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8" r:id="rId6"/>
    <p:sldId id="290" r:id="rId7"/>
    <p:sldId id="260" r:id="rId8"/>
    <p:sldId id="28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91" r:id="rId33"/>
    <p:sldId id="284" r:id="rId34"/>
    <p:sldId id="292" r:id="rId35"/>
    <p:sldId id="285" r:id="rId36"/>
    <p:sldId id="286" r:id="rId37"/>
    <p:sldId id="287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84" autoAdjust="0"/>
    <p:restoredTop sz="94660"/>
  </p:normalViewPr>
  <p:slideViewPr>
    <p:cSldViewPr snapToGrid="0">
      <p:cViewPr>
        <p:scale>
          <a:sx n="125" d="100"/>
          <a:sy n="125" d="100"/>
        </p:scale>
        <p:origin x="796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7ABF-44C2-497B-99D9-700D0F8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4772E-1C7E-4BDB-B83B-2A2F97E7C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4CE95-300B-478A-BEF1-ED31DFB8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1512E-E78F-4A1B-9719-D0C4DB3D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8AB94-C50F-40CA-A3E9-188C13B4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1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0A7E-ED58-4B90-9703-0AE281EA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91FCC-08FF-4334-89A9-CB289AE47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0071-4251-4FC9-BF8B-301BC968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16579-7A4A-4AB4-A100-735EAC88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1FDA7-1B2E-4C4B-A5C7-732575DF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4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DC98F2-F108-4A69-8575-84688BCE4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F429F-9E5F-4809-A3B9-2959CBF27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875FB-110F-4C2C-82E9-294A5E1C6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D1724-EFBE-45F6-9926-CF420A4D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5FDDE-AFA2-4CFA-B350-CAB80713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0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6EB9-BCD1-41D8-BBE2-3FA79AD8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651D-0BFA-4056-AC7C-EE05606B5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3EF86-03E5-4FAD-AACD-66A36C047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061BD-8282-4B29-A1B0-4AF3A83C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ED6D7-CF4C-417C-A2C4-A6BCFA98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3BDA-3E2E-4352-B6F4-D5845BDC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204CB-BC8F-48D6-A23B-97C8F320B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CA310-60CC-46B5-A4B5-260DA615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833DE-8829-4752-8260-CD535A95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9736D-570B-40B5-93F3-CB61E4E3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0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7BF2-873B-4359-B8D0-2BC606F6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A56E6-2623-404C-83F4-5E2030B4F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ED33B-0399-46E6-95BC-8834F36F9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D7C5B-1B16-43A4-8E18-E319E6F8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02E7D-1DDA-4D56-8CFA-A2A8F6A9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4DDE1-7AC7-4383-8F49-378BF2B4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9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74E4-1326-4D30-9105-C8D790B2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B6157-089E-4784-8B87-872DEB9E6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52C5C-3782-4F40-8329-811206BD1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A3426-206B-4645-9E55-5D181A165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DE8ED-3DCA-45E3-B6E9-91A74EA85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53D15-6706-4195-8716-CDB04B6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0607F-39F1-46E9-8A7D-D59B6E44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6E072-8C4D-4775-A7E8-F4F25393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0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FCA4-70C4-44C9-855C-1DD17463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34EFA-05AB-46E9-9F44-FC5BC608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63D1-F146-4513-87A9-F0932D80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70E0E-AA69-4E20-9E33-41C3BAAD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9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D74B2-3F52-4C31-8B18-DBDEC37C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AB20-ED77-4FF4-AB93-82D5AE8A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EAD9E-A4C0-4F27-A5AF-DC31DB4B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1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EF52-4544-4924-ADE0-9738E3A2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2AFF-84EF-41C5-8EF3-B5604011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3DD17-075B-46ED-87AE-90AD56283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856F6-1BDB-41D6-BA83-1B5AC87B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48CBA-D93C-488E-9652-52F45C4E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45952-C690-45BA-8B32-16D82D64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7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4E6A0-70F0-48B4-803C-10C1A4A2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E4958E-9BEE-4AB8-90AD-FF93376D6F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36314-C69E-42AF-BC37-5737F12C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3BC3F-DE97-4D88-A5C8-ED7F0ED6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C0A2-7184-4EC2-8EC0-B1988F9C26E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61F97-87F9-4FC0-B2CD-8ACA0C72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2FA37-B97C-4D72-939D-7EC21747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383706-845D-40BB-BB21-F2D575A1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63F70-7DF1-4816-9396-B6F018AF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91485-8790-409B-9254-A47EE881C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FC0A2-7184-4EC2-8EC0-B1988F9C26EE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E6D4-E18E-43DA-92E8-23AA6A65F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2526D-44A7-4B9A-99B4-9E6149615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D7FDC-0B0B-4C50-8902-80B111596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12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18.pn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A6EBB76-C408-475A-AD0F-1BA7B598EDE8}"/>
              </a:ext>
            </a:extLst>
          </p:cNvPr>
          <p:cNvGrpSpPr/>
          <p:nvPr/>
        </p:nvGrpSpPr>
        <p:grpSpPr>
          <a:xfrm>
            <a:off x="4923731" y="393586"/>
            <a:ext cx="7861194" cy="5954096"/>
            <a:chOff x="295835" y="280147"/>
            <a:chExt cx="9401416" cy="71206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0C8D43-86D6-4B7F-9D1C-BEBA702E4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835" y="280147"/>
              <a:ext cx="4572000" cy="3429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EF36CB-12B8-4A4A-906F-9251B72A3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5251" y="280147"/>
              <a:ext cx="4572000" cy="3429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9A7953-116D-40F3-8840-D44587044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835" y="3971813"/>
              <a:ext cx="4572000" cy="3429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F6E134-8F25-4F34-B8CA-8D3795B9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5251" y="3971813"/>
              <a:ext cx="4572000" cy="3429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E0F0C49-790E-4D36-88B2-ACF20AF31B56}"/>
              </a:ext>
            </a:extLst>
          </p:cNvPr>
          <p:cNvSpPr txBox="1"/>
          <p:nvPr/>
        </p:nvSpPr>
        <p:spPr>
          <a:xfrm>
            <a:off x="217713" y="451952"/>
            <a:ext cx="35230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understand classification algorithms in terms of the </a:t>
            </a:r>
            <a:r>
              <a:rPr lang="en-US" sz="2400" i="1" dirty="0"/>
              <a:t>expressiveness</a:t>
            </a:r>
            <a:r>
              <a:rPr lang="en-US" sz="2400" dirty="0"/>
              <a:t> or </a:t>
            </a:r>
            <a:r>
              <a:rPr lang="en-US" sz="2400" i="1" dirty="0"/>
              <a:t>representational power </a:t>
            </a:r>
            <a:r>
              <a:rPr lang="en-US" sz="2400" dirty="0"/>
              <a:t>of their decision boundaries.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However, just because your can </a:t>
            </a:r>
            <a:r>
              <a:rPr lang="en-US" sz="2400" i="1" dirty="0"/>
              <a:t>represent</a:t>
            </a:r>
            <a:r>
              <a:rPr lang="en-US" sz="2400" dirty="0"/>
              <a:t> the correct decision boundary does not mean you can </a:t>
            </a:r>
            <a:r>
              <a:rPr lang="en-US" sz="2400" i="1" dirty="0"/>
              <a:t>learn</a:t>
            </a:r>
            <a:r>
              <a:rPr lang="en-US" sz="2400" dirty="0"/>
              <a:t> the correct decision boundary.    </a:t>
            </a:r>
          </a:p>
        </p:txBody>
      </p:sp>
    </p:spTree>
    <p:extLst>
      <p:ext uri="{BB962C8B-B14F-4D97-AF65-F5344CB8AC3E}">
        <p14:creationId xmlns:p14="http://schemas.microsoft.com/office/powerpoint/2010/main" val="139553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talk has no equations or code</a:t>
            </a:r>
          </a:p>
          <a:p>
            <a:endParaRPr lang="en-US" dirty="0"/>
          </a:p>
          <a:p>
            <a:r>
              <a:rPr lang="en-US" dirty="0"/>
              <a:t>I am just giving you the intuition and motivation</a:t>
            </a:r>
          </a:p>
          <a:p>
            <a:endParaRPr lang="en-US" dirty="0"/>
          </a:p>
          <a:p>
            <a:r>
              <a:rPr lang="en-US" dirty="0"/>
              <a:t>Full details are in the paper</a:t>
            </a:r>
          </a:p>
        </p:txBody>
      </p:sp>
    </p:spTree>
    <p:extLst>
      <p:ext uri="{BB962C8B-B14F-4D97-AF65-F5344CB8AC3E}">
        <p14:creationId xmlns:p14="http://schemas.microsoft.com/office/powerpoint/2010/main" val="305590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600201"/>
            <a:ext cx="9668933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sz="4000" dirty="0"/>
              <a:t>For some classification problems, the Nearest Neighbor (NN) algorithm is the best thing to use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Empirically, NN is still state-of-the-art for time series data.</a:t>
            </a:r>
          </a:p>
          <a:p>
            <a:r>
              <a:rPr lang="en-US" dirty="0"/>
              <a:t>Some datatypes have a good distance measure, but no explicit features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(compression based distance measures, normalized Google distance) </a:t>
            </a:r>
            <a:r>
              <a:rPr lang="en-US" dirty="0"/>
              <a:t>So you can </a:t>
            </a:r>
            <a:r>
              <a:rPr lang="en-US" i="1" dirty="0"/>
              <a:t>only</a:t>
            </a:r>
            <a:r>
              <a:rPr lang="en-US" dirty="0"/>
              <a:t> use NN.</a:t>
            </a:r>
          </a:p>
          <a:p>
            <a:r>
              <a:rPr lang="en-US" dirty="0"/>
              <a:t>It is simple!</a:t>
            </a:r>
          </a:p>
        </p:txBody>
      </p:sp>
    </p:spTree>
    <p:extLst>
      <p:ext uri="{BB962C8B-B14F-4D97-AF65-F5344CB8AC3E}">
        <p14:creationId xmlns:p14="http://schemas.microsoft.com/office/powerpoint/2010/main" val="192759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19050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Objects to be classified arrive (fall off the conveyer belt) at regular intervals. Lets say once a minute for now</a:t>
            </a:r>
          </a:p>
        </p:txBody>
      </p:sp>
      <p:pic>
        <p:nvPicPr>
          <p:cNvPr id="11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12" name="Cube 11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 rot="2210833">
            <a:off x="4187920" y="3175992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 rot="2210833">
            <a:off x="3485698" y="46999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1905001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classify the object, we scan it across our dataset, and record the nearest neighbor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343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4800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3886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sp>
        <p:nvSpPr>
          <p:cNvPr id="17" name="Cube 16"/>
          <p:cNvSpPr/>
          <p:nvPr/>
        </p:nvSpPr>
        <p:spPr>
          <a:xfrm>
            <a:off x="2590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48768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55626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60198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505200" y="5181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3505200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352030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 rot="2210833">
            <a:off x="4247698" y="63001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1905001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Here, the nearest neighbor was a </a:t>
            </a:r>
            <a:r>
              <a:rPr lang="en-US" sz="3200" i="1" dirty="0"/>
              <a:t>Fish</a:t>
            </a:r>
            <a:r>
              <a:rPr lang="en-US" sz="3200" dirty="0"/>
              <a:t>, so we classify this object as </a:t>
            </a:r>
            <a:r>
              <a:rPr lang="en-US" sz="3200" i="1" dirty="0"/>
              <a:t>Fish</a:t>
            </a:r>
            <a:r>
              <a:rPr lang="en-US" sz="32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343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4800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3886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sp>
        <p:nvSpPr>
          <p:cNvPr id="17" name="Cube 16"/>
          <p:cNvSpPr/>
          <p:nvPr/>
        </p:nvSpPr>
        <p:spPr>
          <a:xfrm>
            <a:off x="2590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48768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55626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60198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26" name="Freeform 25"/>
          <p:cNvSpPr/>
          <p:nvPr/>
        </p:nvSpPr>
        <p:spPr>
          <a:xfrm>
            <a:off x="3190430" y="5067657"/>
            <a:ext cx="897308" cy="1478423"/>
          </a:xfrm>
          <a:custGeom>
            <a:avLst/>
            <a:gdLst>
              <a:gd name="connsiteX0" fmla="*/ 897308 w 897308"/>
              <a:gd name="connsiteY0" fmla="*/ 1392965 h 1478423"/>
              <a:gd name="connsiteX1" fmla="*/ 581114 w 897308"/>
              <a:gd name="connsiteY1" fmla="*/ 1307507 h 1478423"/>
              <a:gd name="connsiteX2" fmla="*/ 461473 w 897308"/>
              <a:gd name="connsiteY2" fmla="*/ 367469 h 1478423"/>
              <a:gd name="connsiteX3" fmla="*/ 0 w 897308"/>
              <a:gd name="connsiteY3" fmla="*/ 0 h 14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308" h="1478423">
                <a:moveTo>
                  <a:pt x="897308" y="1392965"/>
                </a:moveTo>
                <a:cubicBezTo>
                  <a:pt x="775530" y="1435694"/>
                  <a:pt x="653753" y="1478423"/>
                  <a:pt x="581114" y="1307507"/>
                </a:cubicBezTo>
                <a:cubicBezTo>
                  <a:pt x="508475" y="1136591"/>
                  <a:pt x="558325" y="585387"/>
                  <a:pt x="461473" y="367469"/>
                </a:cubicBezTo>
                <a:cubicBezTo>
                  <a:pt x="364621" y="149551"/>
                  <a:pt x="71215" y="62669"/>
                  <a:pt x="0" y="0"/>
                </a:cubicBezTo>
              </a:path>
            </a:pathLst>
          </a:cu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8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This is a realistic model for some problems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52800"/>
            <a:ext cx="283873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http://www.healthytippingpoint.com/wp-content/uploads/2009/10/IMG_3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52800"/>
            <a:ext cx="2590800" cy="1943100"/>
          </a:xfrm>
          <a:prstGeom prst="rect">
            <a:avLst/>
          </a:prstGeom>
          <a:noFill/>
        </p:spPr>
      </p:pic>
      <p:grpSp>
        <p:nvGrpSpPr>
          <p:cNvPr id="45" name="Group 44"/>
          <p:cNvGrpSpPr/>
          <p:nvPr/>
        </p:nvGrpSpPr>
        <p:grpSpPr>
          <a:xfrm>
            <a:off x="7772400" y="3352800"/>
            <a:ext cx="2209800" cy="2209800"/>
            <a:chOff x="3455917" y="0"/>
            <a:chExt cx="5747786" cy="5722709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3515" y="0"/>
              <a:ext cx="4430485" cy="572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Isosceles Triangle 46"/>
            <p:cNvSpPr/>
            <p:nvPr/>
          </p:nvSpPr>
          <p:spPr>
            <a:xfrm rot="5400000">
              <a:off x="4862748" y="1402799"/>
              <a:ext cx="1369222" cy="944881"/>
            </a:xfrm>
            <a:prstGeom prst="triangle">
              <a:avLst>
                <a:gd name="adj" fmla="val 97672"/>
              </a:avLst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619477" flipH="1">
              <a:off x="3455917" y="1345662"/>
              <a:ext cx="588397" cy="397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Freeform 48"/>
            <p:cNvSpPr/>
            <p:nvPr/>
          </p:nvSpPr>
          <p:spPr>
            <a:xfrm rot="4141270">
              <a:off x="4376251" y="1137233"/>
              <a:ext cx="1057275" cy="1390650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075" h="2019300">
                  <a:moveTo>
                    <a:pt x="0" y="2019300"/>
                  </a:moveTo>
                  <a:cubicBezTo>
                    <a:pt x="67469" y="1818481"/>
                    <a:pt x="134938" y="1617663"/>
                    <a:pt x="371475" y="1419225"/>
                  </a:cubicBezTo>
                  <a:cubicBezTo>
                    <a:pt x="608013" y="1220788"/>
                    <a:pt x="1127125" y="1065213"/>
                    <a:pt x="1419225" y="828675"/>
                  </a:cubicBezTo>
                  <a:cubicBezTo>
                    <a:pt x="1711325" y="592137"/>
                    <a:pt x="1979613" y="107950"/>
                    <a:pt x="2124075" y="0"/>
                  </a:cubicBezTo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4141270">
              <a:off x="4385776" y="1200951"/>
              <a:ext cx="1057275" cy="1390650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075" h="2019300">
                  <a:moveTo>
                    <a:pt x="0" y="2019300"/>
                  </a:moveTo>
                  <a:cubicBezTo>
                    <a:pt x="67469" y="1818481"/>
                    <a:pt x="134938" y="1617663"/>
                    <a:pt x="371475" y="1419225"/>
                  </a:cubicBezTo>
                  <a:cubicBezTo>
                    <a:pt x="608013" y="1220788"/>
                    <a:pt x="1127125" y="1065213"/>
                    <a:pt x="1419225" y="828675"/>
                  </a:cubicBezTo>
                  <a:cubicBezTo>
                    <a:pt x="1711325" y="592137"/>
                    <a:pt x="1979613" y="107950"/>
                    <a:pt x="2124075" y="0"/>
                  </a:cubicBezTo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3261708">
              <a:off x="6423121" y="816068"/>
              <a:ext cx="877901" cy="2057373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2843743 w 6411455"/>
                <a:gd name="connsiteY0" fmla="*/ 1952425 h 1990314"/>
                <a:gd name="connsiteX1" fmla="*/ 4658855 w 6411455"/>
                <a:gd name="connsiteY1" fmla="*/ 1419225 h 1990314"/>
                <a:gd name="connsiteX2" fmla="*/ 5706605 w 6411455"/>
                <a:gd name="connsiteY2" fmla="*/ 828675 h 1990314"/>
                <a:gd name="connsiteX3" fmla="*/ 6411455 w 6411455"/>
                <a:gd name="connsiteY3" fmla="*/ 0 h 1990314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-1 w 4508519"/>
                <a:gd name="connsiteY0" fmla="*/ 1952425 h 1952425"/>
                <a:gd name="connsiteX1" fmla="*/ 4031374 w 4508519"/>
                <a:gd name="connsiteY1" fmla="*/ 1373198 h 1952425"/>
                <a:gd name="connsiteX2" fmla="*/ 2862861 w 4508519"/>
                <a:gd name="connsiteY2" fmla="*/ 828675 h 1952425"/>
                <a:gd name="connsiteX3" fmla="*/ 3567711 w 4508519"/>
                <a:gd name="connsiteY3" fmla="*/ 0 h 1952425"/>
                <a:gd name="connsiteX0" fmla="*/ -1 w 4347041"/>
                <a:gd name="connsiteY0" fmla="*/ 1952425 h 1952425"/>
                <a:gd name="connsiteX1" fmla="*/ 4031374 w 4347041"/>
                <a:gd name="connsiteY1" fmla="*/ 1373198 h 1952425"/>
                <a:gd name="connsiteX2" fmla="*/ 1894002 w 4347041"/>
                <a:gd name="connsiteY2" fmla="*/ 675890 h 1952425"/>
                <a:gd name="connsiteX3" fmla="*/ 3567711 w 4347041"/>
                <a:gd name="connsiteY3" fmla="*/ 0 h 1952425"/>
                <a:gd name="connsiteX0" fmla="*/ -1 w 4389176"/>
                <a:gd name="connsiteY0" fmla="*/ 2083350 h 2083350"/>
                <a:gd name="connsiteX1" fmla="*/ 4031374 w 4389176"/>
                <a:gd name="connsiteY1" fmla="*/ 1504123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9176" h="2083350">
                  <a:moveTo>
                    <a:pt x="-1" y="2083350"/>
                  </a:moveTo>
                  <a:cubicBezTo>
                    <a:pt x="2562375" y="1874014"/>
                    <a:pt x="1919775" y="1665192"/>
                    <a:pt x="2235442" y="1452436"/>
                  </a:cubicBezTo>
                  <a:cubicBezTo>
                    <a:pt x="2551109" y="1239680"/>
                    <a:pt x="1535047" y="1048888"/>
                    <a:pt x="1894002" y="806815"/>
                  </a:cubicBezTo>
                  <a:cubicBezTo>
                    <a:pt x="2252958" y="564742"/>
                    <a:pt x="4244713" y="107950"/>
                    <a:pt x="4389175" y="0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3261708">
              <a:off x="6457276" y="881755"/>
              <a:ext cx="877901" cy="2057373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2843743 w 6411455"/>
                <a:gd name="connsiteY0" fmla="*/ 1952425 h 1990314"/>
                <a:gd name="connsiteX1" fmla="*/ 4658855 w 6411455"/>
                <a:gd name="connsiteY1" fmla="*/ 1419225 h 1990314"/>
                <a:gd name="connsiteX2" fmla="*/ 5706605 w 6411455"/>
                <a:gd name="connsiteY2" fmla="*/ 828675 h 1990314"/>
                <a:gd name="connsiteX3" fmla="*/ 6411455 w 6411455"/>
                <a:gd name="connsiteY3" fmla="*/ 0 h 1990314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-1 w 4508519"/>
                <a:gd name="connsiteY0" fmla="*/ 1952425 h 1952425"/>
                <a:gd name="connsiteX1" fmla="*/ 4031374 w 4508519"/>
                <a:gd name="connsiteY1" fmla="*/ 1373198 h 1952425"/>
                <a:gd name="connsiteX2" fmla="*/ 2862861 w 4508519"/>
                <a:gd name="connsiteY2" fmla="*/ 828675 h 1952425"/>
                <a:gd name="connsiteX3" fmla="*/ 3567711 w 4508519"/>
                <a:gd name="connsiteY3" fmla="*/ 0 h 1952425"/>
                <a:gd name="connsiteX0" fmla="*/ -1 w 4347041"/>
                <a:gd name="connsiteY0" fmla="*/ 1952425 h 1952425"/>
                <a:gd name="connsiteX1" fmla="*/ 4031374 w 4347041"/>
                <a:gd name="connsiteY1" fmla="*/ 1373198 h 1952425"/>
                <a:gd name="connsiteX2" fmla="*/ 1894002 w 4347041"/>
                <a:gd name="connsiteY2" fmla="*/ 675890 h 1952425"/>
                <a:gd name="connsiteX3" fmla="*/ 3567711 w 4347041"/>
                <a:gd name="connsiteY3" fmla="*/ 0 h 1952425"/>
                <a:gd name="connsiteX0" fmla="*/ -1 w 4389176"/>
                <a:gd name="connsiteY0" fmla="*/ 2083350 h 2083350"/>
                <a:gd name="connsiteX1" fmla="*/ 4031374 w 4389176"/>
                <a:gd name="connsiteY1" fmla="*/ 1504123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9176" h="2083350">
                  <a:moveTo>
                    <a:pt x="-1" y="2083350"/>
                  </a:moveTo>
                  <a:cubicBezTo>
                    <a:pt x="2562375" y="1874014"/>
                    <a:pt x="1919775" y="1665192"/>
                    <a:pt x="2235442" y="1452436"/>
                  </a:cubicBezTo>
                  <a:cubicBezTo>
                    <a:pt x="2551109" y="1239680"/>
                    <a:pt x="1535047" y="1048888"/>
                    <a:pt x="1894002" y="806815"/>
                  </a:cubicBezTo>
                  <a:cubicBezTo>
                    <a:pt x="2252958" y="564742"/>
                    <a:pt x="4244713" y="107950"/>
                    <a:pt x="4389175" y="0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 rot="3261708">
              <a:off x="8320748" y="882617"/>
              <a:ext cx="487365" cy="1162937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2843743 w 6411455"/>
                <a:gd name="connsiteY0" fmla="*/ 1952425 h 1990314"/>
                <a:gd name="connsiteX1" fmla="*/ 4658855 w 6411455"/>
                <a:gd name="connsiteY1" fmla="*/ 1419225 h 1990314"/>
                <a:gd name="connsiteX2" fmla="*/ 5706605 w 6411455"/>
                <a:gd name="connsiteY2" fmla="*/ 828675 h 1990314"/>
                <a:gd name="connsiteX3" fmla="*/ 6411455 w 6411455"/>
                <a:gd name="connsiteY3" fmla="*/ 0 h 1990314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-1 w 4508519"/>
                <a:gd name="connsiteY0" fmla="*/ 1952425 h 1952425"/>
                <a:gd name="connsiteX1" fmla="*/ 4031374 w 4508519"/>
                <a:gd name="connsiteY1" fmla="*/ 1373198 h 1952425"/>
                <a:gd name="connsiteX2" fmla="*/ 2862861 w 4508519"/>
                <a:gd name="connsiteY2" fmla="*/ 828675 h 1952425"/>
                <a:gd name="connsiteX3" fmla="*/ 3567711 w 4508519"/>
                <a:gd name="connsiteY3" fmla="*/ 0 h 1952425"/>
                <a:gd name="connsiteX0" fmla="*/ -1 w 4347041"/>
                <a:gd name="connsiteY0" fmla="*/ 1952425 h 1952425"/>
                <a:gd name="connsiteX1" fmla="*/ 4031374 w 4347041"/>
                <a:gd name="connsiteY1" fmla="*/ 1373198 h 1952425"/>
                <a:gd name="connsiteX2" fmla="*/ 1894002 w 4347041"/>
                <a:gd name="connsiteY2" fmla="*/ 675890 h 1952425"/>
                <a:gd name="connsiteX3" fmla="*/ 3567711 w 4347041"/>
                <a:gd name="connsiteY3" fmla="*/ 0 h 1952425"/>
                <a:gd name="connsiteX0" fmla="*/ -1 w 4389176"/>
                <a:gd name="connsiteY0" fmla="*/ 2083350 h 2083350"/>
                <a:gd name="connsiteX1" fmla="*/ 4031374 w 4389176"/>
                <a:gd name="connsiteY1" fmla="*/ 1504123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10328 w 4389176"/>
                <a:gd name="connsiteY1" fmla="*/ 1825222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0014 w 4389176"/>
                <a:gd name="connsiteY1" fmla="*/ 156369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10252 w 4389176"/>
                <a:gd name="connsiteY1" fmla="*/ 1230757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273950 w 4389176"/>
                <a:gd name="connsiteY1" fmla="*/ 1371514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273950 w 4389176"/>
                <a:gd name="connsiteY1" fmla="*/ 1371514 h 2083350"/>
                <a:gd name="connsiteX2" fmla="*/ 2824653 w 4389176"/>
                <a:gd name="connsiteY2" fmla="*/ 725600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55583 w 4389176"/>
                <a:gd name="connsiteY1" fmla="*/ 1294353 h 2083350"/>
                <a:gd name="connsiteX2" fmla="*/ 2824653 w 4389176"/>
                <a:gd name="connsiteY2" fmla="*/ 725600 h 2083350"/>
                <a:gd name="connsiteX3" fmla="*/ 4389175 w 4389176"/>
                <a:gd name="connsiteY3" fmla="*/ 0 h 2083350"/>
                <a:gd name="connsiteX0" fmla="*/ -1 w 4389176"/>
                <a:gd name="connsiteY0" fmla="*/ 2083350 h 2260989"/>
                <a:gd name="connsiteX1" fmla="*/ 367552 w 4389176"/>
                <a:gd name="connsiteY1" fmla="*/ 2129489 h 2260989"/>
                <a:gd name="connsiteX2" fmla="*/ 1755583 w 4389176"/>
                <a:gd name="connsiteY2" fmla="*/ 1294353 h 2260989"/>
                <a:gd name="connsiteX3" fmla="*/ 2824653 w 4389176"/>
                <a:gd name="connsiteY3" fmla="*/ 725600 h 2260989"/>
                <a:gd name="connsiteX4" fmla="*/ 4389175 w 4389176"/>
                <a:gd name="connsiteY4" fmla="*/ 0 h 2260989"/>
                <a:gd name="connsiteX0" fmla="*/ -1 w 4389176"/>
                <a:gd name="connsiteY0" fmla="*/ 2083350 h 2085194"/>
                <a:gd name="connsiteX1" fmla="*/ 1112631 w 4389176"/>
                <a:gd name="connsiteY1" fmla="*/ 1748315 h 2085194"/>
                <a:gd name="connsiteX2" fmla="*/ 1755583 w 4389176"/>
                <a:gd name="connsiteY2" fmla="*/ 1294353 h 2085194"/>
                <a:gd name="connsiteX3" fmla="*/ 2824653 w 4389176"/>
                <a:gd name="connsiteY3" fmla="*/ 725600 h 2085194"/>
                <a:gd name="connsiteX4" fmla="*/ 4389175 w 4389176"/>
                <a:gd name="connsiteY4" fmla="*/ 0 h 208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76" h="2085194">
                  <a:moveTo>
                    <a:pt x="-1" y="2083350"/>
                  </a:moveTo>
                  <a:cubicBezTo>
                    <a:pt x="14725" y="2085193"/>
                    <a:pt x="820034" y="1879815"/>
                    <a:pt x="1112631" y="1748315"/>
                  </a:cubicBezTo>
                  <a:cubicBezTo>
                    <a:pt x="1405228" y="1616816"/>
                    <a:pt x="1299533" y="1522487"/>
                    <a:pt x="1755583" y="1294353"/>
                  </a:cubicBezTo>
                  <a:cubicBezTo>
                    <a:pt x="1773211" y="1013481"/>
                    <a:pt x="2385721" y="941325"/>
                    <a:pt x="2824653" y="725600"/>
                  </a:cubicBezTo>
                  <a:cubicBezTo>
                    <a:pt x="3263585" y="509875"/>
                    <a:pt x="4244713" y="107950"/>
                    <a:pt x="4389175" y="0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 rot="3261708">
              <a:off x="8378552" y="932538"/>
              <a:ext cx="487365" cy="1162937"/>
            </a:xfrm>
            <a:custGeom>
              <a:avLst/>
              <a:gdLst>
                <a:gd name="connsiteX0" fmla="*/ 0 w 2124075"/>
                <a:gd name="connsiteY0" fmla="*/ 2019300 h 2019300"/>
                <a:gd name="connsiteX1" fmla="*/ 371475 w 2124075"/>
                <a:gd name="connsiteY1" fmla="*/ 1419225 h 2019300"/>
                <a:gd name="connsiteX2" fmla="*/ 1419225 w 2124075"/>
                <a:gd name="connsiteY2" fmla="*/ 828675 h 2019300"/>
                <a:gd name="connsiteX3" fmla="*/ 2124075 w 2124075"/>
                <a:gd name="connsiteY3" fmla="*/ 0 h 2019300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2843743 w 6411455"/>
                <a:gd name="connsiteY0" fmla="*/ 1952425 h 1990314"/>
                <a:gd name="connsiteX1" fmla="*/ 4658855 w 6411455"/>
                <a:gd name="connsiteY1" fmla="*/ 1419225 h 1990314"/>
                <a:gd name="connsiteX2" fmla="*/ 5706605 w 6411455"/>
                <a:gd name="connsiteY2" fmla="*/ 828675 h 1990314"/>
                <a:gd name="connsiteX3" fmla="*/ 6411455 w 6411455"/>
                <a:gd name="connsiteY3" fmla="*/ 0 h 1990314"/>
                <a:gd name="connsiteX0" fmla="*/ -1 w 3567711"/>
                <a:gd name="connsiteY0" fmla="*/ 1952425 h 1952425"/>
                <a:gd name="connsiteX1" fmla="*/ 1815111 w 3567711"/>
                <a:gd name="connsiteY1" fmla="*/ 1419225 h 1952425"/>
                <a:gd name="connsiteX2" fmla="*/ 2862861 w 3567711"/>
                <a:gd name="connsiteY2" fmla="*/ 828675 h 1952425"/>
                <a:gd name="connsiteX3" fmla="*/ 3567711 w 3567711"/>
                <a:gd name="connsiteY3" fmla="*/ 0 h 1952425"/>
                <a:gd name="connsiteX0" fmla="*/ -1 w 4508519"/>
                <a:gd name="connsiteY0" fmla="*/ 1952425 h 1952425"/>
                <a:gd name="connsiteX1" fmla="*/ 4031374 w 4508519"/>
                <a:gd name="connsiteY1" fmla="*/ 1373198 h 1952425"/>
                <a:gd name="connsiteX2" fmla="*/ 2862861 w 4508519"/>
                <a:gd name="connsiteY2" fmla="*/ 828675 h 1952425"/>
                <a:gd name="connsiteX3" fmla="*/ 3567711 w 4508519"/>
                <a:gd name="connsiteY3" fmla="*/ 0 h 1952425"/>
                <a:gd name="connsiteX0" fmla="*/ -1 w 4347041"/>
                <a:gd name="connsiteY0" fmla="*/ 1952425 h 1952425"/>
                <a:gd name="connsiteX1" fmla="*/ 4031374 w 4347041"/>
                <a:gd name="connsiteY1" fmla="*/ 1373198 h 1952425"/>
                <a:gd name="connsiteX2" fmla="*/ 1894002 w 4347041"/>
                <a:gd name="connsiteY2" fmla="*/ 675890 h 1952425"/>
                <a:gd name="connsiteX3" fmla="*/ 3567711 w 4347041"/>
                <a:gd name="connsiteY3" fmla="*/ 0 h 1952425"/>
                <a:gd name="connsiteX0" fmla="*/ -1 w 4389176"/>
                <a:gd name="connsiteY0" fmla="*/ 2083350 h 2083350"/>
                <a:gd name="connsiteX1" fmla="*/ 4031374 w 4389176"/>
                <a:gd name="connsiteY1" fmla="*/ 1504123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1894002 w 4389176"/>
                <a:gd name="connsiteY2" fmla="*/ 806815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5442 w 4389176"/>
                <a:gd name="connsiteY1" fmla="*/ 1452436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959288 w 4389176"/>
                <a:gd name="connsiteY1" fmla="*/ 161974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10328 w 4389176"/>
                <a:gd name="connsiteY1" fmla="*/ 1825222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2230014 w 4389176"/>
                <a:gd name="connsiteY1" fmla="*/ 1563699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10252 w 4389176"/>
                <a:gd name="connsiteY1" fmla="*/ 1230757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273950 w 4389176"/>
                <a:gd name="connsiteY1" fmla="*/ 1371514 h 2083350"/>
                <a:gd name="connsiteX2" fmla="*/ 2466303 w 4389176"/>
                <a:gd name="connsiteY2" fmla="*/ 856851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273950 w 4389176"/>
                <a:gd name="connsiteY1" fmla="*/ 1371514 h 2083350"/>
                <a:gd name="connsiteX2" fmla="*/ 2824653 w 4389176"/>
                <a:gd name="connsiteY2" fmla="*/ 725600 h 2083350"/>
                <a:gd name="connsiteX3" fmla="*/ 4389175 w 4389176"/>
                <a:gd name="connsiteY3" fmla="*/ 0 h 2083350"/>
                <a:gd name="connsiteX0" fmla="*/ -1 w 4389176"/>
                <a:gd name="connsiteY0" fmla="*/ 2083350 h 2083350"/>
                <a:gd name="connsiteX1" fmla="*/ 1755583 w 4389176"/>
                <a:gd name="connsiteY1" fmla="*/ 1294353 h 2083350"/>
                <a:gd name="connsiteX2" fmla="*/ 2824653 w 4389176"/>
                <a:gd name="connsiteY2" fmla="*/ 725600 h 2083350"/>
                <a:gd name="connsiteX3" fmla="*/ 4389175 w 4389176"/>
                <a:gd name="connsiteY3" fmla="*/ 0 h 2083350"/>
                <a:gd name="connsiteX0" fmla="*/ -1 w 4389176"/>
                <a:gd name="connsiteY0" fmla="*/ 2083350 h 2260989"/>
                <a:gd name="connsiteX1" fmla="*/ 367552 w 4389176"/>
                <a:gd name="connsiteY1" fmla="*/ 2129489 h 2260989"/>
                <a:gd name="connsiteX2" fmla="*/ 1755583 w 4389176"/>
                <a:gd name="connsiteY2" fmla="*/ 1294353 h 2260989"/>
                <a:gd name="connsiteX3" fmla="*/ 2824653 w 4389176"/>
                <a:gd name="connsiteY3" fmla="*/ 725600 h 2260989"/>
                <a:gd name="connsiteX4" fmla="*/ 4389175 w 4389176"/>
                <a:gd name="connsiteY4" fmla="*/ 0 h 2260989"/>
                <a:gd name="connsiteX0" fmla="*/ -1 w 4389176"/>
                <a:gd name="connsiteY0" fmla="*/ 2083350 h 2085194"/>
                <a:gd name="connsiteX1" fmla="*/ 1112631 w 4389176"/>
                <a:gd name="connsiteY1" fmla="*/ 1748315 h 2085194"/>
                <a:gd name="connsiteX2" fmla="*/ 1755583 w 4389176"/>
                <a:gd name="connsiteY2" fmla="*/ 1294353 h 2085194"/>
                <a:gd name="connsiteX3" fmla="*/ 2824653 w 4389176"/>
                <a:gd name="connsiteY3" fmla="*/ 725600 h 2085194"/>
                <a:gd name="connsiteX4" fmla="*/ 4389175 w 4389176"/>
                <a:gd name="connsiteY4" fmla="*/ 0 h 208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76" h="2085194">
                  <a:moveTo>
                    <a:pt x="-1" y="2083350"/>
                  </a:moveTo>
                  <a:cubicBezTo>
                    <a:pt x="14725" y="2085193"/>
                    <a:pt x="820034" y="1879815"/>
                    <a:pt x="1112631" y="1748315"/>
                  </a:cubicBezTo>
                  <a:cubicBezTo>
                    <a:pt x="1405228" y="1616816"/>
                    <a:pt x="1299533" y="1522487"/>
                    <a:pt x="1755583" y="1294353"/>
                  </a:cubicBezTo>
                  <a:cubicBezTo>
                    <a:pt x="1773211" y="1013481"/>
                    <a:pt x="2385721" y="941325"/>
                    <a:pt x="2824653" y="725600"/>
                  </a:cubicBezTo>
                  <a:cubicBezTo>
                    <a:pt x="3263585" y="509875"/>
                    <a:pt x="4244713" y="107950"/>
                    <a:pt x="4389175" y="0"/>
                  </a:cubicBez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133054" y="5791200"/>
            <a:ext cx="5534947" cy="808469"/>
            <a:chOff x="416966" y="5445580"/>
            <a:chExt cx="8117434" cy="1185683"/>
          </a:xfrm>
        </p:grpSpPr>
        <p:sp>
          <p:nvSpPr>
            <p:cNvPr id="56" name="Line 9"/>
            <p:cNvSpPr>
              <a:spLocks noChangeShapeType="1"/>
            </p:cNvSpPr>
            <p:nvPr/>
          </p:nvSpPr>
          <p:spPr bwMode="auto">
            <a:xfrm>
              <a:off x="433479" y="6418463"/>
              <a:ext cx="7678821" cy="2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>
              <a:off x="433479" y="6418463"/>
              <a:ext cx="7678821" cy="2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16"/>
            <p:cNvSpPr>
              <a:spLocks noChangeArrowheads="1"/>
            </p:cNvSpPr>
            <p:nvPr/>
          </p:nvSpPr>
          <p:spPr bwMode="auto">
            <a:xfrm>
              <a:off x="416966" y="6428143"/>
              <a:ext cx="8463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 flipV="1">
              <a:off x="1283931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9"/>
            <p:cNvSpPr>
              <a:spLocks noChangeArrowheads="1"/>
            </p:cNvSpPr>
            <p:nvPr/>
          </p:nvSpPr>
          <p:spPr bwMode="auto">
            <a:xfrm>
              <a:off x="1238517" y="6428143"/>
              <a:ext cx="21158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0.5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Line 20"/>
            <p:cNvSpPr>
              <a:spLocks noChangeShapeType="1"/>
            </p:cNvSpPr>
            <p:nvPr/>
          </p:nvSpPr>
          <p:spPr bwMode="auto">
            <a:xfrm flipV="1">
              <a:off x="2134379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2117866" y="6428143"/>
              <a:ext cx="8463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 flipV="1">
              <a:off x="2993088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Rectangle 25"/>
            <p:cNvSpPr>
              <a:spLocks noChangeArrowheads="1"/>
            </p:cNvSpPr>
            <p:nvPr/>
          </p:nvSpPr>
          <p:spPr bwMode="auto">
            <a:xfrm>
              <a:off x="2943546" y="6428143"/>
              <a:ext cx="21158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1.5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Line 26"/>
            <p:cNvSpPr>
              <a:spLocks noChangeShapeType="1"/>
            </p:cNvSpPr>
            <p:nvPr/>
          </p:nvSpPr>
          <p:spPr bwMode="auto">
            <a:xfrm flipV="1">
              <a:off x="3843535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28"/>
            <p:cNvSpPr>
              <a:spLocks noChangeArrowheads="1"/>
            </p:cNvSpPr>
            <p:nvPr/>
          </p:nvSpPr>
          <p:spPr bwMode="auto">
            <a:xfrm>
              <a:off x="3827023" y="6428143"/>
              <a:ext cx="8463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 flipV="1">
              <a:off x="4693986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4648576" y="6428143"/>
              <a:ext cx="21158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2.5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 flipV="1">
              <a:off x="5552695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34"/>
            <p:cNvSpPr>
              <a:spLocks noChangeArrowheads="1"/>
            </p:cNvSpPr>
            <p:nvPr/>
          </p:nvSpPr>
          <p:spPr bwMode="auto">
            <a:xfrm>
              <a:off x="5536178" y="6428143"/>
              <a:ext cx="8463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Line 35"/>
            <p:cNvSpPr>
              <a:spLocks noChangeShapeType="1"/>
            </p:cNvSpPr>
            <p:nvPr/>
          </p:nvSpPr>
          <p:spPr bwMode="auto">
            <a:xfrm flipV="1">
              <a:off x="6403143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Rectangle 37"/>
            <p:cNvSpPr>
              <a:spLocks noChangeArrowheads="1"/>
            </p:cNvSpPr>
            <p:nvPr/>
          </p:nvSpPr>
          <p:spPr bwMode="auto">
            <a:xfrm>
              <a:off x="6357734" y="6428143"/>
              <a:ext cx="21158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3.5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Line 38"/>
            <p:cNvSpPr>
              <a:spLocks noChangeShapeType="1"/>
            </p:cNvSpPr>
            <p:nvPr/>
          </p:nvSpPr>
          <p:spPr bwMode="auto">
            <a:xfrm flipV="1">
              <a:off x="7253596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Rectangle 40"/>
            <p:cNvSpPr>
              <a:spLocks noChangeArrowheads="1"/>
            </p:cNvSpPr>
            <p:nvPr/>
          </p:nvSpPr>
          <p:spPr bwMode="auto">
            <a:xfrm>
              <a:off x="7237081" y="6428143"/>
              <a:ext cx="8463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Line 41"/>
            <p:cNvSpPr>
              <a:spLocks noChangeShapeType="1"/>
            </p:cNvSpPr>
            <p:nvPr/>
          </p:nvSpPr>
          <p:spPr bwMode="auto">
            <a:xfrm flipV="1">
              <a:off x="8112300" y="6374900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Rectangle 43"/>
            <p:cNvSpPr>
              <a:spLocks noChangeArrowheads="1"/>
            </p:cNvSpPr>
            <p:nvPr/>
          </p:nvSpPr>
          <p:spPr bwMode="auto">
            <a:xfrm>
              <a:off x="8062759" y="6428143"/>
              <a:ext cx="211583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4.5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Rectangle 44"/>
            <p:cNvSpPr>
              <a:spLocks noChangeArrowheads="1"/>
            </p:cNvSpPr>
            <p:nvPr/>
          </p:nvSpPr>
          <p:spPr bwMode="auto">
            <a:xfrm>
              <a:off x="8153585" y="6326499"/>
              <a:ext cx="296217" cy="2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 10</a:t>
              </a:r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Rectangle 45"/>
            <p:cNvSpPr>
              <a:spLocks noChangeArrowheads="1"/>
            </p:cNvSpPr>
            <p:nvPr/>
          </p:nvSpPr>
          <p:spPr bwMode="auto">
            <a:xfrm>
              <a:off x="8415504" y="6311979"/>
              <a:ext cx="118896" cy="180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Line 47"/>
            <p:cNvSpPr>
              <a:spLocks noChangeShapeType="1"/>
            </p:cNvSpPr>
            <p:nvPr/>
          </p:nvSpPr>
          <p:spPr bwMode="auto">
            <a:xfrm flipH="1">
              <a:off x="8033862" y="6418463"/>
              <a:ext cx="78441" cy="2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433479" y="6418463"/>
              <a:ext cx="7678821" cy="2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433479" y="5861839"/>
              <a:ext cx="173392" cy="7018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" y="12"/>
                </a:cxn>
                <a:cxn ang="0">
                  <a:pos x="5" y="19"/>
                </a:cxn>
                <a:cxn ang="0">
                  <a:pos x="6" y="19"/>
                </a:cxn>
                <a:cxn ang="0">
                  <a:pos x="7" y="23"/>
                </a:cxn>
                <a:cxn ang="0">
                  <a:pos x="8" y="20"/>
                </a:cxn>
                <a:cxn ang="0">
                  <a:pos x="10" y="17"/>
                </a:cxn>
                <a:cxn ang="0">
                  <a:pos x="11" y="2"/>
                </a:cxn>
                <a:cxn ang="0">
                  <a:pos x="12" y="13"/>
                </a:cxn>
                <a:cxn ang="0">
                  <a:pos x="13" y="17"/>
                </a:cxn>
                <a:cxn ang="0">
                  <a:pos x="13" y="18"/>
                </a:cxn>
                <a:cxn ang="0">
                  <a:pos x="15" y="15"/>
                </a:cxn>
                <a:cxn ang="0">
                  <a:pos x="16" y="9"/>
                </a:cxn>
                <a:cxn ang="0">
                  <a:pos x="17" y="19"/>
                </a:cxn>
                <a:cxn ang="0">
                  <a:pos x="18" y="17"/>
                </a:cxn>
                <a:cxn ang="0">
                  <a:pos x="18" y="14"/>
                </a:cxn>
                <a:cxn ang="0">
                  <a:pos x="20" y="12"/>
                </a:cxn>
                <a:cxn ang="0">
                  <a:pos x="21" y="29"/>
                </a:cxn>
                <a:cxn ang="0">
                  <a:pos x="22" y="17"/>
                </a:cxn>
                <a:cxn ang="0">
                  <a:pos x="22" y="15"/>
                </a:cxn>
                <a:cxn ang="0">
                  <a:pos x="23" y="13"/>
                </a:cxn>
                <a:cxn ang="0">
                  <a:pos x="25" y="5"/>
                </a:cxn>
                <a:cxn ang="0">
                  <a:pos x="26" y="24"/>
                </a:cxn>
                <a:cxn ang="0">
                  <a:pos x="27" y="19"/>
                </a:cxn>
                <a:cxn ang="0">
                  <a:pos x="28" y="10"/>
                </a:cxn>
                <a:cxn ang="0">
                  <a:pos x="28" y="13"/>
                </a:cxn>
                <a:cxn ang="0">
                  <a:pos x="30" y="9"/>
                </a:cxn>
                <a:cxn ang="0">
                  <a:pos x="31" y="18"/>
                </a:cxn>
                <a:cxn ang="0">
                  <a:pos x="32" y="15"/>
                </a:cxn>
                <a:cxn ang="0">
                  <a:pos x="32" y="17"/>
                </a:cxn>
                <a:cxn ang="0">
                  <a:pos x="33" y="12"/>
                </a:cxn>
                <a:cxn ang="0">
                  <a:pos x="35" y="19"/>
                </a:cxn>
                <a:cxn ang="0">
                  <a:pos x="36" y="14"/>
                </a:cxn>
                <a:cxn ang="0">
                  <a:pos x="36" y="13"/>
                </a:cxn>
                <a:cxn ang="0">
                  <a:pos x="37" y="13"/>
                </a:cxn>
                <a:cxn ang="0">
                  <a:pos x="38" y="12"/>
                </a:cxn>
                <a:cxn ang="0">
                  <a:pos x="40" y="12"/>
                </a:cxn>
                <a:cxn ang="0">
                  <a:pos x="41" y="9"/>
                </a:cxn>
                <a:cxn ang="0">
                  <a:pos x="42" y="22"/>
                </a:cxn>
              </a:cxnLst>
              <a:rect l="0" t="0" r="r" b="b"/>
              <a:pathLst>
                <a:path w="42" h="29">
                  <a:moveTo>
                    <a:pt x="0" y="18"/>
                  </a:moveTo>
                  <a:lnTo>
                    <a:pt x="0" y="19"/>
                  </a:lnTo>
                  <a:lnTo>
                    <a:pt x="0" y="9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8"/>
                  </a:lnTo>
                  <a:lnTo>
                    <a:pt x="1" y="9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3" y="14"/>
                  </a:lnTo>
                  <a:lnTo>
                    <a:pt x="3" y="20"/>
                  </a:lnTo>
                  <a:lnTo>
                    <a:pt x="3" y="12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9"/>
                  </a:lnTo>
                  <a:lnTo>
                    <a:pt x="8" y="18"/>
                  </a:lnTo>
                  <a:lnTo>
                    <a:pt x="10" y="17"/>
                  </a:lnTo>
                  <a:lnTo>
                    <a:pt x="10" y="27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2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9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5" y="22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6" y="19"/>
                  </a:lnTo>
                  <a:lnTo>
                    <a:pt x="16" y="9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17" y="19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20" y="15"/>
                  </a:lnTo>
                  <a:lnTo>
                    <a:pt x="20" y="19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1" y="29"/>
                  </a:lnTo>
                  <a:lnTo>
                    <a:pt x="21" y="8"/>
                  </a:lnTo>
                  <a:lnTo>
                    <a:pt x="21" y="15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9"/>
                  </a:lnTo>
                  <a:lnTo>
                    <a:pt x="22" y="15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3" y="13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6" y="10"/>
                  </a:lnTo>
                  <a:lnTo>
                    <a:pt x="26" y="24"/>
                  </a:lnTo>
                  <a:lnTo>
                    <a:pt x="26" y="14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8" y="10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1" y="18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2" y="15"/>
                  </a:lnTo>
                  <a:lnTo>
                    <a:pt x="32" y="19"/>
                  </a:lnTo>
                  <a:lnTo>
                    <a:pt x="32" y="9"/>
                  </a:lnTo>
                  <a:lnTo>
                    <a:pt x="32" y="17"/>
                  </a:lnTo>
                  <a:lnTo>
                    <a:pt x="33" y="15"/>
                  </a:lnTo>
                  <a:lnTo>
                    <a:pt x="33" y="18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5" y="19"/>
                  </a:lnTo>
                  <a:lnTo>
                    <a:pt x="35" y="9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6" y="19"/>
                  </a:lnTo>
                  <a:lnTo>
                    <a:pt x="36" y="4"/>
                  </a:lnTo>
                  <a:lnTo>
                    <a:pt x="36" y="13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13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40" y="22"/>
                  </a:lnTo>
                  <a:lnTo>
                    <a:pt x="41" y="18"/>
                  </a:lnTo>
                  <a:lnTo>
                    <a:pt x="41" y="9"/>
                  </a:lnTo>
                  <a:lnTo>
                    <a:pt x="41" y="17"/>
                  </a:lnTo>
                  <a:lnTo>
                    <a:pt x="42" y="15"/>
                  </a:lnTo>
                  <a:lnTo>
                    <a:pt x="42" y="22"/>
                  </a:lnTo>
                  <a:lnTo>
                    <a:pt x="42" y="12"/>
                  </a:lnTo>
                  <a:lnTo>
                    <a:pt x="42" y="1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606872" y="5866679"/>
              <a:ext cx="181649" cy="60504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3" y="13"/>
                </a:cxn>
                <a:cxn ang="0">
                  <a:pos x="4" y="16"/>
                </a:cxn>
                <a:cxn ang="0">
                  <a:pos x="4" y="12"/>
                </a:cxn>
                <a:cxn ang="0">
                  <a:pos x="5" y="11"/>
                </a:cxn>
                <a:cxn ang="0">
                  <a:pos x="6" y="7"/>
                </a:cxn>
                <a:cxn ang="0">
                  <a:pos x="8" y="18"/>
                </a:cxn>
                <a:cxn ang="0">
                  <a:pos x="9" y="22"/>
                </a:cxn>
                <a:cxn ang="0">
                  <a:pos x="10" y="16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5" y="8"/>
                </a:cxn>
                <a:cxn ang="0">
                  <a:pos x="16" y="8"/>
                </a:cxn>
                <a:cxn ang="0">
                  <a:pos x="18" y="18"/>
                </a:cxn>
                <a:cxn ang="0">
                  <a:pos x="19" y="11"/>
                </a:cxn>
                <a:cxn ang="0">
                  <a:pos x="19" y="11"/>
                </a:cxn>
                <a:cxn ang="0">
                  <a:pos x="20" y="8"/>
                </a:cxn>
                <a:cxn ang="0">
                  <a:pos x="21" y="17"/>
                </a:cxn>
                <a:cxn ang="0">
                  <a:pos x="23" y="17"/>
                </a:cxn>
                <a:cxn ang="0">
                  <a:pos x="24" y="11"/>
                </a:cxn>
                <a:cxn ang="0">
                  <a:pos x="24" y="8"/>
                </a:cxn>
                <a:cxn ang="0">
                  <a:pos x="25" y="16"/>
                </a:cxn>
                <a:cxn ang="0">
                  <a:pos x="26" y="10"/>
                </a:cxn>
                <a:cxn ang="0">
                  <a:pos x="28" y="17"/>
                </a:cxn>
                <a:cxn ang="0">
                  <a:pos x="29" y="11"/>
                </a:cxn>
                <a:cxn ang="0">
                  <a:pos x="29" y="12"/>
                </a:cxn>
                <a:cxn ang="0">
                  <a:pos x="30" y="11"/>
                </a:cxn>
                <a:cxn ang="0">
                  <a:pos x="31" y="22"/>
                </a:cxn>
                <a:cxn ang="0">
                  <a:pos x="33" y="10"/>
                </a:cxn>
                <a:cxn ang="0">
                  <a:pos x="34" y="11"/>
                </a:cxn>
                <a:cxn ang="0">
                  <a:pos x="35" y="18"/>
                </a:cxn>
                <a:cxn ang="0">
                  <a:pos x="36" y="17"/>
                </a:cxn>
                <a:cxn ang="0">
                  <a:pos x="38" y="12"/>
                </a:cxn>
                <a:cxn ang="0">
                  <a:pos x="38" y="11"/>
                </a:cxn>
                <a:cxn ang="0">
                  <a:pos x="39" y="7"/>
                </a:cxn>
                <a:cxn ang="0">
                  <a:pos x="40" y="16"/>
                </a:cxn>
                <a:cxn ang="0">
                  <a:pos x="41" y="12"/>
                </a:cxn>
                <a:cxn ang="0">
                  <a:pos x="41" y="13"/>
                </a:cxn>
                <a:cxn ang="0">
                  <a:pos x="43" y="10"/>
                </a:cxn>
                <a:cxn ang="0">
                  <a:pos x="44" y="25"/>
                </a:cxn>
              </a:cxnLst>
              <a:rect l="0" t="0" r="r" b="b"/>
              <a:pathLst>
                <a:path w="44" h="25">
                  <a:moveTo>
                    <a:pt x="0" y="15"/>
                  </a:moveTo>
                  <a:lnTo>
                    <a:pt x="1" y="12"/>
                  </a:lnTo>
                  <a:lnTo>
                    <a:pt x="1" y="18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7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8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22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20"/>
                  </a:lnTo>
                  <a:lnTo>
                    <a:pt x="11" y="13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25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9" y="16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1" y="7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4" y="1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3"/>
                  </a:lnTo>
                  <a:lnTo>
                    <a:pt x="26" y="17"/>
                  </a:lnTo>
                  <a:lnTo>
                    <a:pt x="26" y="10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7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29" y="23"/>
                  </a:lnTo>
                  <a:lnTo>
                    <a:pt x="29" y="5"/>
                  </a:lnTo>
                  <a:lnTo>
                    <a:pt x="29" y="12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1" y="13"/>
                  </a:lnTo>
                  <a:lnTo>
                    <a:pt x="31" y="22"/>
                  </a:lnTo>
                  <a:lnTo>
                    <a:pt x="31" y="1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18"/>
                  </a:lnTo>
                  <a:lnTo>
                    <a:pt x="34" y="21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5" y="16"/>
                  </a:lnTo>
                  <a:lnTo>
                    <a:pt x="35" y="18"/>
                  </a:lnTo>
                  <a:lnTo>
                    <a:pt x="35" y="6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6" y="8"/>
                  </a:lnTo>
                  <a:lnTo>
                    <a:pt x="36" y="15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6"/>
                  </a:lnTo>
                  <a:lnTo>
                    <a:pt x="39" y="22"/>
                  </a:lnTo>
                  <a:lnTo>
                    <a:pt x="39" y="7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1" y="16"/>
                  </a:lnTo>
                  <a:lnTo>
                    <a:pt x="41" y="8"/>
                  </a:lnTo>
                  <a:lnTo>
                    <a:pt x="41" y="13"/>
                  </a:lnTo>
                  <a:lnTo>
                    <a:pt x="43" y="15"/>
                  </a:lnTo>
                  <a:lnTo>
                    <a:pt x="43" y="16"/>
                  </a:lnTo>
                  <a:lnTo>
                    <a:pt x="43" y="10"/>
                  </a:lnTo>
                  <a:lnTo>
                    <a:pt x="43" y="15"/>
                  </a:lnTo>
                  <a:lnTo>
                    <a:pt x="44" y="12"/>
                  </a:lnTo>
                  <a:lnTo>
                    <a:pt x="44" y="25"/>
                  </a:lnTo>
                  <a:lnTo>
                    <a:pt x="44" y="7"/>
                  </a:lnTo>
                  <a:lnTo>
                    <a:pt x="44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788521" y="5866679"/>
              <a:ext cx="173392" cy="55663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2"/>
                </a:cxn>
                <a:cxn ang="0">
                  <a:pos x="2" y="15"/>
                </a:cxn>
                <a:cxn ang="0">
                  <a:pos x="4" y="10"/>
                </a:cxn>
                <a:cxn ang="0">
                  <a:pos x="5" y="18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7" y="8"/>
                </a:cxn>
                <a:cxn ang="0">
                  <a:pos x="9" y="16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1" y="11"/>
                </a:cxn>
                <a:cxn ang="0">
                  <a:pos x="12" y="10"/>
                </a:cxn>
                <a:cxn ang="0">
                  <a:pos x="14" y="16"/>
                </a:cxn>
                <a:cxn ang="0">
                  <a:pos x="15" y="13"/>
                </a:cxn>
                <a:cxn ang="0">
                  <a:pos x="15" y="8"/>
                </a:cxn>
                <a:cxn ang="0">
                  <a:pos x="16" y="6"/>
                </a:cxn>
                <a:cxn ang="0">
                  <a:pos x="17" y="18"/>
                </a:cxn>
                <a:cxn ang="0">
                  <a:pos x="19" y="15"/>
                </a:cxn>
                <a:cxn ang="0">
                  <a:pos x="19" y="17"/>
                </a:cxn>
                <a:cxn ang="0">
                  <a:pos x="20" y="10"/>
                </a:cxn>
                <a:cxn ang="0">
                  <a:pos x="21" y="7"/>
                </a:cxn>
                <a:cxn ang="0">
                  <a:pos x="22" y="17"/>
                </a:cxn>
                <a:cxn ang="0">
                  <a:pos x="24" y="17"/>
                </a:cxn>
                <a:cxn ang="0">
                  <a:pos x="25" y="16"/>
                </a:cxn>
                <a:cxn ang="0">
                  <a:pos x="25" y="12"/>
                </a:cxn>
                <a:cxn ang="0">
                  <a:pos x="26" y="7"/>
                </a:cxn>
                <a:cxn ang="0">
                  <a:pos x="27" y="16"/>
                </a:cxn>
                <a:cxn ang="0">
                  <a:pos x="29" y="11"/>
                </a:cxn>
                <a:cxn ang="0">
                  <a:pos x="29" y="12"/>
                </a:cxn>
                <a:cxn ang="0">
                  <a:pos x="30" y="6"/>
                </a:cxn>
                <a:cxn ang="0">
                  <a:pos x="31" y="22"/>
                </a:cxn>
                <a:cxn ang="0">
                  <a:pos x="32" y="13"/>
                </a:cxn>
                <a:cxn ang="0">
                  <a:pos x="32" y="11"/>
                </a:cxn>
                <a:cxn ang="0">
                  <a:pos x="34" y="11"/>
                </a:cxn>
                <a:cxn ang="0">
                  <a:pos x="35" y="17"/>
                </a:cxn>
                <a:cxn ang="0">
                  <a:pos x="36" y="17"/>
                </a:cxn>
                <a:cxn ang="0">
                  <a:pos x="37" y="8"/>
                </a:cxn>
                <a:cxn ang="0">
                  <a:pos x="39" y="15"/>
                </a:cxn>
                <a:cxn ang="0">
                  <a:pos x="40" y="12"/>
                </a:cxn>
                <a:cxn ang="0">
                  <a:pos x="41" y="17"/>
                </a:cxn>
                <a:cxn ang="0">
                  <a:pos x="41" y="12"/>
                </a:cxn>
              </a:cxnLst>
              <a:rect l="0" t="0" r="r" b="b"/>
              <a:pathLst>
                <a:path w="42" h="23">
                  <a:moveTo>
                    <a:pt x="0" y="8"/>
                  </a:moveTo>
                  <a:lnTo>
                    <a:pt x="1" y="13"/>
                  </a:lnTo>
                  <a:lnTo>
                    <a:pt x="1" y="2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2" y="6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4" y="1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7"/>
                  </a:lnTo>
                  <a:lnTo>
                    <a:pt x="7" y="8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16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17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2" y="21"/>
                  </a:lnTo>
                  <a:lnTo>
                    <a:pt x="12" y="10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8"/>
                  </a:lnTo>
                  <a:lnTo>
                    <a:pt x="14" y="15"/>
                  </a:lnTo>
                  <a:lnTo>
                    <a:pt x="15" y="13"/>
                  </a:lnTo>
                  <a:lnTo>
                    <a:pt x="15" y="23"/>
                  </a:lnTo>
                  <a:lnTo>
                    <a:pt x="15" y="0"/>
                  </a:lnTo>
                  <a:lnTo>
                    <a:pt x="15" y="8"/>
                  </a:lnTo>
                  <a:lnTo>
                    <a:pt x="16" y="15"/>
                  </a:lnTo>
                  <a:lnTo>
                    <a:pt x="16" y="18"/>
                  </a:lnTo>
                  <a:lnTo>
                    <a:pt x="16" y="6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2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7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20" y="10"/>
                  </a:lnTo>
                  <a:lnTo>
                    <a:pt x="21" y="8"/>
                  </a:lnTo>
                  <a:lnTo>
                    <a:pt x="21" y="18"/>
                  </a:lnTo>
                  <a:lnTo>
                    <a:pt x="21" y="7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17"/>
                  </a:lnTo>
                  <a:lnTo>
                    <a:pt x="24" y="7"/>
                  </a:lnTo>
                  <a:lnTo>
                    <a:pt x="24" y="13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8"/>
                  </a:lnTo>
                  <a:lnTo>
                    <a:pt x="25" y="12"/>
                  </a:lnTo>
                  <a:lnTo>
                    <a:pt x="26" y="16"/>
                  </a:lnTo>
                  <a:lnTo>
                    <a:pt x="26" y="22"/>
                  </a:lnTo>
                  <a:lnTo>
                    <a:pt x="26" y="7"/>
                  </a:lnTo>
                  <a:lnTo>
                    <a:pt x="26" y="15"/>
                  </a:lnTo>
                  <a:lnTo>
                    <a:pt x="27" y="11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9" y="20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30" y="16"/>
                  </a:lnTo>
                  <a:lnTo>
                    <a:pt x="30" y="20"/>
                  </a:lnTo>
                  <a:lnTo>
                    <a:pt x="30" y="6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1" y="22"/>
                  </a:lnTo>
                  <a:lnTo>
                    <a:pt x="31" y="11"/>
                  </a:lnTo>
                  <a:lnTo>
                    <a:pt x="31" y="16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2" y="7"/>
                  </a:lnTo>
                  <a:lnTo>
                    <a:pt x="32" y="11"/>
                  </a:lnTo>
                  <a:lnTo>
                    <a:pt x="34" y="13"/>
                  </a:lnTo>
                  <a:lnTo>
                    <a:pt x="34" y="17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7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40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3"/>
                  </a:lnTo>
                  <a:lnTo>
                    <a:pt x="41" y="12"/>
                  </a:lnTo>
                  <a:lnTo>
                    <a:pt x="42" y="13"/>
                  </a:lnTo>
                  <a:lnTo>
                    <a:pt x="42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961913" y="5871519"/>
              <a:ext cx="177524" cy="4840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20"/>
                </a:cxn>
                <a:cxn ang="0">
                  <a:pos x="5" y="15"/>
                </a:cxn>
                <a:cxn ang="0">
                  <a:pos x="7" y="18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9" y="8"/>
                </a:cxn>
                <a:cxn ang="0">
                  <a:pos x="10" y="16"/>
                </a:cxn>
                <a:cxn ang="0">
                  <a:pos x="12" y="14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14" y="6"/>
                </a:cxn>
                <a:cxn ang="0">
                  <a:pos x="15" y="14"/>
                </a:cxn>
                <a:cxn ang="0">
                  <a:pos x="17" y="15"/>
                </a:cxn>
                <a:cxn ang="0">
                  <a:pos x="18" y="14"/>
                </a:cxn>
                <a:cxn ang="0">
                  <a:pos x="19" y="8"/>
                </a:cxn>
                <a:cxn ang="0">
                  <a:pos x="19" y="10"/>
                </a:cxn>
                <a:cxn ang="0">
                  <a:pos x="20" y="5"/>
                </a:cxn>
                <a:cxn ang="0">
                  <a:pos x="22" y="15"/>
                </a:cxn>
                <a:cxn ang="0">
                  <a:pos x="23" y="10"/>
                </a:cxn>
                <a:cxn ang="0">
                  <a:pos x="24" y="6"/>
                </a:cxn>
                <a:cxn ang="0">
                  <a:pos x="25" y="10"/>
                </a:cxn>
                <a:cxn ang="0">
                  <a:pos x="25" y="13"/>
                </a:cxn>
                <a:cxn ang="0">
                  <a:pos x="27" y="5"/>
                </a:cxn>
                <a:cxn ang="0">
                  <a:pos x="28" y="5"/>
                </a:cxn>
                <a:cxn ang="0">
                  <a:pos x="29" y="16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32" y="8"/>
                </a:cxn>
                <a:cxn ang="0">
                  <a:pos x="33" y="16"/>
                </a:cxn>
                <a:cxn ang="0">
                  <a:pos x="34" y="13"/>
                </a:cxn>
                <a:cxn ang="0">
                  <a:pos x="34" y="15"/>
                </a:cxn>
                <a:cxn ang="0">
                  <a:pos x="35" y="8"/>
                </a:cxn>
                <a:cxn ang="0">
                  <a:pos x="37" y="19"/>
                </a:cxn>
                <a:cxn ang="0">
                  <a:pos x="38" y="11"/>
                </a:cxn>
                <a:cxn ang="0">
                  <a:pos x="38" y="14"/>
                </a:cxn>
                <a:cxn ang="0">
                  <a:pos x="39" y="8"/>
                </a:cxn>
                <a:cxn ang="0">
                  <a:pos x="40" y="15"/>
                </a:cxn>
                <a:cxn ang="0">
                  <a:pos x="42" y="11"/>
                </a:cxn>
                <a:cxn ang="0">
                  <a:pos x="42" y="14"/>
                </a:cxn>
              </a:cxnLst>
              <a:rect l="0" t="0" r="r" b="b"/>
              <a:pathLst>
                <a:path w="43" h="20">
                  <a:moveTo>
                    <a:pt x="0" y="16"/>
                  </a:moveTo>
                  <a:lnTo>
                    <a:pt x="0" y="9"/>
                  </a:lnTo>
                  <a:lnTo>
                    <a:pt x="0" y="15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6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3" y="6"/>
                  </a:lnTo>
                  <a:lnTo>
                    <a:pt x="3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1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5" y="5"/>
                  </a:lnTo>
                  <a:lnTo>
                    <a:pt x="5" y="19"/>
                  </a:lnTo>
                  <a:lnTo>
                    <a:pt x="7" y="18"/>
                  </a:lnTo>
                  <a:lnTo>
                    <a:pt x="7" y="9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13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10" y="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1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20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5" y="9"/>
                  </a:lnTo>
                  <a:lnTo>
                    <a:pt x="15" y="14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7" y="15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9" y="18"/>
                  </a:lnTo>
                  <a:lnTo>
                    <a:pt x="19" y="4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20" y="10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2" y="8"/>
                  </a:lnTo>
                  <a:lnTo>
                    <a:pt x="22" y="13"/>
                  </a:lnTo>
                  <a:lnTo>
                    <a:pt x="23" y="10"/>
                  </a:lnTo>
                  <a:lnTo>
                    <a:pt x="23" y="15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8"/>
                  </a:lnTo>
                  <a:lnTo>
                    <a:pt x="25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5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5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0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0" y="5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16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4" y="13"/>
                  </a:lnTo>
                  <a:lnTo>
                    <a:pt x="34" y="20"/>
                  </a:lnTo>
                  <a:lnTo>
                    <a:pt x="34" y="3"/>
                  </a:lnTo>
                  <a:lnTo>
                    <a:pt x="34" y="15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5" y="8"/>
                  </a:lnTo>
                  <a:lnTo>
                    <a:pt x="35" y="13"/>
                  </a:lnTo>
                  <a:lnTo>
                    <a:pt x="37" y="11"/>
                  </a:lnTo>
                  <a:lnTo>
                    <a:pt x="37" y="19"/>
                  </a:lnTo>
                  <a:lnTo>
                    <a:pt x="37" y="5"/>
                  </a:lnTo>
                  <a:lnTo>
                    <a:pt x="37" y="10"/>
                  </a:lnTo>
                  <a:lnTo>
                    <a:pt x="38" y="11"/>
                  </a:lnTo>
                  <a:lnTo>
                    <a:pt x="38" y="19"/>
                  </a:lnTo>
                  <a:lnTo>
                    <a:pt x="38" y="8"/>
                  </a:lnTo>
                  <a:lnTo>
                    <a:pt x="38" y="14"/>
                  </a:lnTo>
                  <a:lnTo>
                    <a:pt x="39" y="13"/>
                  </a:lnTo>
                  <a:lnTo>
                    <a:pt x="39" y="18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0" y="8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2" y="15"/>
                  </a:lnTo>
                  <a:lnTo>
                    <a:pt x="42" y="6"/>
                  </a:lnTo>
                  <a:lnTo>
                    <a:pt x="42" y="14"/>
                  </a:lnTo>
                  <a:lnTo>
                    <a:pt x="43" y="10"/>
                  </a:lnTo>
                  <a:lnTo>
                    <a:pt x="43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1139437" y="5869098"/>
              <a:ext cx="169267" cy="6292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7"/>
                </a:cxn>
                <a:cxn ang="0">
                  <a:pos x="2" y="15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5" y="7"/>
                </a:cxn>
                <a:cxn ang="0">
                  <a:pos x="6" y="26"/>
                </a:cxn>
                <a:cxn ang="0">
                  <a:pos x="7" y="16"/>
                </a:cxn>
                <a:cxn ang="0">
                  <a:pos x="9" y="11"/>
                </a:cxn>
                <a:cxn ang="0">
                  <a:pos x="9" y="12"/>
                </a:cxn>
                <a:cxn ang="0">
                  <a:pos x="10" y="9"/>
                </a:cxn>
                <a:cxn ang="0">
                  <a:pos x="11" y="14"/>
                </a:cxn>
                <a:cxn ang="0">
                  <a:pos x="12" y="12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5" y="6"/>
                </a:cxn>
                <a:cxn ang="0">
                  <a:pos x="16" y="15"/>
                </a:cxn>
                <a:cxn ang="0">
                  <a:pos x="17" y="15"/>
                </a:cxn>
                <a:cxn ang="0">
                  <a:pos x="17" y="11"/>
                </a:cxn>
                <a:cxn ang="0">
                  <a:pos x="19" y="10"/>
                </a:cxn>
                <a:cxn ang="0">
                  <a:pos x="20" y="17"/>
                </a:cxn>
                <a:cxn ang="0">
                  <a:pos x="21" y="11"/>
                </a:cxn>
                <a:cxn ang="0">
                  <a:pos x="21" y="14"/>
                </a:cxn>
                <a:cxn ang="0">
                  <a:pos x="22" y="9"/>
                </a:cxn>
                <a:cxn ang="0">
                  <a:pos x="24" y="20"/>
                </a:cxn>
                <a:cxn ang="0">
                  <a:pos x="25" y="12"/>
                </a:cxn>
                <a:cxn ang="0">
                  <a:pos x="25" y="14"/>
                </a:cxn>
                <a:cxn ang="0">
                  <a:pos x="26" y="10"/>
                </a:cxn>
                <a:cxn ang="0">
                  <a:pos x="27" y="17"/>
                </a:cxn>
                <a:cxn ang="0">
                  <a:pos x="29" y="15"/>
                </a:cxn>
                <a:cxn ang="0">
                  <a:pos x="29" y="10"/>
                </a:cxn>
                <a:cxn ang="0">
                  <a:pos x="30" y="10"/>
                </a:cxn>
                <a:cxn ang="0">
                  <a:pos x="31" y="7"/>
                </a:cxn>
                <a:cxn ang="0">
                  <a:pos x="32" y="9"/>
                </a:cxn>
                <a:cxn ang="0">
                  <a:pos x="34" y="16"/>
                </a:cxn>
                <a:cxn ang="0">
                  <a:pos x="35" y="12"/>
                </a:cxn>
                <a:cxn ang="0">
                  <a:pos x="35" y="14"/>
                </a:cxn>
                <a:cxn ang="0">
                  <a:pos x="36" y="26"/>
                </a:cxn>
                <a:cxn ang="0">
                  <a:pos x="37" y="12"/>
                </a:cxn>
                <a:cxn ang="0">
                  <a:pos x="39" y="14"/>
                </a:cxn>
                <a:cxn ang="0">
                  <a:pos x="40" y="9"/>
                </a:cxn>
                <a:cxn ang="0">
                  <a:pos x="41" y="16"/>
                </a:cxn>
              </a:cxnLst>
              <a:rect l="0" t="0" r="r" b="b"/>
              <a:pathLst>
                <a:path w="41" h="26">
                  <a:moveTo>
                    <a:pt x="0" y="16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25"/>
                  </a:lnTo>
                  <a:lnTo>
                    <a:pt x="1" y="7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7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4" y="17"/>
                  </a:lnTo>
                  <a:lnTo>
                    <a:pt x="4" y="1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5" y="7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6" y="2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6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5"/>
                  </a:lnTo>
                  <a:lnTo>
                    <a:pt x="9" y="6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0" y="15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14" y="11"/>
                  </a:lnTo>
                  <a:lnTo>
                    <a:pt x="14" y="16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5" y="10"/>
                  </a:lnTo>
                  <a:lnTo>
                    <a:pt x="15" y="15"/>
                  </a:lnTo>
                  <a:lnTo>
                    <a:pt x="15" y="6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"/>
                  </a:lnTo>
                  <a:lnTo>
                    <a:pt x="16" y="14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19" y="2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17"/>
                  </a:lnTo>
                  <a:lnTo>
                    <a:pt x="20" y="5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21" y="14"/>
                  </a:lnTo>
                  <a:lnTo>
                    <a:pt x="22" y="12"/>
                  </a:lnTo>
                  <a:lnTo>
                    <a:pt x="22" y="1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4" y="2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6" y="19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7" y="9"/>
                  </a:lnTo>
                  <a:lnTo>
                    <a:pt x="27" y="16"/>
                  </a:lnTo>
                  <a:lnTo>
                    <a:pt x="29" y="15"/>
                  </a:lnTo>
                  <a:lnTo>
                    <a:pt x="29" y="19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1" y="11"/>
                  </a:lnTo>
                  <a:lnTo>
                    <a:pt x="31" y="7"/>
                  </a:lnTo>
                  <a:lnTo>
                    <a:pt x="31" y="21"/>
                  </a:lnTo>
                  <a:lnTo>
                    <a:pt x="32" y="20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7"/>
                  </a:lnTo>
                  <a:lnTo>
                    <a:pt x="34" y="14"/>
                  </a:lnTo>
                  <a:lnTo>
                    <a:pt x="35" y="12"/>
                  </a:lnTo>
                  <a:lnTo>
                    <a:pt x="35" y="17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6" y="15"/>
                  </a:lnTo>
                  <a:lnTo>
                    <a:pt x="36" y="1"/>
                  </a:lnTo>
                  <a:lnTo>
                    <a:pt x="36" y="26"/>
                  </a:lnTo>
                  <a:lnTo>
                    <a:pt x="37" y="26"/>
                  </a:lnTo>
                  <a:lnTo>
                    <a:pt x="37" y="5"/>
                  </a:lnTo>
                  <a:lnTo>
                    <a:pt x="37" y="12"/>
                  </a:lnTo>
                  <a:lnTo>
                    <a:pt x="39" y="11"/>
                  </a:lnTo>
                  <a:lnTo>
                    <a:pt x="39" y="5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4"/>
                  </a:lnTo>
                  <a:lnTo>
                    <a:pt x="41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1308699" y="5861839"/>
              <a:ext cx="177524" cy="67762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18"/>
                </a:cxn>
                <a:cxn ang="0">
                  <a:pos x="4" y="20"/>
                </a:cxn>
                <a:cxn ang="0">
                  <a:pos x="5" y="14"/>
                </a:cxn>
                <a:cxn ang="0">
                  <a:pos x="5" y="17"/>
                </a:cxn>
                <a:cxn ang="0">
                  <a:pos x="6" y="2"/>
                </a:cxn>
                <a:cxn ang="0">
                  <a:pos x="8" y="20"/>
                </a:cxn>
                <a:cxn ang="0">
                  <a:pos x="9" y="17"/>
                </a:cxn>
                <a:cxn ang="0">
                  <a:pos x="9" y="15"/>
                </a:cxn>
                <a:cxn ang="0">
                  <a:pos x="10" y="12"/>
                </a:cxn>
                <a:cxn ang="0">
                  <a:pos x="11" y="22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4" y="10"/>
                </a:cxn>
                <a:cxn ang="0">
                  <a:pos x="15" y="19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8" y="12"/>
                </a:cxn>
                <a:cxn ang="0">
                  <a:pos x="19" y="13"/>
                </a:cxn>
                <a:cxn ang="0">
                  <a:pos x="20" y="17"/>
                </a:cxn>
                <a:cxn ang="0">
                  <a:pos x="21" y="9"/>
                </a:cxn>
                <a:cxn ang="0">
                  <a:pos x="23" y="20"/>
                </a:cxn>
                <a:cxn ang="0">
                  <a:pos x="24" y="14"/>
                </a:cxn>
                <a:cxn ang="0">
                  <a:pos x="24" y="19"/>
                </a:cxn>
                <a:cxn ang="0">
                  <a:pos x="25" y="10"/>
                </a:cxn>
                <a:cxn ang="0">
                  <a:pos x="26" y="27"/>
                </a:cxn>
                <a:cxn ang="0">
                  <a:pos x="28" y="15"/>
                </a:cxn>
                <a:cxn ang="0">
                  <a:pos x="28" y="13"/>
                </a:cxn>
                <a:cxn ang="0">
                  <a:pos x="29" y="10"/>
                </a:cxn>
                <a:cxn ang="0">
                  <a:pos x="30" y="8"/>
                </a:cxn>
                <a:cxn ang="0">
                  <a:pos x="31" y="19"/>
                </a:cxn>
                <a:cxn ang="0">
                  <a:pos x="33" y="18"/>
                </a:cxn>
                <a:cxn ang="0">
                  <a:pos x="34" y="15"/>
                </a:cxn>
                <a:cxn ang="0">
                  <a:pos x="34" y="17"/>
                </a:cxn>
                <a:cxn ang="0">
                  <a:pos x="35" y="18"/>
                </a:cxn>
                <a:cxn ang="0">
                  <a:pos x="36" y="0"/>
                </a:cxn>
                <a:cxn ang="0">
                  <a:pos x="38" y="19"/>
                </a:cxn>
                <a:cxn ang="0">
                  <a:pos x="39" y="18"/>
                </a:cxn>
                <a:cxn ang="0">
                  <a:pos x="39" y="17"/>
                </a:cxn>
                <a:cxn ang="0">
                  <a:pos x="40" y="12"/>
                </a:cxn>
                <a:cxn ang="0">
                  <a:pos x="41" y="25"/>
                </a:cxn>
                <a:cxn ang="0">
                  <a:pos x="43" y="17"/>
                </a:cxn>
              </a:cxnLst>
              <a:rect l="0" t="0" r="r" b="b"/>
              <a:pathLst>
                <a:path w="43" h="28">
                  <a:moveTo>
                    <a:pt x="0" y="18"/>
                  </a:moveTo>
                  <a:lnTo>
                    <a:pt x="1" y="19"/>
                  </a:lnTo>
                  <a:lnTo>
                    <a:pt x="1" y="10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18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4" y="20"/>
                  </a:lnTo>
                  <a:lnTo>
                    <a:pt x="4" y="8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10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6" y="20"/>
                  </a:lnTo>
                  <a:lnTo>
                    <a:pt x="6" y="2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8" y="20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0" y="24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7"/>
                  </a:lnTo>
                  <a:lnTo>
                    <a:pt x="11" y="17"/>
                  </a:lnTo>
                  <a:lnTo>
                    <a:pt x="13" y="14"/>
                  </a:lnTo>
                  <a:lnTo>
                    <a:pt x="13" y="18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20"/>
                  </a:lnTo>
                  <a:lnTo>
                    <a:pt x="14" y="10"/>
                  </a:lnTo>
                  <a:lnTo>
                    <a:pt x="14" y="19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1" y="15"/>
                  </a:lnTo>
                  <a:lnTo>
                    <a:pt x="21" y="28"/>
                  </a:lnTo>
                  <a:lnTo>
                    <a:pt x="21" y="9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23" y="8"/>
                  </a:lnTo>
                  <a:lnTo>
                    <a:pt x="23" y="17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24" y="13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6" y="27"/>
                  </a:lnTo>
                  <a:lnTo>
                    <a:pt x="26" y="7"/>
                  </a:lnTo>
                  <a:lnTo>
                    <a:pt x="26" y="17"/>
                  </a:lnTo>
                  <a:lnTo>
                    <a:pt x="28" y="15"/>
                  </a:lnTo>
                  <a:lnTo>
                    <a:pt x="28" y="18"/>
                  </a:lnTo>
                  <a:lnTo>
                    <a:pt x="28" y="10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9" y="19"/>
                  </a:lnTo>
                  <a:lnTo>
                    <a:pt x="29" y="10"/>
                  </a:lnTo>
                  <a:lnTo>
                    <a:pt x="29" y="19"/>
                  </a:lnTo>
                  <a:lnTo>
                    <a:pt x="30" y="1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1" y="19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4" y="15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34" y="17"/>
                  </a:lnTo>
                  <a:lnTo>
                    <a:pt x="35" y="18"/>
                  </a:lnTo>
                  <a:lnTo>
                    <a:pt x="35" y="10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0"/>
                  </a:lnTo>
                  <a:lnTo>
                    <a:pt x="36" y="17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8" y="9"/>
                  </a:lnTo>
                  <a:lnTo>
                    <a:pt x="38" y="17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9"/>
                  </a:lnTo>
                  <a:lnTo>
                    <a:pt x="39" y="17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0" y="12"/>
                  </a:lnTo>
                  <a:lnTo>
                    <a:pt x="40" y="17"/>
                  </a:lnTo>
                  <a:lnTo>
                    <a:pt x="41" y="18"/>
                  </a:lnTo>
                  <a:lnTo>
                    <a:pt x="41" y="25"/>
                  </a:lnTo>
                  <a:lnTo>
                    <a:pt x="41" y="0"/>
                  </a:lnTo>
                  <a:lnTo>
                    <a:pt x="41" y="18"/>
                  </a:lnTo>
                  <a:lnTo>
                    <a:pt x="43" y="17"/>
                  </a:lnTo>
                  <a:lnTo>
                    <a:pt x="43" y="20"/>
                  </a:lnTo>
                  <a:lnTo>
                    <a:pt x="43" y="1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1486223" y="5861839"/>
              <a:ext cx="177524" cy="65344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20"/>
                </a:cxn>
                <a:cxn ang="0">
                  <a:pos x="3" y="22"/>
                </a:cxn>
                <a:cxn ang="0">
                  <a:pos x="5" y="19"/>
                </a:cxn>
                <a:cxn ang="0">
                  <a:pos x="6" y="14"/>
                </a:cxn>
                <a:cxn ang="0">
                  <a:pos x="7" y="15"/>
                </a:cxn>
                <a:cxn ang="0">
                  <a:pos x="7" y="17"/>
                </a:cxn>
                <a:cxn ang="0">
                  <a:pos x="8" y="13"/>
                </a:cxn>
                <a:cxn ang="0">
                  <a:pos x="10" y="19"/>
                </a:cxn>
                <a:cxn ang="0">
                  <a:pos x="11" y="12"/>
                </a:cxn>
                <a:cxn ang="0">
                  <a:pos x="11" y="17"/>
                </a:cxn>
                <a:cxn ang="0">
                  <a:pos x="12" y="10"/>
                </a:cxn>
                <a:cxn ang="0">
                  <a:pos x="13" y="24"/>
                </a:cxn>
                <a:cxn ang="0">
                  <a:pos x="15" y="17"/>
                </a:cxn>
                <a:cxn ang="0">
                  <a:pos x="16" y="13"/>
                </a:cxn>
                <a:cxn ang="0">
                  <a:pos x="17" y="18"/>
                </a:cxn>
                <a:cxn ang="0">
                  <a:pos x="17" y="13"/>
                </a:cxn>
                <a:cxn ang="0">
                  <a:pos x="18" y="8"/>
                </a:cxn>
                <a:cxn ang="0">
                  <a:pos x="20" y="17"/>
                </a:cxn>
                <a:cxn ang="0">
                  <a:pos x="21" y="13"/>
                </a:cxn>
                <a:cxn ang="0">
                  <a:pos x="22" y="14"/>
                </a:cxn>
                <a:cxn ang="0">
                  <a:pos x="22" y="18"/>
                </a:cxn>
                <a:cxn ang="0">
                  <a:pos x="23" y="0"/>
                </a:cxn>
                <a:cxn ang="0">
                  <a:pos x="25" y="18"/>
                </a:cxn>
                <a:cxn ang="0">
                  <a:pos x="26" y="19"/>
                </a:cxn>
                <a:cxn ang="0">
                  <a:pos x="26" y="14"/>
                </a:cxn>
                <a:cxn ang="0">
                  <a:pos x="27" y="12"/>
                </a:cxn>
                <a:cxn ang="0">
                  <a:pos x="28" y="23"/>
                </a:cxn>
                <a:cxn ang="0">
                  <a:pos x="30" y="14"/>
                </a:cxn>
                <a:cxn ang="0">
                  <a:pos x="30" y="15"/>
                </a:cxn>
                <a:cxn ang="0">
                  <a:pos x="31" y="8"/>
                </a:cxn>
                <a:cxn ang="0">
                  <a:pos x="32" y="10"/>
                </a:cxn>
                <a:cxn ang="0">
                  <a:pos x="33" y="23"/>
                </a:cxn>
                <a:cxn ang="0">
                  <a:pos x="35" y="17"/>
                </a:cxn>
                <a:cxn ang="0">
                  <a:pos x="35" y="15"/>
                </a:cxn>
                <a:cxn ang="0">
                  <a:pos x="36" y="10"/>
                </a:cxn>
                <a:cxn ang="0">
                  <a:pos x="37" y="12"/>
                </a:cxn>
                <a:cxn ang="0">
                  <a:pos x="38" y="22"/>
                </a:cxn>
                <a:cxn ang="0">
                  <a:pos x="40" y="19"/>
                </a:cxn>
                <a:cxn ang="0">
                  <a:pos x="41" y="10"/>
                </a:cxn>
                <a:cxn ang="0">
                  <a:pos x="42" y="19"/>
                </a:cxn>
                <a:cxn ang="0">
                  <a:pos x="43" y="18"/>
                </a:cxn>
              </a:cxnLst>
              <a:rect l="0" t="0" r="r" b="b"/>
              <a:pathLst>
                <a:path w="43" h="27">
                  <a:moveTo>
                    <a:pt x="0" y="13"/>
                  </a:moveTo>
                  <a:lnTo>
                    <a:pt x="0" y="19"/>
                  </a:lnTo>
                  <a:lnTo>
                    <a:pt x="1" y="2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3" y="13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6" y="12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8" y="24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10" y="19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11" y="12"/>
                  </a:lnTo>
                  <a:lnTo>
                    <a:pt x="11" y="19"/>
                  </a:lnTo>
                  <a:lnTo>
                    <a:pt x="11" y="10"/>
                  </a:lnTo>
                  <a:lnTo>
                    <a:pt x="11" y="17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10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13" y="9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2"/>
                  </a:lnTo>
                  <a:lnTo>
                    <a:pt x="16" y="13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20"/>
                  </a:lnTo>
                  <a:lnTo>
                    <a:pt x="18" y="8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22" y="9"/>
                  </a:lnTo>
                  <a:lnTo>
                    <a:pt x="22" y="18"/>
                  </a:lnTo>
                  <a:lnTo>
                    <a:pt x="23" y="14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23" y="18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9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8"/>
                  </a:lnTo>
                  <a:lnTo>
                    <a:pt x="27" y="12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8" y="23"/>
                  </a:lnTo>
                  <a:lnTo>
                    <a:pt x="28" y="3"/>
                  </a:lnTo>
                  <a:lnTo>
                    <a:pt x="28" y="17"/>
                  </a:lnTo>
                  <a:lnTo>
                    <a:pt x="30" y="14"/>
                  </a:lnTo>
                  <a:lnTo>
                    <a:pt x="30" y="20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31" y="17"/>
                  </a:lnTo>
                  <a:lnTo>
                    <a:pt x="31" y="22"/>
                  </a:lnTo>
                  <a:lnTo>
                    <a:pt x="31" y="8"/>
                  </a:lnTo>
                  <a:lnTo>
                    <a:pt x="31" y="15"/>
                  </a:lnTo>
                  <a:lnTo>
                    <a:pt x="32" y="17"/>
                  </a:lnTo>
                  <a:lnTo>
                    <a:pt x="32" y="10"/>
                  </a:lnTo>
                  <a:lnTo>
                    <a:pt x="32" y="19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3" y="14"/>
                  </a:lnTo>
                  <a:lnTo>
                    <a:pt x="33" y="18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6" y="17"/>
                  </a:lnTo>
                  <a:lnTo>
                    <a:pt x="36" y="20"/>
                  </a:lnTo>
                  <a:lnTo>
                    <a:pt x="36" y="10"/>
                  </a:lnTo>
                  <a:lnTo>
                    <a:pt x="37" y="13"/>
                  </a:lnTo>
                  <a:lnTo>
                    <a:pt x="37" y="20"/>
                  </a:lnTo>
                  <a:lnTo>
                    <a:pt x="37" y="12"/>
                  </a:lnTo>
                  <a:lnTo>
                    <a:pt x="38" y="13"/>
                  </a:lnTo>
                  <a:lnTo>
                    <a:pt x="38" y="23"/>
                  </a:lnTo>
                  <a:lnTo>
                    <a:pt x="38" y="22"/>
                  </a:lnTo>
                  <a:lnTo>
                    <a:pt x="40" y="20"/>
                  </a:lnTo>
                  <a:lnTo>
                    <a:pt x="40" y="12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0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3" y="18"/>
                  </a:lnTo>
                  <a:lnTo>
                    <a:pt x="43" y="27"/>
                  </a:lnTo>
                  <a:lnTo>
                    <a:pt x="43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1663743" y="5873938"/>
              <a:ext cx="177524" cy="556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2" y="5"/>
                </a:cxn>
                <a:cxn ang="0">
                  <a:pos x="3" y="3"/>
                </a:cxn>
                <a:cxn ang="0">
                  <a:pos x="4" y="17"/>
                </a:cxn>
                <a:cxn ang="0">
                  <a:pos x="5" y="9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8" y="5"/>
                </a:cxn>
                <a:cxn ang="0">
                  <a:pos x="9" y="14"/>
                </a:cxn>
                <a:cxn ang="0">
                  <a:pos x="10" y="8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4" y="15"/>
                </a:cxn>
                <a:cxn ang="0">
                  <a:pos x="15" y="13"/>
                </a:cxn>
                <a:cxn ang="0">
                  <a:pos x="15" y="12"/>
                </a:cxn>
                <a:cxn ang="0">
                  <a:pos x="17" y="2"/>
                </a:cxn>
                <a:cxn ang="0">
                  <a:pos x="18" y="17"/>
                </a:cxn>
                <a:cxn ang="0">
                  <a:pos x="19" y="15"/>
                </a:cxn>
                <a:cxn ang="0">
                  <a:pos x="20" y="14"/>
                </a:cxn>
                <a:cxn ang="0">
                  <a:pos x="20" y="17"/>
                </a:cxn>
                <a:cxn ang="0">
                  <a:pos x="22" y="12"/>
                </a:cxn>
                <a:cxn ang="0">
                  <a:pos x="23" y="5"/>
                </a:cxn>
                <a:cxn ang="0">
                  <a:pos x="24" y="13"/>
                </a:cxn>
                <a:cxn ang="0">
                  <a:pos x="25" y="13"/>
                </a:cxn>
                <a:cxn ang="0">
                  <a:pos x="27" y="4"/>
                </a:cxn>
                <a:cxn ang="0">
                  <a:pos x="28" y="7"/>
                </a:cxn>
                <a:cxn ang="0">
                  <a:pos x="28" y="12"/>
                </a:cxn>
                <a:cxn ang="0">
                  <a:pos x="29" y="5"/>
                </a:cxn>
                <a:cxn ang="0">
                  <a:pos x="30" y="14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10"/>
                </a:cxn>
                <a:cxn ang="0">
                  <a:pos x="34" y="4"/>
                </a:cxn>
                <a:cxn ang="0">
                  <a:pos x="35" y="15"/>
                </a:cxn>
                <a:cxn ang="0">
                  <a:pos x="37" y="8"/>
                </a:cxn>
                <a:cxn ang="0">
                  <a:pos x="37" y="13"/>
                </a:cxn>
                <a:cxn ang="0">
                  <a:pos x="38" y="7"/>
                </a:cxn>
                <a:cxn ang="0">
                  <a:pos x="39" y="13"/>
                </a:cxn>
                <a:cxn ang="0">
                  <a:pos x="40" y="10"/>
                </a:cxn>
                <a:cxn ang="0">
                  <a:pos x="40" y="12"/>
                </a:cxn>
                <a:cxn ang="0">
                  <a:pos x="42" y="0"/>
                </a:cxn>
              </a:cxnLst>
              <a:rect l="0" t="0" r="r" b="b"/>
              <a:pathLst>
                <a:path w="43" h="23">
                  <a:moveTo>
                    <a:pt x="0" y="3"/>
                  </a:moveTo>
                  <a:lnTo>
                    <a:pt x="0" y="15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9"/>
                  </a:lnTo>
                  <a:lnTo>
                    <a:pt x="3" y="15"/>
                  </a:lnTo>
                  <a:lnTo>
                    <a:pt x="3" y="3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7"/>
                  </a:lnTo>
                  <a:lnTo>
                    <a:pt x="4" y="7"/>
                  </a:lnTo>
                  <a:lnTo>
                    <a:pt x="4" y="12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4"/>
                  </a:lnTo>
                  <a:lnTo>
                    <a:pt x="5" y="10"/>
                  </a:lnTo>
                  <a:lnTo>
                    <a:pt x="7" y="13"/>
                  </a:lnTo>
                  <a:lnTo>
                    <a:pt x="7" y="5"/>
                  </a:lnTo>
                  <a:lnTo>
                    <a:pt x="7" y="10"/>
                  </a:lnTo>
                  <a:lnTo>
                    <a:pt x="8" y="8"/>
                  </a:lnTo>
                  <a:lnTo>
                    <a:pt x="8" y="13"/>
                  </a:lnTo>
                  <a:lnTo>
                    <a:pt x="8" y="5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4"/>
                  </a:lnTo>
                  <a:lnTo>
                    <a:pt x="9" y="5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2" y="14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17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5" y="5"/>
                  </a:lnTo>
                  <a:lnTo>
                    <a:pt x="15" y="12"/>
                  </a:lnTo>
                  <a:lnTo>
                    <a:pt x="17" y="7"/>
                  </a:lnTo>
                  <a:lnTo>
                    <a:pt x="17" y="17"/>
                  </a:lnTo>
                  <a:lnTo>
                    <a:pt x="17" y="2"/>
                  </a:lnTo>
                  <a:lnTo>
                    <a:pt x="17" y="10"/>
                  </a:lnTo>
                  <a:lnTo>
                    <a:pt x="18" y="8"/>
                  </a:lnTo>
                  <a:lnTo>
                    <a:pt x="18" y="17"/>
                  </a:lnTo>
                  <a:lnTo>
                    <a:pt x="18" y="7"/>
                  </a:lnTo>
                  <a:lnTo>
                    <a:pt x="18" y="14"/>
                  </a:lnTo>
                  <a:lnTo>
                    <a:pt x="19" y="15"/>
                  </a:lnTo>
                  <a:lnTo>
                    <a:pt x="19" y="5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3" y="7"/>
                  </a:lnTo>
                  <a:lnTo>
                    <a:pt x="23" y="15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4" y="5"/>
                  </a:lnTo>
                  <a:lnTo>
                    <a:pt x="24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27" y="23"/>
                  </a:lnTo>
                  <a:lnTo>
                    <a:pt x="27" y="9"/>
                  </a:lnTo>
                  <a:lnTo>
                    <a:pt x="28" y="7"/>
                  </a:lnTo>
                  <a:lnTo>
                    <a:pt x="28" y="14"/>
                  </a:lnTo>
                  <a:lnTo>
                    <a:pt x="28" y="2"/>
                  </a:lnTo>
                  <a:lnTo>
                    <a:pt x="28" y="12"/>
                  </a:lnTo>
                  <a:lnTo>
                    <a:pt x="29" y="10"/>
                  </a:lnTo>
                  <a:lnTo>
                    <a:pt x="29" y="14"/>
                  </a:lnTo>
                  <a:lnTo>
                    <a:pt x="29" y="5"/>
                  </a:lnTo>
                  <a:lnTo>
                    <a:pt x="29" y="12"/>
                  </a:lnTo>
                  <a:lnTo>
                    <a:pt x="30" y="9"/>
                  </a:lnTo>
                  <a:lnTo>
                    <a:pt x="30" y="14"/>
                  </a:lnTo>
                  <a:lnTo>
                    <a:pt x="30" y="4"/>
                  </a:lnTo>
                  <a:lnTo>
                    <a:pt x="30" y="9"/>
                  </a:lnTo>
                  <a:lnTo>
                    <a:pt x="32" y="8"/>
                  </a:lnTo>
                  <a:lnTo>
                    <a:pt x="32" y="20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3" y="15"/>
                  </a:lnTo>
                  <a:lnTo>
                    <a:pt x="33" y="3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7"/>
                  </a:lnTo>
                  <a:lnTo>
                    <a:pt x="34" y="4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5" y="4"/>
                  </a:lnTo>
                  <a:lnTo>
                    <a:pt x="35" y="9"/>
                  </a:lnTo>
                  <a:lnTo>
                    <a:pt x="37" y="8"/>
                  </a:lnTo>
                  <a:lnTo>
                    <a:pt x="37" y="14"/>
                  </a:lnTo>
                  <a:lnTo>
                    <a:pt x="37" y="4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7"/>
                  </a:lnTo>
                  <a:lnTo>
                    <a:pt x="38" y="12"/>
                  </a:lnTo>
                  <a:lnTo>
                    <a:pt x="39" y="10"/>
                  </a:lnTo>
                  <a:lnTo>
                    <a:pt x="39" y="13"/>
                  </a:lnTo>
                  <a:lnTo>
                    <a:pt x="39" y="5"/>
                  </a:lnTo>
                  <a:lnTo>
                    <a:pt x="39" y="12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0" y="5"/>
                  </a:lnTo>
                  <a:lnTo>
                    <a:pt x="40" y="12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2" y="0"/>
                  </a:lnTo>
                  <a:lnTo>
                    <a:pt x="42" y="13"/>
                  </a:lnTo>
                  <a:lnTo>
                    <a:pt x="43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1841263" y="5866679"/>
              <a:ext cx="173392" cy="6292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8"/>
                </a:cxn>
                <a:cxn ang="0">
                  <a:pos x="2" y="15"/>
                </a:cxn>
                <a:cxn ang="0">
                  <a:pos x="4" y="16"/>
                </a:cxn>
                <a:cxn ang="0">
                  <a:pos x="4" y="13"/>
                </a:cxn>
                <a:cxn ang="0">
                  <a:pos x="5" y="17"/>
                </a:cxn>
                <a:cxn ang="0">
                  <a:pos x="6" y="10"/>
                </a:cxn>
                <a:cxn ang="0">
                  <a:pos x="7" y="18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10" y="8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14" y="12"/>
                </a:cxn>
                <a:cxn ang="0">
                  <a:pos x="15" y="12"/>
                </a:cxn>
                <a:cxn ang="0">
                  <a:pos x="15" y="12"/>
                </a:cxn>
                <a:cxn ang="0">
                  <a:pos x="16" y="8"/>
                </a:cxn>
                <a:cxn ang="0">
                  <a:pos x="17" y="16"/>
                </a:cxn>
                <a:cxn ang="0">
                  <a:pos x="19" y="13"/>
                </a:cxn>
                <a:cxn ang="0">
                  <a:pos x="19" y="15"/>
                </a:cxn>
                <a:cxn ang="0">
                  <a:pos x="20" y="8"/>
                </a:cxn>
                <a:cxn ang="0">
                  <a:pos x="21" y="17"/>
                </a:cxn>
                <a:cxn ang="0">
                  <a:pos x="22" y="16"/>
                </a:cxn>
                <a:cxn ang="0">
                  <a:pos x="22" y="12"/>
                </a:cxn>
                <a:cxn ang="0">
                  <a:pos x="24" y="8"/>
                </a:cxn>
                <a:cxn ang="0">
                  <a:pos x="25" y="18"/>
                </a:cxn>
                <a:cxn ang="0">
                  <a:pos x="26" y="16"/>
                </a:cxn>
                <a:cxn ang="0">
                  <a:pos x="27" y="11"/>
                </a:cxn>
                <a:cxn ang="0">
                  <a:pos x="27" y="13"/>
                </a:cxn>
                <a:cxn ang="0">
                  <a:pos x="29" y="17"/>
                </a:cxn>
                <a:cxn ang="0">
                  <a:pos x="30" y="18"/>
                </a:cxn>
                <a:cxn ang="0">
                  <a:pos x="31" y="8"/>
                </a:cxn>
                <a:cxn ang="0">
                  <a:pos x="32" y="17"/>
                </a:cxn>
                <a:cxn ang="0">
                  <a:pos x="34" y="23"/>
                </a:cxn>
                <a:cxn ang="0">
                  <a:pos x="35" y="12"/>
                </a:cxn>
                <a:cxn ang="0">
                  <a:pos x="35" y="16"/>
                </a:cxn>
                <a:cxn ang="0">
                  <a:pos x="36" y="12"/>
                </a:cxn>
                <a:cxn ang="0">
                  <a:pos x="37" y="17"/>
                </a:cxn>
                <a:cxn ang="0">
                  <a:pos x="39" y="17"/>
                </a:cxn>
                <a:cxn ang="0">
                  <a:pos x="39" y="18"/>
                </a:cxn>
                <a:cxn ang="0">
                  <a:pos x="40" y="15"/>
                </a:cxn>
                <a:cxn ang="0">
                  <a:pos x="41" y="6"/>
                </a:cxn>
              </a:cxnLst>
              <a:rect l="0" t="0" r="r" b="b"/>
              <a:pathLst>
                <a:path w="42" h="26">
                  <a:moveTo>
                    <a:pt x="0" y="15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18"/>
                  </a:lnTo>
                  <a:lnTo>
                    <a:pt x="1" y="8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4" y="22"/>
                  </a:lnTo>
                  <a:lnTo>
                    <a:pt x="4" y="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0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7" y="8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9" y="21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2" y="13"/>
                  </a:lnTo>
                  <a:lnTo>
                    <a:pt x="14" y="12"/>
                  </a:lnTo>
                  <a:lnTo>
                    <a:pt x="14" y="23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6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6" y="17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19" y="26"/>
                  </a:lnTo>
                  <a:lnTo>
                    <a:pt x="19" y="2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0" y="17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1" y="8"/>
                  </a:lnTo>
                  <a:lnTo>
                    <a:pt x="21" y="17"/>
                  </a:lnTo>
                  <a:lnTo>
                    <a:pt x="21" y="6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15"/>
                  </a:lnTo>
                  <a:lnTo>
                    <a:pt x="25" y="13"/>
                  </a:lnTo>
                  <a:lnTo>
                    <a:pt x="25" y="18"/>
                  </a:lnTo>
                  <a:lnTo>
                    <a:pt x="25" y="6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7" y="11"/>
                  </a:lnTo>
                  <a:lnTo>
                    <a:pt x="27" y="15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9" y="12"/>
                  </a:lnTo>
                  <a:lnTo>
                    <a:pt x="29" y="0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30" y="18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2" y="17"/>
                  </a:lnTo>
                  <a:lnTo>
                    <a:pt x="32" y="13"/>
                  </a:lnTo>
                  <a:lnTo>
                    <a:pt x="34" y="12"/>
                  </a:lnTo>
                  <a:lnTo>
                    <a:pt x="34" y="23"/>
                  </a:lnTo>
                  <a:lnTo>
                    <a:pt x="34" y="1"/>
                  </a:lnTo>
                  <a:lnTo>
                    <a:pt x="34" y="10"/>
                  </a:lnTo>
                  <a:lnTo>
                    <a:pt x="35" y="12"/>
                  </a:lnTo>
                  <a:lnTo>
                    <a:pt x="35" y="20"/>
                  </a:lnTo>
                  <a:lnTo>
                    <a:pt x="35" y="11"/>
                  </a:lnTo>
                  <a:lnTo>
                    <a:pt x="35" y="16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7" y="17"/>
                  </a:lnTo>
                  <a:lnTo>
                    <a:pt x="37" y="7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39" y="20"/>
                  </a:lnTo>
                  <a:lnTo>
                    <a:pt x="39" y="11"/>
                  </a:lnTo>
                  <a:lnTo>
                    <a:pt x="39" y="18"/>
                  </a:lnTo>
                  <a:lnTo>
                    <a:pt x="40" y="17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1" y="13"/>
                  </a:lnTo>
                  <a:lnTo>
                    <a:pt x="41" y="17"/>
                  </a:lnTo>
                  <a:lnTo>
                    <a:pt x="41" y="6"/>
                  </a:lnTo>
                  <a:lnTo>
                    <a:pt x="41" y="8"/>
                  </a:lnTo>
                  <a:lnTo>
                    <a:pt x="42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2014657" y="5873938"/>
              <a:ext cx="177524" cy="556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23"/>
                </a:cxn>
                <a:cxn ang="0">
                  <a:pos x="3" y="12"/>
                </a:cxn>
                <a:cxn ang="0">
                  <a:pos x="3" y="9"/>
                </a:cxn>
                <a:cxn ang="0">
                  <a:pos x="4" y="2"/>
                </a:cxn>
                <a:cxn ang="0">
                  <a:pos x="5" y="15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8" y="5"/>
                </a:cxn>
                <a:cxn ang="0">
                  <a:pos x="9" y="12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3" y="7"/>
                </a:cxn>
                <a:cxn ang="0">
                  <a:pos x="14" y="14"/>
                </a:cxn>
                <a:cxn ang="0">
                  <a:pos x="15" y="12"/>
                </a:cxn>
                <a:cxn ang="0">
                  <a:pos x="15" y="9"/>
                </a:cxn>
                <a:cxn ang="0">
                  <a:pos x="17" y="3"/>
                </a:cxn>
                <a:cxn ang="0">
                  <a:pos x="18" y="0"/>
                </a:cxn>
                <a:cxn ang="0">
                  <a:pos x="19" y="15"/>
                </a:cxn>
                <a:cxn ang="0">
                  <a:pos x="20" y="8"/>
                </a:cxn>
                <a:cxn ang="0">
                  <a:pos x="20" y="9"/>
                </a:cxn>
                <a:cxn ang="0">
                  <a:pos x="22" y="4"/>
                </a:cxn>
                <a:cxn ang="0">
                  <a:pos x="23" y="4"/>
                </a:cxn>
                <a:cxn ang="0">
                  <a:pos x="24" y="14"/>
                </a:cxn>
                <a:cxn ang="0">
                  <a:pos x="25" y="10"/>
                </a:cxn>
                <a:cxn ang="0">
                  <a:pos x="27" y="8"/>
                </a:cxn>
                <a:cxn ang="0">
                  <a:pos x="28" y="10"/>
                </a:cxn>
                <a:cxn ang="0">
                  <a:pos x="29" y="14"/>
                </a:cxn>
                <a:cxn ang="0">
                  <a:pos x="30" y="10"/>
                </a:cxn>
                <a:cxn ang="0">
                  <a:pos x="30" y="13"/>
                </a:cxn>
                <a:cxn ang="0">
                  <a:pos x="32" y="7"/>
                </a:cxn>
                <a:cxn ang="0">
                  <a:pos x="33" y="7"/>
                </a:cxn>
                <a:cxn ang="0">
                  <a:pos x="34" y="7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7" y="3"/>
                </a:cxn>
                <a:cxn ang="0">
                  <a:pos x="38" y="3"/>
                </a:cxn>
                <a:cxn ang="0">
                  <a:pos x="39" y="17"/>
                </a:cxn>
                <a:cxn ang="0">
                  <a:pos x="40" y="10"/>
                </a:cxn>
                <a:cxn ang="0">
                  <a:pos x="40" y="12"/>
                </a:cxn>
                <a:cxn ang="0">
                  <a:pos x="42" y="5"/>
                </a:cxn>
              </a:cxnLst>
              <a:rect l="0" t="0" r="r" b="b"/>
              <a:pathLst>
                <a:path w="43" h="23">
                  <a:moveTo>
                    <a:pt x="0" y="9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23"/>
                  </a:lnTo>
                  <a:lnTo>
                    <a:pt x="2" y="4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4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2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5" y="5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20"/>
                  </a:lnTo>
                  <a:lnTo>
                    <a:pt x="7" y="4"/>
                  </a:lnTo>
                  <a:lnTo>
                    <a:pt x="7" y="12"/>
                  </a:lnTo>
                  <a:lnTo>
                    <a:pt x="8" y="9"/>
                  </a:lnTo>
                  <a:lnTo>
                    <a:pt x="8" y="17"/>
                  </a:lnTo>
                  <a:lnTo>
                    <a:pt x="8" y="5"/>
                  </a:lnTo>
                  <a:lnTo>
                    <a:pt x="8" y="10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3" y="7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5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20" y="8"/>
                  </a:lnTo>
                  <a:lnTo>
                    <a:pt x="20" y="14"/>
                  </a:lnTo>
                  <a:lnTo>
                    <a:pt x="20" y="5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2" y="20"/>
                  </a:lnTo>
                  <a:lnTo>
                    <a:pt x="22" y="4"/>
                  </a:lnTo>
                  <a:lnTo>
                    <a:pt x="23" y="5"/>
                  </a:lnTo>
                  <a:lnTo>
                    <a:pt x="23" y="15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18"/>
                  </a:lnTo>
                  <a:lnTo>
                    <a:pt x="27" y="12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7"/>
                  </a:lnTo>
                  <a:lnTo>
                    <a:pt x="29" y="12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30" y="5"/>
                  </a:lnTo>
                  <a:lnTo>
                    <a:pt x="30" y="13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7"/>
                  </a:lnTo>
                  <a:lnTo>
                    <a:pt x="33" y="9"/>
                  </a:lnTo>
                  <a:lnTo>
                    <a:pt x="33" y="19"/>
                  </a:lnTo>
                  <a:lnTo>
                    <a:pt x="33" y="7"/>
                  </a:lnTo>
                  <a:lnTo>
                    <a:pt x="33" y="13"/>
                  </a:lnTo>
                  <a:lnTo>
                    <a:pt x="34" y="12"/>
                  </a:lnTo>
                  <a:lnTo>
                    <a:pt x="34" y="7"/>
                  </a:lnTo>
                  <a:lnTo>
                    <a:pt x="34" y="10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5" y="5"/>
                  </a:lnTo>
                  <a:lnTo>
                    <a:pt x="35" y="10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8" y="7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9" y="17"/>
                  </a:lnTo>
                  <a:lnTo>
                    <a:pt x="39" y="4"/>
                  </a:lnTo>
                  <a:lnTo>
                    <a:pt x="39" y="12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0" y="7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5"/>
                  </a:lnTo>
                  <a:lnTo>
                    <a:pt x="42" y="8"/>
                  </a:lnTo>
                  <a:lnTo>
                    <a:pt x="43" y="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2192177" y="5869098"/>
              <a:ext cx="169267" cy="6292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7"/>
                </a:cxn>
                <a:cxn ang="0">
                  <a:pos x="2" y="11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5" y="1"/>
                </a:cxn>
                <a:cxn ang="0">
                  <a:pos x="6" y="10"/>
                </a:cxn>
                <a:cxn ang="0">
                  <a:pos x="7" y="19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10" y="1"/>
                </a:cxn>
                <a:cxn ang="0">
                  <a:pos x="11" y="17"/>
                </a:cxn>
                <a:cxn ang="0">
                  <a:pos x="12" y="10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5" y="16"/>
                </a:cxn>
                <a:cxn ang="0">
                  <a:pos x="16" y="14"/>
                </a:cxn>
                <a:cxn ang="0">
                  <a:pos x="17" y="15"/>
                </a:cxn>
                <a:cxn ang="0">
                  <a:pos x="19" y="15"/>
                </a:cxn>
                <a:cxn ang="0">
                  <a:pos x="19" y="14"/>
                </a:cxn>
                <a:cxn ang="0">
                  <a:pos x="20" y="10"/>
                </a:cxn>
                <a:cxn ang="0">
                  <a:pos x="21" y="7"/>
                </a:cxn>
                <a:cxn ang="0">
                  <a:pos x="22" y="15"/>
                </a:cxn>
                <a:cxn ang="0">
                  <a:pos x="24" y="7"/>
                </a:cxn>
                <a:cxn ang="0">
                  <a:pos x="25" y="26"/>
                </a:cxn>
                <a:cxn ang="0">
                  <a:pos x="26" y="11"/>
                </a:cxn>
                <a:cxn ang="0">
                  <a:pos x="26" y="11"/>
                </a:cxn>
                <a:cxn ang="0">
                  <a:pos x="27" y="6"/>
                </a:cxn>
                <a:cxn ang="0">
                  <a:pos x="29" y="15"/>
                </a:cxn>
                <a:cxn ang="0">
                  <a:pos x="30" y="5"/>
                </a:cxn>
                <a:cxn ang="0">
                  <a:pos x="30" y="11"/>
                </a:cxn>
                <a:cxn ang="0">
                  <a:pos x="31" y="5"/>
                </a:cxn>
                <a:cxn ang="0">
                  <a:pos x="32" y="16"/>
                </a:cxn>
                <a:cxn ang="0">
                  <a:pos x="34" y="12"/>
                </a:cxn>
                <a:cxn ang="0">
                  <a:pos x="34" y="10"/>
                </a:cxn>
                <a:cxn ang="0">
                  <a:pos x="35" y="0"/>
                </a:cxn>
                <a:cxn ang="0">
                  <a:pos x="36" y="17"/>
                </a:cxn>
                <a:cxn ang="0">
                  <a:pos x="37" y="14"/>
                </a:cxn>
                <a:cxn ang="0">
                  <a:pos x="37" y="11"/>
                </a:cxn>
                <a:cxn ang="0">
                  <a:pos x="39" y="14"/>
                </a:cxn>
                <a:cxn ang="0">
                  <a:pos x="40" y="0"/>
                </a:cxn>
                <a:cxn ang="0">
                  <a:pos x="41" y="17"/>
                </a:cxn>
              </a:cxnLst>
              <a:rect l="0" t="0" r="r" b="b"/>
              <a:pathLst>
                <a:path w="41" h="26">
                  <a:moveTo>
                    <a:pt x="0" y="9"/>
                  </a:moveTo>
                  <a:lnTo>
                    <a:pt x="0" y="1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7"/>
                  </a:lnTo>
                  <a:lnTo>
                    <a:pt x="1" y="7"/>
                  </a:lnTo>
                  <a:lnTo>
                    <a:pt x="1" y="14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2" y="7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4" y="7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1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9" y="14"/>
                  </a:lnTo>
                  <a:lnTo>
                    <a:pt x="9" y="20"/>
                  </a:lnTo>
                  <a:lnTo>
                    <a:pt x="9" y="7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0" y="20"/>
                  </a:lnTo>
                  <a:lnTo>
                    <a:pt x="10" y="1"/>
                  </a:lnTo>
                  <a:lnTo>
                    <a:pt x="10" y="14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2" y="17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4" y="1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6" y="14"/>
                  </a:lnTo>
                  <a:lnTo>
                    <a:pt x="16" y="7"/>
                  </a:lnTo>
                  <a:lnTo>
                    <a:pt x="16" y="17"/>
                  </a:lnTo>
                  <a:lnTo>
                    <a:pt x="17" y="15"/>
                  </a:lnTo>
                  <a:lnTo>
                    <a:pt x="17" y="7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25"/>
                  </a:lnTo>
                  <a:lnTo>
                    <a:pt x="20" y="10"/>
                  </a:lnTo>
                  <a:lnTo>
                    <a:pt x="21" y="9"/>
                  </a:lnTo>
                  <a:lnTo>
                    <a:pt x="21" y="1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2" y="9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4" y="7"/>
                  </a:lnTo>
                  <a:lnTo>
                    <a:pt x="24" y="15"/>
                  </a:lnTo>
                  <a:lnTo>
                    <a:pt x="25" y="14"/>
                  </a:lnTo>
                  <a:lnTo>
                    <a:pt x="25" y="26"/>
                  </a:lnTo>
                  <a:lnTo>
                    <a:pt x="25" y="4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6" y="16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7" y="9"/>
                  </a:lnTo>
                  <a:lnTo>
                    <a:pt x="27" y="19"/>
                  </a:lnTo>
                  <a:lnTo>
                    <a:pt x="27" y="6"/>
                  </a:lnTo>
                  <a:lnTo>
                    <a:pt x="27" y="11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0" y="16"/>
                  </a:lnTo>
                  <a:lnTo>
                    <a:pt x="30" y="2"/>
                  </a:lnTo>
                  <a:lnTo>
                    <a:pt x="30" y="11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1" y="5"/>
                  </a:lnTo>
                  <a:lnTo>
                    <a:pt x="31" y="14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32" y="9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5" y="7"/>
                  </a:lnTo>
                  <a:lnTo>
                    <a:pt x="35" y="16"/>
                  </a:lnTo>
                  <a:lnTo>
                    <a:pt x="35" y="0"/>
                  </a:lnTo>
                  <a:lnTo>
                    <a:pt x="35" y="15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9"/>
                  </a:lnTo>
                  <a:lnTo>
                    <a:pt x="36" y="15"/>
                  </a:lnTo>
                  <a:lnTo>
                    <a:pt x="37" y="14"/>
                  </a:lnTo>
                  <a:lnTo>
                    <a:pt x="37" y="21"/>
                  </a:lnTo>
                  <a:lnTo>
                    <a:pt x="37" y="9"/>
                  </a:lnTo>
                  <a:lnTo>
                    <a:pt x="37" y="11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0" y="21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9"/>
                  </a:lnTo>
                  <a:lnTo>
                    <a:pt x="41" y="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2361441" y="5866679"/>
              <a:ext cx="177524" cy="65344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6" y="20"/>
                </a:cxn>
                <a:cxn ang="0">
                  <a:pos x="8" y="12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0" y="18"/>
                </a:cxn>
                <a:cxn ang="0">
                  <a:pos x="11" y="15"/>
                </a:cxn>
                <a:cxn ang="0">
                  <a:pos x="11" y="11"/>
                </a:cxn>
                <a:cxn ang="0">
                  <a:pos x="13" y="13"/>
                </a:cxn>
                <a:cxn ang="0">
                  <a:pos x="14" y="5"/>
                </a:cxn>
                <a:cxn ang="0">
                  <a:pos x="15" y="18"/>
                </a:cxn>
                <a:cxn ang="0">
                  <a:pos x="16" y="18"/>
                </a:cxn>
                <a:cxn ang="0">
                  <a:pos x="18" y="15"/>
                </a:cxn>
                <a:cxn ang="0">
                  <a:pos x="18" y="15"/>
                </a:cxn>
                <a:cxn ang="0">
                  <a:pos x="19" y="6"/>
                </a:cxn>
                <a:cxn ang="0">
                  <a:pos x="20" y="17"/>
                </a:cxn>
                <a:cxn ang="0">
                  <a:pos x="21" y="13"/>
                </a:cxn>
                <a:cxn ang="0">
                  <a:pos x="21" y="12"/>
                </a:cxn>
                <a:cxn ang="0">
                  <a:pos x="23" y="8"/>
                </a:cxn>
                <a:cxn ang="0">
                  <a:pos x="24" y="20"/>
                </a:cxn>
                <a:cxn ang="0">
                  <a:pos x="25" y="8"/>
                </a:cxn>
                <a:cxn ang="0">
                  <a:pos x="26" y="12"/>
                </a:cxn>
                <a:cxn ang="0">
                  <a:pos x="28" y="11"/>
                </a:cxn>
                <a:cxn ang="0">
                  <a:pos x="28" y="15"/>
                </a:cxn>
                <a:cxn ang="0">
                  <a:pos x="29" y="0"/>
                </a:cxn>
                <a:cxn ang="0">
                  <a:pos x="30" y="20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33" y="10"/>
                </a:cxn>
                <a:cxn ang="0">
                  <a:pos x="34" y="20"/>
                </a:cxn>
                <a:cxn ang="0">
                  <a:pos x="35" y="21"/>
                </a:cxn>
                <a:cxn ang="0">
                  <a:pos x="36" y="12"/>
                </a:cxn>
                <a:cxn ang="0">
                  <a:pos x="38" y="17"/>
                </a:cxn>
                <a:cxn ang="0">
                  <a:pos x="39" y="13"/>
                </a:cxn>
                <a:cxn ang="0">
                  <a:pos x="40" y="21"/>
                </a:cxn>
                <a:cxn ang="0">
                  <a:pos x="40" y="12"/>
                </a:cxn>
                <a:cxn ang="0">
                  <a:pos x="41" y="8"/>
                </a:cxn>
                <a:cxn ang="0">
                  <a:pos x="43" y="20"/>
                </a:cxn>
              </a:cxnLst>
              <a:rect l="0" t="0" r="r" b="b"/>
              <a:pathLst>
                <a:path w="43" h="27">
                  <a:moveTo>
                    <a:pt x="0" y="17"/>
                  </a:moveTo>
                  <a:lnTo>
                    <a:pt x="1" y="15"/>
                  </a:lnTo>
                  <a:lnTo>
                    <a:pt x="1" y="20"/>
                  </a:lnTo>
                  <a:lnTo>
                    <a:pt x="1" y="8"/>
                  </a:lnTo>
                  <a:lnTo>
                    <a:pt x="1" y="16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5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6" y="20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9" y="23"/>
                  </a:lnTo>
                  <a:lnTo>
                    <a:pt x="9" y="7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8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3" y="18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4" y="27"/>
                  </a:lnTo>
                  <a:lnTo>
                    <a:pt x="14" y="5"/>
                  </a:lnTo>
                  <a:lnTo>
                    <a:pt x="14" y="13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8"/>
                  </a:lnTo>
                  <a:lnTo>
                    <a:pt x="15" y="17"/>
                  </a:lnTo>
                  <a:lnTo>
                    <a:pt x="16" y="18"/>
                  </a:lnTo>
                  <a:lnTo>
                    <a:pt x="16" y="7"/>
                  </a:lnTo>
                  <a:lnTo>
                    <a:pt x="16" y="16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10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21" y="13"/>
                  </a:lnTo>
                  <a:lnTo>
                    <a:pt x="21" y="16"/>
                  </a:lnTo>
                  <a:lnTo>
                    <a:pt x="21" y="8"/>
                  </a:lnTo>
                  <a:lnTo>
                    <a:pt x="21" y="12"/>
                  </a:lnTo>
                  <a:lnTo>
                    <a:pt x="23" y="13"/>
                  </a:lnTo>
                  <a:lnTo>
                    <a:pt x="23" y="16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4" y="15"/>
                  </a:lnTo>
                  <a:lnTo>
                    <a:pt x="24" y="20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5" y="16"/>
                  </a:lnTo>
                  <a:lnTo>
                    <a:pt x="25" y="11"/>
                  </a:lnTo>
                  <a:lnTo>
                    <a:pt x="26" y="12"/>
                  </a:lnTo>
                  <a:lnTo>
                    <a:pt x="26" y="17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6"/>
                  </a:lnTo>
                  <a:lnTo>
                    <a:pt x="28" y="10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29" y="7"/>
                  </a:lnTo>
                  <a:lnTo>
                    <a:pt x="30" y="13"/>
                  </a:lnTo>
                  <a:lnTo>
                    <a:pt x="30" y="20"/>
                  </a:lnTo>
                  <a:lnTo>
                    <a:pt x="30" y="8"/>
                  </a:lnTo>
                  <a:lnTo>
                    <a:pt x="30" y="15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3" y="17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4" y="12"/>
                  </a:lnTo>
                  <a:lnTo>
                    <a:pt x="34" y="20"/>
                  </a:lnTo>
                  <a:lnTo>
                    <a:pt x="34" y="8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8" y="13"/>
                  </a:lnTo>
                  <a:lnTo>
                    <a:pt x="38" y="17"/>
                  </a:lnTo>
                  <a:lnTo>
                    <a:pt x="38" y="8"/>
                  </a:lnTo>
                  <a:lnTo>
                    <a:pt x="38" y="15"/>
                  </a:lnTo>
                  <a:lnTo>
                    <a:pt x="39" y="13"/>
                  </a:lnTo>
                  <a:lnTo>
                    <a:pt x="39" y="8"/>
                  </a:lnTo>
                  <a:lnTo>
                    <a:pt x="39" y="20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1" y="8"/>
                  </a:lnTo>
                  <a:lnTo>
                    <a:pt x="41" y="11"/>
                  </a:lnTo>
                  <a:lnTo>
                    <a:pt x="43" y="15"/>
                  </a:lnTo>
                  <a:lnTo>
                    <a:pt x="43" y="20"/>
                  </a:lnTo>
                  <a:lnTo>
                    <a:pt x="43" y="10"/>
                  </a:lnTo>
                  <a:lnTo>
                    <a:pt x="43" y="1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2538961" y="5861839"/>
              <a:ext cx="177524" cy="67762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2" y="19"/>
                </a:cxn>
                <a:cxn ang="0">
                  <a:pos x="2" y="15"/>
                </a:cxn>
                <a:cxn ang="0">
                  <a:pos x="3" y="10"/>
                </a:cxn>
                <a:cxn ang="0">
                  <a:pos x="5" y="12"/>
                </a:cxn>
                <a:cxn ang="0">
                  <a:pos x="6" y="8"/>
                </a:cxn>
                <a:cxn ang="0">
                  <a:pos x="7" y="17"/>
                </a:cxn>
                <a:cxn ang="0">
                  <a:pos x="8" y="19"/>
                </a:cxn>
                <a:cxn ang="0">
                  <a:pos x="10" y="17"/>
                </a:cxn>
                <a:cxn ang="0">
                  <a:pos x="11" y="14"/>
                </a:cxn>
                <a:cxn ang="0">
                  <a:pos x="11" y="15"/>
                </a:cxn>
                <a:cxn ang="0">
                  <a:pos x="12" y="0"/>
                </a:cxn>
                <a:cxn ang="0">
                  <a:pos x="13" y="22"/>
                </a:cxn>
                <a:cxn ang="0">
                  <a:pos x="15" y="19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7" y="20"/>
                </a:cxn>
                <a:cxn ang="0">
                  <a:pos x="18" y="13"/>
                </a:cxn>
                <a:cxn ang="0">
                  <a:pos x="20" y="22"/>
                </a:cxn>
                <a:cxn ang="0">
                  <a:pos x="21" y="20"/>
                </a:cxn>
                <a:cxn ang="0">
                  <a:pos x="21" y="23"/>
                </a:cxn>
                <a:cxn ang="0">
                  <a:pos x="22" y="15"/>
                </a:cxn>
                <a:cxn ang="0">
                  <a:pos x="23" y="12"/>
                </a:cxn>
                <a:cxn ang="0">
                  <a:pos x="25" y="19"/>
                </a:cxn>
                <a:cxn ang="0">
                  <a:pos x="26" y="13"/>
                </a:cxn>
                <a:cxn ang="0">
                  <a:pos x="26" y="17"/>
                </a:cxn>
                <a:cxn ang="0">
                  <a:pos x="27" y="10"/>
                </a:cxn>
                <a:cxn ang="0">
                  <a:pos x="28" y="18"/>
                </a:cxn>
                <a:cxn ang="0">
                  <a:pos x="30" y="18"/>
                </a:cxn>
                <a:cxn ang="0">
                  <a:pos x="31" y="19"/>
                </a:cxn>
                <a:cxn ang="0">
                  <a:pos x="32" y="28"/>
                </a:cxn>
                <a:cxn ang="0">
                  <a:pos x="33" y="17"/>
                </a:cxn>
                <a:cxn ang="0">
                  <a:pos x="33" y="10"/>
                </a:cxn>
                <a:cxn ang="0">
                  <a:pos x="35" y="10"/>
                </a:cxn>
                <a:cxn ang="0">
                  <a:pos x="36" y="22"/>
                </a:cxn>
                <a:cxn ang="0">
                  <a:pos x="37" y="14"/>
                </a:cxn>
                <a:cxn ang="0">
                  <a:pos x="37" y="13"/>
                </a:cxn>
                <a:cxn ang="0">
                  <a:pos x="38" y="10"/>
                </a:cxn>
                <a:cxn ang="0">
                  <a:pos x="40" y="20"/>
                </a:cxn>
                <a:cxn ang="0">
                  <a:pos x="41" y="12"/>
                </a:cxn>
                <a:cxn ang="0">
                  <a:pos x="41" y="13"/>
                </a:cxn>
                <a:cxn ang="0">
                  <a:pos x="42" y="4"/>
                </a:cxn>
              </a:cxnLst>
              <a:rect l="0" t="0" r="r" b="b"/>
              <a:pathLst>
                <a:path w="43" h="28">
                  <a:moveTo>
                    <a:pt x="0" y="19"/>
                  </a:moveTo>
                  <a:lnTo>
                    <a:pt x="1" y="17"/>
                  </a:lnTo>
                  <a:lnTo>
                    <a:pt x="1" y="20"/>
                  </a:lnTo>
                  <a:lnTo>
                    <a:pt x="1" y="8"/>
                  </a:lnTo>
                  <a:lnTo>
                    <a:pt x="1" y="14"/>
                  </a:lnTo>
                  <a:lnTo>
                    <a:pt x="2" y="19"/>
                  </a:lnTo>
                  <a:lnTo>
                    <a:pt x="2" y="2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6" y="8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9"/>
                  </a:lnTo>
                  <a:lnTo>
                    <a:pt x="8" y="12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2" y="0"/>
                  </a:lnTo>
                  <a:lnTo>
                    <a:pt x="12" y="17"/>
                  </a:lnTo>
                  <a:lnTo>
                    <a:pt x="13" y="19"/>
                  </a:lnTo>
                  <a:lnTo>
                    <a:pt x="13" y="22"/>
                  </a:lnTo>
                  <a:lnTo>
                    <a:pt x="13" y="7"/>
                  </a:lnTo>
                  <a:lnTo>
                    <a:pt x="13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7" y="22"/>
                  </a:lnTo>
                  <a:lnTo>
                    <a:pt x="17" y="8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20" y="19"/>
                  </a:lnTo>
                  <a:lnTo>
                    <a:pt x="20" y="22"/>
                  </a:lnTo>
                  <a:lnTo>
                    <a:pt x="20" y="10"/>
                  </a:lnTo>
                  <a:lnTo>
                    <a:pt x="20" y="18"/>
                  </a:lnTo>
                  <a:lnTo>
                    <a:pt x="21" y="20"/>
                  </a:lnTo>
                  <a:lnTo>
                    <a:pt x="21" y="24"/>
                  </a:lnTo>
                  <a:lnTo>
                    <a:pt x="21" y="12"/>
                  </a:lnTo>
                  <a:lnTo>
                    <a:pt x="21" y="23"/>
                  </a:lnTo>
                  <a:lnTo>
                    <a:pt x="22" y="20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2"/>
                  </a:lnTo>
                  <a:lnTo>
                    <a:pt x="23" y="18"/>
                  </a:lnTo>
                  <a:lnTo>
                    <a:pt x="25" y="14"/>
                  </a:lnTo>
                  <a:lnTo>
                    <a:pt x="25" y="19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25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8" y="9"/>
                  </a:lnTo>
                  <a:lnTo>
                    <a:pt x="30" y="1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1" y="15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28"/>
                  </a:lnTo>
                  <a:lnTo>
                    <a:pt x="32" y="7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5" y="12"/>
                  </a:lnTo>
                  <a:lnTo>
                    <a:pt x="35" y="20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6" y="22"/>
                  </a:lnTo>
                  <a:lnTo>
                    <a:pt x="36" y="7"/>
                  </a:lnTo>
                  <a:lnTo>
                    <a:pt x="36" y="13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10"/>
                  </a:lnTo>
                  <a:lnTo>
                    <a:pt x="37" y="13"/>
                  </a:lnTo>
                  <a:lnTo>
                    <a:pt x="38" y="15"/>
                  </a:lnTo>
                  <a:lnTo>
                    <a:pt x="38" y="19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40" y="9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1" y="19"/>
                  </a:lnTo>
                  <a:lnTo>
                    <a:pt x="41" y="9"/>
                  </a:lnTo>
                  <a:lnTo>
                    <a:pt x="41" y="13"/>
                  </a:lnTo>
                  <a:lnTo>
                    <a:pt x="42" y="10"/>
                  </a:lnTo>
                  <a:lnTo>
                    <a:pt x="42" y="17"/>
                  </a:lnTo>
                  <a:lnTo>
                    <a:pt x="42" y="4"/>
                  </a:lnTo>
                  <a:lnTo>
                    <a:pt x="42" y="14"/>
                  </a:lnTo>
                  <a:lnTo>
                    <a:pt x="43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2716487" y="5861839"/>
              <a:ext cx="173392" cy="677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20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4" y="2"/>
                </a:cxn>
                <a:cxn ang="0">
                  <a:pos x="5" y="20"/>
                </a:cxn>
                <a:cxn ang="0">
                  <a:pos x="7" y="17"/>
                </a:cxn>
                <a:cxn ang="0">
                  <a:pos x="7" y="15"/>
                </a:cxn>
                <a:cxn ang="0">
                  <a:pos x="8" y="13"/>
                </a:cxn>
                <a:cxn ang="0">
                  <a:pos x="9" y="22"/>
                </a:cxn>
                <a:cxn ang="0">
                  <a:pos x="10" y="15"/>
                </a:cxn>
                <a:cxn ang="0">
                  <a:pos x="10" y="12"/>
                </a:cxn>
                <a:cxn ang="0">
                  <a:pos x="12" y="12"/>
                </a:cxn>
                <a:cxn ang="0">
                  <a:pos x="13" y="19"/>
                </a:cxn>
                <a:cxn ang="0">
                  <a:pos x="14" y="27"/>
                </a:cxn>
                <a:cxn ang="0">
                  <a:pos x="15" y="10"/>
                </a:cxn>
                <a:cxn ang="0">
                  <a:pos x="17" y="14"/>
                </a:cxn>
                <a:cxn ang="0">
                  <a:pos x="17" y="15"/>
                </a:cxn>
                <a:cxn ang="0">
                  <a:pos x="18" y="12"/>
                </a:cxn>
                <a:cxn ang="0">
                  <a:pos x="19" y="28"/>
                </a:cxn>
                <a:cxn ang="0">
                  <a:pos x="20" y="17"/>
                </a:cxn>
                <a:cxn ang="0">
                  <a:pos x="20" y="15"/>
                </a:cxn>
                <a:cxn ang="0">
                  <a:pos x="22" y="12"/>
                </a:cxn>
                <a:cxn ang="0">
                  <a:pos x="23" y="13"/>
                </a:cxn>
                <a:cxn ang="0">
                  <a:pos x="24" y="18"/>
                </a:cxn>
                <a:cxn ang="0">
                  <a:pos x="25" y="15"/>
                </a:cxn>
                <a:cxn ang="0">
                  <a:pos x="25" y="15"/>
                </a:cxn>
                <a:cxn ang="0">
                  <a:pos x="27" y="10"/>
                </a:cxn>
                <a:cxn ang="0">
                  <a:pos x="28" y="17"/>
                </a:cxn>
                <a:cxn ang="0">
                  <a:pos x="29" y="18"/>
                </a:cxn>
                <a:cxn ang="0">
                  <a:pos x="29" y="14"/>
                </a:cxn>
                <a:cxn ang="0">
                  <a:pos x="30" y="13"/>
                </a:cxn>
                <a:cxn ang="0">
                  <a:pos x="32" y="22"/>
                </a:cxn>
                <a:cxn ang="0">
                  <a:pos x="33" y="13"/>
                </a:cxn>
                <a:cxn ang="0">
                  <a:pos x="34" y="19"/>
                </a:cxn>
                <a:cxn ang="0">
                  <a:pos x="34" y="13"/>
                </a:cxn>
                <a:cxn ang="0">
                  <a:pos x="35" y="12"/>
                </a:cxn>
                <a:cxn ang="0">
                  <a:pos x="37" y="20"/>
                </a:cxn>
                <a:cxn ang="0">
                  <a:pos x="38" y="14"/>
                </a:cxn>
                <a:cxn ang="0">
                  <a:pos x="39" y="19"/>
                </a:cxn>
                <a:cxn ang="0">
                  <a:pos x="39" y="18"/>
                </a:cxn>
                <a:cxn ang="0">
                  <a:pos x="40" y="13"/>
                </a:cxn>
              </a:cxnLst>
              <a:rect l="0" t="0" r="r" b="b"/>
              <a:pathLst>
                <a:path w="42" h="28">
                  <a:moveTo>
                    <a:pt x="0" y="15"/>
                  </a:moveTo>
                  <a:lnTo>
                    <a:pt x="0" y="18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10"/>
                  </a:lnTo>
                  <a:lnTo>
                    <a:pt x="3" y="15"/>
                  </a:lnTo>
                  <a:lnTo>
                    <a:pt x="4" y="18"/>
                  </a:lnTo>
                  <a:lnTo>
                    <a:pt x="4" y="24"/>
                  </a:lnTo>
                  <a:lnTo>
                    <a:pt x="4" y="2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7" y="22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22"/>
                  </a:lnTo>
                  <a:lnTo>
                    <a:pt x="9" y="9"/>
                  </a:lnTo>
                  <a:lnTo>
                    <a:pt x="9" y="17"/>
                  </a:lnTo>
                  <a:lnTo>
                    <a:pt x="10" y="15"/>
                  </a:lnTo>
                  <a:lnTo>
                    <a:pt x="10" y="1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9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3" y="14"/>
                  </a:lnTo>
                  <a:lnTo>
                    <a:pt x="13" y="19"/>
                  </a:lnTo>
                  <a:lnTo>
                    <a:pt x="13" y="10"/>
                  </a:lnTo>
                  <a:lnTo>
                    <a:pt x="14" y="13"/>
                  </a:lnTo>
                  <a:lnTo>
                    <a:pt x="14" y="27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5" y="20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8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9" y="19"/>
                  </a:lnTo>
                  <a:lnTo>
                    <a:pt x="19" y="28"/>
                  </a:lnTo>
                  <a:lnTo>
                    <a:pt x="19" y="4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22" y="17"/>
                  </a:lnTo>
                  <a:lnTo>
                    <a:pt x="23" y="18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8"/>
                  </a:lnTo>
                  <a:lnTo>
                    <a:pt x="24" y="17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28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0"/>
                  </a:lnTo>
                  <a:lnTo>
                    <a:pt x="29" y="14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2" y="2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8"/>
                  </a:lnTo>
                  <a:lnTo>
                    <a:pt x="34" y="19"/>
                  </a:lnTo>
                  <a:lnTo>
                    <a:pt x="34" y="23"/>
                  </a:lnTo>
                  <a:lnTo>
                    <a:pt x="34" y="5"/>
                  </a:lnTo>
                  <a:lnTo>
                    <a:pt x="34" y="13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17"/>
                  </a:lnTo>
                  <a:lnTo>
                    <a:pt x="37" y="18"/>
                  </a:lnTo>
                  <a:lnTo>
                    <a:pt x="37" y="20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9" y="23"/>
                  </a:lnTo>
                  <a:lnTo>
                    <a:pt x="39" y="9"/>
                  </a:lnTo>
                  <a:lnTo>
                    <a:pt x="39" y="18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2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2889879" y="5869098"/>
              <a:ext cx="169267" cy="6050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7"/>
                </a:cxn>
                <a:cxn ang="0">
                  <a:pos x="2" y="12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5" y="7"/>
                </a:cxn>
                <a:cxn ang="0">
                  <a:pos x="6" y="19"/>
                </a:cxn>
                <a:cxn ang="0">
                  <a:pos x="7" y="14"/>
                </a:cxn>
                <a:cxn ang="0">
                  <a:pos x="8" y="21"/>
                </a:cxn>
                <a:cxn ang="0">
                  <a:pos x="8" y="12"/>
                </a:cxn>
                <a:cxn ang="0">
                  <a:pos x="10" y="6"/>
                </a:cxn>
                <a:cxn ang="0">
                  <a:pos x="11" y="19"/>
                </a:cxn>
                <a:cxn ang="0">
                  <a:pos x="12" y="11"/>
                </a:cxn>
                <a:cxn ang="0">
                  <a:pos x="12" y="12"/>
                </a:cxn>
                <a:cxn ang="0">
                  <a:pos x="13" y="6"/>
                </a:cxn>
                <a:cxn ang="0">
                  <a:pos x="15" y="9"/>
                </a:cxn>
                <a:cxn ang="0">
                  <a:pos x="16" y="16"/>
                </a:cxn>
                <a:cxn ang="0">
                  <a:pos x="17" y="7"/>
                </a:cxn>
                <a:cxn ang="0">
                  <a:pos x="17" y="15"/>
                </a:cxn>
                <a:cxn ang="0">
                  <a:pos x="18" y="0"/>
                </a:cxn>
                <a:cxn ang="0">
                  <a:pos x="20" y="17"/>
                </a:cxn>
                <a:cxn ang="0">
                  <a:pos x="21" y="17"/>
                </a:cxn>
                <a:cxn ang="0">
                  <a:pos x="22" y="14"/>
                </a:cxn>
                <a:cxn ang="0">
                  <a:pos x="22" y="17"/>
                </a:cxn>
                <a:cxn ang="0">
                  <a:pos x="23" y="14"/>
                </a:cxn>
                <a:cxn ang="0">
                  <a:pos x="25" y="11"/>
                </a:cxn>
                <a:cxn ang="0">
                  <a:pos x="26" y="7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30" y="12"/>
                </a:cxn>
                <a:cxn ang="0">
                  <a:pos x="30" y="11"/>
                </a:cxn>
                <a:cxn ang="0">
                  <a:pos x="31" y="6"/>
                </a:cxn>
                <a:cxn ang="0">
                  <a:pos x="32" y="15"/>
                </a:cxn>
                <a:cxn ang="0">
                  <a:pos x="33" y="10"/>
                </a:cxn>
                <a:cxn ang="0">
                  <a:pos x="33" y="14"/>
                </a:cxn>
                <a:cxn ang="0">
                  <a:pos x="35" y="9"/>
                </a:cxn>
                <a:cxn ang="0">
                  <a:pos x="36" y="15"/>
                </a:cxn>
                <a:cxn ang="0">
                  <a:pos x="37" y="14"/>
                </a:cxn>
                <a:cxn ang="0">
                  <a:pos x="37" y="10"/>
                </a:cxn>
                <a:cxn ang="0">
                  <a:pos x="38" y="4"/>
                </a:cxn>
                <a:cxn ang="0">
                  <a:pos x="40" y="16"/>
                </a:cxn>
                <a:cxn ang="0">
                  <a:pos x="41" y="12"/>
                </a:cxn>
              </a:cxnLst>
              <a:rect l="0" t="0" r="r" b="b"/>
              <a:pathLst>
                <a:path w="41" h="25">
                  <a:moveTo>
                    <a:pt x="0" y="12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7"/>
                  </a:lnTo>
                  <a:lnTo>
                    <a:pt x="1" y="7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7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7"/>
                  </a:lnTo>
                  <a:lnTo>
                    <a:pt x="5" y="11"/>
                  </a:lnTo>
                  <a:lnTo>
                    <a:pt x="6" y="14"/>
                  </a:lnTo>
                  <a:lnTo>
                    <a:pt x="6" y="19"/>
                  </a:lnTo>
                  <a:lnTo>
                    <a:pt x="6" y="7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6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7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9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6"/>
                  </a:lnTo>
                  <a:lnTo>
                    <a:pt x="13" y="14"/>
                  </a:lnTo>
                  <a:lnTo>
                    <a:pt x="15" y="16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7" y="16"/>
                  </a:lnTo>
                  <a:lnTo>
                    <a:pt x="17" y="6"/>
                  </a:lnTo>
                  <a:lnTo>
                    <a:pt x="17" y="15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18" y="1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20" y="10"/>
                  </a:lnTo>
                  <a:lnTo>
                    <a:pt x="20" y="16"/>
                  </a:lnTo>
                  <a:lnTo>
                    <a:pt x="21" y="17"/>
                  </a:lnTo>
                  <a:lnTo>
                    <a:pt x="21" y="9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22" y="9"/>
                  </a:lnTo>
                  <a:lnTo>
                    <a:pt x="22" y="17"/>
                  </a:lnTo>
                  <a:lnTo>
                    <a:pt x="23" y="19"/>
                  </a:lnTo>
                  <a:lnTo>
                    <a:pt x="23" y="0"/>
                  </a:lnTo>
                  <a:lnTo>
                    <a:pt x="23" y="14"/>
                  </a:lnTo>
                  <a:lnTo>
                    <a:pt x="25" y="12"/>
                  </a:lnTo>
                  <a:lnTo>
                    <a:pt x="25" y="19"/>
                  </a:lnTo>
                  <a:lnTo>
                    <a:pt x="25" y="11"/>
                  </a:lnTo>
                  <a:lnTo>
                    <a:pt x="26" y="10"/>
                  </a:lnTo>
                  <a:lnTo>
                    <a:pt x="26" y="16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7" y="11"/>
                  </a:lnTo>
                  <a:lnTo>
                    <a:pt x="27" y="19"/>
                  </a:lnTo>
                  <a:lnTo>
                    <a:pt x="27" y="12"/>
                  </a:lnTo>
                  <a:lnTo>
                    <a:pt x="28" y="14"/>
                  </a:lnTo>
                  <a:lnTo>
                    <a:pt x="28" y="1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1" y="12"/>
                  </a:lnTo>
                  <a:lnTo>
                    <a:pt x="31" y="17"/>
                  </a:lnTo>
                  <a:lnTo>
                    <a:pt x="31" y="6"/>
                  </a:lnTo>
                  <a:lnTo>
                    <a:pt x="31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3" y="10"/>
                  </a:lnTo>
                  <a:lnTo>
                    <a:pt x="33" y="25"/>
                  </a:lnTo>
                  <a:lnTo>
                    <a:pt x="33" y="6"/>
                  </a:lnTo>
                  <a:lnTo>
                    <a:pt x="33" y="14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25"/>
                  </a:lnTo>
                  <a:lnTo>
                    <a:pt x="38" y="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9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1" y="5"/>
                  </a:lnTo>
                  <a:lnTo>
                    <a:pt x="41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3059139" y="5869098"/>
              <a:ext cx="173392" cy="60504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2" y="9"/>
                </a:cxn>
                <a:cxn ang="0">
                  <a:pos x="2" y="15"/>
                </a:cxn>
                <a:cxn ang="0">
                  <a:pos x="4" y="9"/>
                </a:cxn>
                <a:cxn ang="0">
                  <a:pos x="5" y="16"/>
                </a:cxn>
                <a:cxn ang="0">
                  <a:pos x="6" y="9"/>
                </a:cxn>
                <a:cxn ang="0">
                  <a:pos x="6" y="12"/>
                </a:cxn>
                <a:cxn ang="0">
                  <a:pos x="7" y="0"/>
                </a:cxn>
                <a:cxn ang="0">
                  <a:pos x="9" y="19"/>
                </a:cxn>
                <a:cxn ang="0">
                  <a:pos x="10" y="16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5" y="19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20" y="16"/>
                </a:cxn>
                <a:cxn ang="0">
                  <a:pos x="21" y="11"/>
                </a:cxn>
                <a:cxn ang="0">
                  <a:pos x="21" y="15"/>
                </a:cxn>
                <a:cxn ang="0">
                  <a:pos x="22" y="9"/>
                </a:cxn>
                <a:cxn ang="0">
                  <a:pos x="24" y="16"/>
                </a:cxn>
                <a:cxn ang="0">
                  <a:pos x="25" y="15"/>
                </a:cxn>
                <a:cxn ang="0">
                  <a:pos x="26" y="16"/>
                </a:cxn>
                <a:cxn ang="0">
                  <a:pos x="27" y="15"/>
                </a:cxn>
                <a:cxn ang="0">
                  <a:pos x="27" y="17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31" y="12"/>
                </a:cxn>
                <a:cxn ang="0">
                  <a:pos x="31" y="7"/>
                </a:cxn>
                <a:cxn ang="0">
                  <a:pos x="32" y="4"/>
                </a:cxn>
                <a:cxn ang="0">
                  <a:pos x="34" y="16"/>
                </a:cxn>
                <a:cxn ang="0">
                  <a:pos x="35" y="11"/>
                </a:cxn>
                <a:cxn ang="0">
                  <a:pos x="35" y="12"/>
                </a:cxn>
                <a:cxn ang="0">
                  <a:pos x="36" y="7"/>
                </a:cxn>
                <a:cxn ang="0">
                  <a:pos x="37" y="2"/>
                </a:cxn>
                <a:cxn ang="0">
                  <a:pos x="39" y="15"/>
                </a:cxn>
                <a:cxn ang="0">
                  <a:pos x="40" y="12"/>
                </a:cxn>
                <a:cxn ang="0">
                  <a:pos x="41" y="6"/>
                </a:cxn>
                <a:cxn ang="0">
                  <a:pos x="41" y="7"/>
                </a:cxn>
              </a:cxnLst>
              <a:rect l="0" t="0" r="r" b="b"/>
              <a:pathLst>
                <a:path w="42" h="25">
                  <a:moveTo>
                    <a:pt x="0" y="15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16"/>
                  </a:lnTo>
                  <a:lnTo>
                    <a:pt x="2" y="7"/>
                  </a:lnTo>
                  <a:lnTo>
                    <a:pt x="2" y="15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5" y="7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15"/>
                  </a:lnTo>
                  <a:lnTo>
                    <a:pt x="6" y="7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7"/>
                  </a:lnTo>
                  <a:lnTo>
                    <a:pt x="7" y="0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9" y="19"/>
                  </a:lnTo>
                  <a:lnTo>
                    <a:pt x="9" y="9"/>
                  </a:lnTo>
                  <a:lnTo>
                    <a:pt x="9" y="17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1" y="10"/>
                  </a:lnTo>
                  <a:lnTo>
                    <a:pt x="11" y="15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2" y="0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17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7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2" y="22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4" y="5"/>
                  </a:lnTo>
                  <a:lnTo>
                    <a:pt x="25" y="9"/>
                  </a:lnTo>
                  <a:lnTo>
                    <a:pt x="25" y="15"/>
                  </a:lnTo>
                  <a:lnTo>
                    <a:pt x="25" y="11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7" y="15"/>
                  </a:lnTo>
                  <a:lnTo>
                    <a:pt x="27" y="25"/>
                  </a:lnTo>
                  <a:lnTo>
                    <a:pt x="27" y="6"/>
                  </a:lnTo>
                  <a:lnTo>
                    <a:pt x="27" y="17"/>
                  </a:lnTo>
                  <a:lnTo>
                    <a:pt x="29" y="14"/>
                  </a:lnTo>
                  <a:lnTo>
                    <a:pt x="29" y="1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2" y="9"/>
                  </a:lnTo>
                  <a:lnTo>
                    <a:pt x="32" y="16"/>
                  </a:lnTo>
                  <a:lnTo>
                    <a:pt x="32" y="4"/>
                  </a:lnTo>
                  <a:lnTo>
                    <a:pt x="32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5" y="11"/>
                  </a:lnTo>
                  <a:lnTo>
                    <a:pt x="35" y="15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6" y="15"/>
                  </a:lnTo>
                  <a:lnTo>
                    <a:pt x="36" y="7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7" y="2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10"/>
                  </a:lnTo>
                  <a:lnTo>
                    <a:pt x="42" y="2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3232535" y="5861839"/>
              <a:ext cx="173392" cy="67762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13"/>
                </a:cxn>
                <a:cxn ang="0">
                  <a:pos x="3" y="22"/>
                </a:cxn>
                <a:cxn ang="0">
                  <a:pos x="4" y="14"/>
                </a:cxn>
                <a:cxn ang="0">
                  <a:pos x="4" y="20"/>
                </a:cxn>
                <a:cxn ang="0">
                  <a:pos x="5" y="13"/>
                </a:cxn>
                <a:cxn ang="0">
                  <a:pos x="7" y="20"/>
                </a:cxn>
                <a:cxn ang="0">
                  <a:pos x="8" y="14"/>
                </a:cxn>
                <a:cxn ang="0">
                  <a:pos x="8" y="17"/>
                </a:cxn>
                <a:cxn ang="0">
                  <a:pos x="9" y="18"/>
                </a:cxn>
                <a:cxn ang="0">
                  <a:pos x="10" y="10"/>
                </a:cxn>
                <a:cxn ang="0">
                  <a:pos x="12" y="19"/>
                </a:cxn>
                <a:cxn ang="0">
                  <a:pos x="13" y="17"/>
                </a:cxn>
                <a:cxn ang="0">
                  <a:pos x="13" y="19"/>
                </a:cxn>
                <a:cxn ang="0">
                  <a:pos x="14" y="12"/>
                </a:cxn>
                <a:cxn ang="0">
                  <a:pos x="15" y="28"/>
                </a:cxn>
                <a:cxn ang="0">
                  <a:pos x="17" y="23"/>
                </a:cxn>
                <a:cxn ang="0">
                  <a:pos x="18" y="17"/>
                </a:cxn>
                <a:cxn ang="0">
                  <a:pos x="18" y="15"/>
                </a:cxn>
                <a:cxn ang="0">
                  <a:pos x="19" y="9"/>
                </a:cxn>
                <a:cxn ang="0">
                  <a:pos x="20" y="10"/>
                </a:cxn>
                <a:cxn ang="0">
                  <a:pos x="22" y="20"/>
                </a:cxn>
                <a:cxn ang="0">
                  <a:pos x="23" y="18"/>
                </a:cxn>
                <a:cxn ang="0">
                  <a:pos x="23" y="15"/>
                </a:cxn>
                <a:cxn ang="0">
                  <a:pos x="24" y="9"/>
                </a:cxn>
                <a:cxn ang="0">
                  <a:pos x="25" y="20"/>
                </a:cxn>
                <a:cxn ang="0">
                  <a:pos x="27" y="7"/>
                </a:cxn>
                <a:cxn ang="0">
                  <a:pos x="27" y="18"/>
                </a:cxn>
                <a:cxn ang="0">
                  <a:pos x="28" y="14"/>
                </a:cxn>
                <a:cxn ang="0">
                  <a:pos x="29" y="20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32" y="0"/>
                </a:cxn>
                <a:cxn ang="0">
                  <a:pos x="33" y="20"/>
                </a:cxn>
                <a:cxn ang="0">
                  <a:pos x="34" y="9"/>
                </a:cxn>
                <a:cxn ang="0">
                  <a:pos x="35" y="13"/>
                </a:cxn>
                <a:cxn ang="0">
                  <a:pos x="37" y="22"/>
                </a:cxn>
                <a:cxn ang="0">
                  <a:pos x="38" y="17"/>
                </a:cxn>
                <a:cxn ang="0">
                  <a:pos x="38" y="15"/>
                </a:cxn>
                <a:cxn ang="0">
                  <a:pos x="39" y="12"/>
                </a:cxn>
                <a:cxn ang="0">
                  <a:pos x="40" y="19"/>
                </a:cxn>
                <a:cxn ang="0">
                  <a:pos x="42" y="18"/>
                </a:cxn>
              </a:cxnLst>
              <a:rect l="0" t="0" r="r" b="b"/>
              <a:pathLst>
                <a:path w="42" h="28">
                  <a:moveTo>
                    <a:pt x="0" y="25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3" y="22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5" y="13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7" y="20"/>
                  </a:lnTo>
                  <a:lnTo>
                    <a:pt x="7" y="9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8" y="10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0" y="27"/>
                  </a:lnTo>
                  <a:lnTo>
                    <a:pt x="10" y="10"/>
                  </a:lnTo>
                  <a:lnTo>
                    <a:pt x="10" y="22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22"/>
                  </a:lnTo>
                  <a:lnTo>
                    <a:pt x="13" y="9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28"/>
                  </a:lnTo>
                  <a:lnTo>
                    <a:pt x="15" y="7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7" y="9"/>
                  </a:lnTo>
                  <a:lnTo>
                    <a:pt x="17" y="19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9"/>
                  </a:lnTo>
                  <a:lnTo>
                    <a:pt x="18" y="15"/>
                  </a:lnTo>
                  <a:lnTo>
                    <a:pt x="19" y="17"/>
                  </a:lnTo>
                  <a:lnTo>
                    <a:pt x="19" y="20"/>
                  </a:lnTo>
                  <a:lnTo>
                    <a:pt x="19" y="9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17"/>
                  </a:lnTo>
                  <a:lnTo>
                    <a:pt x="22" y="13"/>
                  </a:lnTo>
                  <a:lnTo>
                    <a:pt x="22" y="20"/>
                  </a:lnTo>
                  <a:lnTo>
                    <a:pt x="22" y="10"/>
                  </a:lnTo>
                  <a:lnTo>
                    <a:pt x="22" y="17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4" y="20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20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27" y="7"/>
                  </a:lnTo>
                  <a:lnTo>
                    <a:pt x="27" y="20"/>
                  </a:lnTo>
                  <a:lnTo>
                    <a:pt x="27" y="4"/>
                  </a:lnTo>
                  <a:lnTo>
                    <a:pt x="27" y="18"/>
                  </a:lnTo>
                  <a:lnTo>
                    <a:pt x="28" y="19"/>
                  </a:lnTo>
                  <a:lnTo>
                    <a:pt x="28" y="23"/>
                  </a:lnTo>
                  <a:lnTo>
                    <a:pt x="28" y="14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3" y="10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9"/>
                  </a:lnTo>
                  <a:lnTo>
                    <a:pt x="34" y="15"/>
                  </a:lnTo>
                  <a:lnTo>
                    <a:pt x="35" y="17"/>
                  </a:lnTo>
                  <a:lnTo>
                    <a:pt x="35" y="13"/>
                  </a:lnTo>
                  <a:lnTo>
                    <a:pt x="35" y="20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40" y="14"/>
                  </a:lnTo>
                  <a:lnTo>
                    <a:pt x="40" y="19"/>
                  </a:lnTo>
                  <a:lnTo>
                    <a:pt x="40" y="10"/>
                  </a:lnTo>
                  <a:lnTo>
                    <a:pt x="40" y="17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3405927" y="5869098"/>
              <a:ext cx="177524" cy="58082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6" y="4"/>
                </a:cxn>
                <a:cxn ang="0">
                  <a:pos x="7" y="17"/>
                </a:cxn>
                <a:cxn ang="0">
                  <a:pos x="8" y="14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11" y="6"/>
                </a:cxn>
                <a:cxn ang="0">
                  <a:pos x="12" y="15"/>
                </a:cxn>
                <a:cxn ang="0">
                  <a:pos x="13" y="11"/>
                </a:cxn>
                <a:cxn ang="0">
                  <a:pos x="13" y="12"/>
                </a:cxn>
                <a:cxn ang="0">
                  <a:pos x="15" y="0"/>
                </a:cxn>
                <a:cxn ang="0">
                  <a:pos x="16" y="7"/>
                </a:cxn>
                <a:cxn ang="0">
                  <a:pos x="17" y="16"/>
                </a:cxn>
                <a:cxn ang="0">
                  <a:pos x="18" y="12"/>
                </a:cxn>
                <a:cxn ang="0">
                  <a:pos x="20" y="19"/>
                </a:cxn>
                <a:cxn ang="0">
                  <a:pos x="20" y="10"/>
                </a:cxn>
                <a:cxn ang="0">
                  <a:pos x="21" y="7"/>
                </a:cxn>
                <a:cxn ang="0">
                  <a:pos x="22" y="19"/>
                </a:cxn>
                <a:cxn ang="0">
                  <a:pos x="23" y="12"/>
                </a:cxn>
                <a:cxn ang="0">
                  <a:pos x="25" y="17"/>
                </a:cxn>
                <a:cxn ang="0">
                  <a:pos x="25" y="12"/>
                </a:cxn>
                <a:cxn ang="0">
                  <a:pos x="26" y="9"/>
                </a:cxn>
                <a:cxn ang="0">
                  <a:pos x="27" y="17"/>
                </a:cxn>
                <a:cxn ang="0">
                  <a:pos x="28" y="11"/>
                </a:cxn>
                <a:cxn ang="0">
                  <a:pos x="30" y="10"/>
                </a:cxn>
                <a:cxn ang="0">
                  <a:pos x="31" y="11"/>
                </a:cxn>
                <a:cxn ang="0">
                  <a:pos x="31" y="10"/>
                </a:cxn>
                <a:cxn ang="0">
                  <a:pos x="32" y="7"/>
                </a:cxn>
                <a:cxn ang="0">
                  <a:pos x="33" y="19"/>
                </a:cxn>
                <a:cxn ang="0">
                  <a:pos x="35" y="11"/>
                </a:cxn>
                <a:cxn ang="0">
                  <a:pos x="35" y="6"/>
                </a:cxn>
                <a:cxn ang="0">
                  <a:pos x="36" y="5"/>
                </a:cxn>
                <a:cxn ang="0">
                  <a:pos x="37" y="9"/>
                </a:cxn>
                <a:cxn ang="0">
                  <a:pos x="38" y="16"/>
                </a:cxn>
                <a:cxn ang="0">
                  <a:pos x="40" y="11"/>
                </a:cxn>
                <a:cxn ang="0">
                  <a:pos x="40" y="11"/>
                </a:cxn>
                <a:cxn ang="0">
                  <a:pos x="41" y="7"/>
                </a:cxn>
                <a:cxn ang="0">
                  <a:pos x="42" y="12"/>
                </a:cxn>
              </a:cxnLst>
              <a:rect l="0" t="0" r="r" b="b"/>
              <a:pathLst>
                <a:path w="43" h="24">
                  <a:moveTo>
                    <a:pt x="0" y="9"/>
                  </a:moveTo>
                  <a:lnTo>
                    <a:pt x="0" y="14"/>
                  </a:lnTo>
                  <a:lnTo>
                    <a:pt x="1" y="12"/>
                  </a:lnTo>
                  <a:lnTo>
                    <a:pt x="1" y="16"/>
                  </a:lnTo>
                  <a:lnTo>
                    <a:pt x="1" y="6"/>
                  </a:lnTo>
                  <a:lnTo>
                    <a:pt x="1" y="11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3" y="15"/>
                  </a:lnTo>
                  <a:lnTo>
                    <a:pt x="3" y="6"/>
                  </a:lnTo>
                  <a:lnTo>
                    <a:pt x="5" y="5"/>
                  </a:lnTo>
                  <a:lnTo>
                    <a:pt x="5" y="22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4"/>
                  </a:lnTo>
                  <a:lnTo>
                    <a:pt x="6" y="12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7"/>
                  </a:lnTo>
                  <a:lnTo>
                    <a:pt x="7" y="12"/>
                  </a:lnTo>
                  <a:lnTo>
                    <a:pt x="8" y="14"/>
                  </a:lnTo>
                  <a:lnTo>
                    <a:pt x="8" y="7"/>
                  </a:lnTo>
                  <a:lnTo>
                    <a:pt x="8" y="14"/>
                  </a:lnTo>
                  <a:lnTo>
                    <a:pt x="10" y="11"/>
                  </a:lnTo>
                  <a:lnTo>
                    <a:pt x="10" y="15"/>
                  </a:lnTo>
                  <a:lnTo>
                    <a:pt x="10" y="5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3" y="16"/>
                  </a:lnTo>
                  <a:lnTo>
                    <a:pt x="13" y="7"/>
                  </a:lnTo>
                  <a:lnTo>
                    <a:pt x="13" y="12"/>
                  </a:lnTo>
                  <a:lnTo>
                    <a:pt x="15" y="9"/>
                  </a:lnTo>
                  <a:lnTo>
                    <a:pt x="15" y="17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7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7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7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6"/>
                  </a:lnTo>
                  <a:lnTo>
                    <a:pt x="22" y="11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8" y="16"/>
                  </a:lnTo>
                  <a:lnTo>
                    <a:pt x="28" y="7"/>
                  </a:lnTo>
                  <a:lnTo>
                    <a:pt x="30" y="10"/>
                  </a:lnTo>
                  <a:lnTo>
                    <a:pt x="30" y="21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2" y="9"/>
                  </a:lnTo>
                  <a:lnTo>
                    <a:pt x="32" y="16"/>
                  </a:lnTo>
                  <a:lnTo>
                    <a:pt x="32" y="7"/>
                  </a:lnTo>
                  <a:lnTo>
                    <a:pt x="32" y="14"/>
                  </a:lnTo>
                  <a:lnTo>
                    <a:pt x="33" y="12"/>
                  </a:lnTo>
                  <a:lnTo>
                    <a:pt x="33" y="19"/>
                  </a:lnTo>
                  <a:lnTo>
                    <a:pt x="33" y="6"/>
                  </a:lnTo>
                  <a:lnTo>
                    <a:pt x="33" y="15"/>
                  </a:lnTo>
                  <a:lnTo>
                    <a:pt x="35" y="11"/>
                  </a:lnTo>
                  <a:lnTo>
                    <a:pt x="35" y="24"/>
                  </a:lnTo>
                  <a:lnTo>
                    <a:pt x="35" y="2"/>
                  </a:lnTo>
                  <a:lnTo>
                    <a:pt x="35" y="6"/>
                  </a:lnTo>
                  <a:lnTo>
                    <a:pt x="36" y="7"/>
                  </a:lnTo>
                  <a:lnTo>
                    <a:pt x="36" y="15"/>
                  </a:lnTo>
                  <a:lnTo>
                    <a:pt x="36" y="5"/>
                  </a:lnTo>
                  <a:lnTo>
                    <a:pt x="36" y="15"/>
                  </a:lnTo>
                  <a:lnTo>
                    <a:pt x="37" y="14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40" y="11"/>
                  </a:lnTo>
                  <a:lnTo>
                    <a:pt x="40" y="16"/>
                  </a:lnTo>
                  <a:lnTo>
                    <a:pt x="40" y="6"/>
                  </a:lnTo>
                  <a:lnTo>
                    <a:pt x="40" y="11"/>
                  </a:lnTo>
                  <a:lnTo>
                    <a:pt x="41" y="9"/>
                  </a:lnTo>
                  <a:lnTo>
                    <a:pt x="41" y="16"/>
                  </a:lnTo>
                  <a:lnTo>
                    <a:pt x="41" y="7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42" y="12"/>
                  </a:lnTo>
                  <a:lnTo>
                    <a:pt x="43" y="11"/>
                  </a:lnTo>
                  <a:lnTo>
                    <a:pt x="43" y="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3583449" y="5859417"/>
              <a:ext cx="177524" cy="67762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2" y="19"/>
                </a:cxn>
                <a:cxn ang="0">
                  <a:pos x="3" y="13"/>
                </a:cxn>
                <a:cxn ang="0">
                  <a:pos x="4" y="21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7" y="5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0" y="16"/>
                </a:cxn>
                <a:cxn ang="0">
                  <a:pos x="10" y="19"/>
                </a:cxn>
                <a:cxn ang="0">
                  <a:pos x="12" y="14"/>
                </a:cxn>
                <a:cxn ang="0">
                  <a:pos x="13" y="14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15"/>
                </a:cxn>
                <a:cxn ang="0">
                  <a:pos x="17" y="18"/>
                </a:cxn>
                <a:cxn ang="0">
                  <a:pos x="18" y="11"/>
                </a:cxn>
                <a:cxn ang="0">
                  <a:pos x="19" y="18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22" y="9"/>
                </a:cxn>
                <a:cxn ang="0">
                  <a:pos x="23" y="23"/>
                </a:cxn>
                <a:cxn ang="0">
                  <a:pos x="24" y="15"/>
                </a:cxn>
                <a:cxn ang="0">
                  <a:pos x="24" y="15"/>
                </a:cxn>
                <a:cxn ang="0">
                  <a:pos x="25" y="14"/>
                </a:cxn>
                <a:cxn ang="0">
                  <a:pos x="27" y="20"/>
                </a:cxn>
                <a:cxn ang="0">
                  <a:pos x="28" y="16"/>
                </a:cxn>
                <a:cxn ang="0">
                  <a:pos x="29" y="18"/>
                </a:cxn>
                <a:cxn ang="0">
                  <a:pos x="30" y="13"/>
                </a:cxn>
                <a:cxn ang="0">
                  <a:pos x="30" y="18"/>
                </a:cxn>
                <a:cxn ang="0">
                  <a:pos x="32" y="0"/>
                </a:cxn>
                <a:cxn ang="0">
                  <a:pos x="33" y="20"/>
                </a:cxn>
                <a:cxn ang="0">
                  <a:pos x="34" y="13"/>
                </a:cxn>
                <a:cxn ang="0">
                  <a:pos x="35" y="21"/>
                </a:cxn>
                <a:cxn ang="0">
                  <a:pos x="37" y="20"/>
                </a:cxn>
                <a:cxn ang="0">
                  <a:pos x="38" y="4"/>
                </a:cxn>
                <a:cxn ang="0">
                  <a:pos x="39" y="15"/>
                </a:cxn>
                <a:cxn ang="0">
                  <a:pos x="39" y="18"/>
                </a:cxn>
                <a:cxn ang="0">
                  <a:pos x="40" y="13"/>
                </a:cxn>
                <a:cxn ang="0">
                  <a:pos x="42" y="21"/>
                </a:cxn>
                <a:cxn ang="0">
                  <a:pos x="43" y="13"/>
                </a:cxn>
              </a:cxnLst>
              <a:rect l="0" t="0" r="r" b="b"/>
              <a:pathLst>
                <a:path w="43" h="28">
                  <a:moveTo>
                    <a:pt x="0" y="11"/>
                  </a:moveTo>
                  <a:lnTo>
                    <a:pt x="0" y="19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2" y="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3" y="20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28"/>
                  </a:lnTo>
                  <a:lnTo>
                    <a:pt x="7" y="5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0" y="21"/>
                  </a:lnTo>
                  <a:lnTo>
                    <a:pt x="10" y="13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11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17" y="26"/>
                  </a:lnTo>
                  <a:lnTo>
                    <a:pt x="17" y="11"/>
                  </a:lnTo>
                  <a:lnTo>
                    <a:pt x="17" y="18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8" y="11"/>
                  </a:lnTo>
                  <a:lnTo>
                    <a:pt x="18" y="16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2" y="28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23" y="16"/>
                  </a:lnTo>
                  <a:lnTo>
                    <a:pt x="23" y="23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4" y="15"/>
                  </a:lnTo>
                  <a:lnTo>
                    <a:pt x="24" y="20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7" y="16"/>
                  </a:lnTo>
                  <a:lnTo>
                    <a:pt x="27" y="20"/>
                  </a:lnTo>
                  <a:lnTo>
                    <a:pt x="27" y="8"/>
                  </a:lnTo>
                  <a:lnTo>
                    <a:pt x="27" y="15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0" y="21"/>
                  </a:lnTo>
                  <a:lnTo>
                    <a:pt x="30" y="10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34" y="13"/>
                  </a:lnTo>
                  <a:lnTo>
                    <a:pt x="34" y="19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37" y="20"/>
                  </a:lnTo>
                  <a:lnTo>
                    <a:pt x="37" y="25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21"/>
                  </a:lnTo>
                  <a:lnTo>
                    <a:pt x="38" y="14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9" y="18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0" y="13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2" y="21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3" y="23"/>
                  </a:lnTo>
                  <a:lnTo>
                    <a:pt x="43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3760969" y="5871519"/>
              <a:ext cx="169267" cy="60504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4" y="6"/>
                </a:cxn>
                <a:cxn ang="0">
                  <a:pos x="5" y="20"/>
                </a:cxn>
                <a:cxn ang="0">
                  <a:pos x="6" y="11"/>
                </a:cxn>
                <a:cxn ang="0">
                  <a:pos x="7" y="14"/>
                </a:cxn>
                <a:cxn ang="0">
                  <a:pos x="7" y="9"/>
                </a:cxn>
                <a:cxn ang="0">
                  <a:pos x="9" y="5"/>
                </a:cxn>
                <a:cxn ang="0">
                  <a:pos x="10" y="25"/>
                </a:cxn>
                <a:cxn ang="0">
                  <a:pos x="11" y="15"/>
                </a:cxn>
                <a:cxn ang="0">
                  <a:pos x="12" y="10"/>
                </a:cxn>
                <a:cxn ang="0">
                  <a:pos x="12" y="11"/>
                </a:cxn>
                <a:cxn ang="0">
                  <a:pos x="14" y="3"/>
                </a:cxn>
                <a:cxn ang="0">
                  <a:pos x="15" y="16"/>
                </a:cxn>
                <a:cxn ang="0">
                  <a:pos x="16" y="11"/>
                </a:cxn>
                <a:cxn ang="0">
                  <a:pos x="17" y="14"/>
                </a:cxn>
                <a:cxn ang="0">
                  <a:pos x="17" y="10"/>
                </a:cxn>
                <a:cxn ang="0">
                  <a:pos x="19" y="6"/>
                </a:cxn>
                <a:cxn ang="0">
                  <a:pos x="20" y="16"/>
                </a:cxn>
                <a:cxn ang="0">
                  <a:pos x="21" y="16"/>
                </a:cxn>
                <a:cxn ang="0">
                  <a:pos x="22" y="16"/>
                </a:cxn>
                <a:cxn ang="0">
                  <a:pos x="24" y="13"/>
                </a:cxn>
                <a:cxn ang="0">
                  <a:pos x="24" y="15"/>
                </a:cxn>
                <a:cxn ang="0">
                  <a:pos x="25" y="0"/>
                </a:cxn>
                <a:cxn ang="0">
                  <a:pos x="26" y="19"/>
                </a:cxn>
                <a:cxn ang="0">
                  <a:pos x="27" y="14"/>
                </a:cxn>
                <a:cxn ang="0">
                  <a:pos x="27" y="9"/>
                </a:cxn>
                <a:cxn ang="0">
                  <a:pos x="29" y="8"/>
                </a:cxn>
                <a:cxn ang="0">
                  <a:pos x="30" y="19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2" y="8"/>
                </a:cxn>
                <a:cxn ang="0">
                  <a:pos x="34" y="14"/>
                </a:cxn>
                <a:cxn ang="0">
                  <a:pos x="35" y="9"/>
                </a:cxn>
                <a:cxn ang="0">
                  <a:pos x="35" y="11"/>
                </a:cxn>
                <a:cxn ang="0">
                  <a:pos x="36" y="5"/>
                </a:cxn>
                <a:cxn ang="0">
                  <a:pos x="37" y="18"/>
                </a:cxn>
                <a:cxn ang="0">
                  <a:pos x="39" y="13"/>
                </a:cxn>
                <a:cxn ang="0">
                  <a:pos x="39" y="8"/>
                </a:cxn>
                <a:cxn ang="0">
                  <a:pos x="40" y="3"/>
                </a:cxn>
                <a:cxn ang="0">
                  <a:pos x="41" y="14"/>
                </a:cxn>
              </a:cxnLst>
              <a:rect l="0" t="0" r="r" b="b"/>
              <a:pathLst>
                <a:path w="41" h="25">
                  <a:moveTo>
                    <a:pt x="0" y="6"/>
                  </a:moveTo>
                  <a:lnTo>
                    <a:pt x="0" y="18"/>
                  </a:lnTo>
                  <a:lnTo>
                    <a:pt x="1" y="16"/>
                  </a:lnTo>
                  <a:lnTo>
                    <a:pt x="1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1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6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2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5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9"/>
                  </a:lnTo>
                  <a:lnTo>
                    <a:pt x="9" y="10"/>
                  </a:lnTo>
                  <a:lnTo>
                    <a:pt x="9" y="14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8"/>
                  </a:lnTo>
                  <a:lnTo>
                    <a:pt x="10" y="25"/>
                  </a:lnTo>
                  <a:lnTo>
                    <a:pt x="10" y="5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6"/>
                  </a:lnTo>
                  <a:lnTo>
                    <a:pt x="12" y="6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5" y="9"/>
                  </a:lnTo>
                  <a:lnTo>
                    <a:pt x="15" y="16"/>
                  </a:lnTo>
                  <a:lnTo>
                    <a:pt x="15" y="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5"/>
                  </a:lnTo>
                  <a:lnTo>
                    <a:pt x="16" y="15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7" y="6"/>
                  </a:lnTo>
                  <a:lnTo>
                    <a:pt x="17" y="10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6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0" y="15"/>
                  </a:lnTo>
                  <a:lnTo>
                    <a:pt x="21" y="16"/>
                  </a:lnTo>
                  <a:lnTo>
                    <a:pt x="21" y="8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2" y="6"/>
                  </a:lnTo>
                  <a:lnTo>
                    <a:pt x="22" y="11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15"/>
                  </a:lnTo>
                  <a:lnTo>
                    <a:pt x="25" y="14"/>
                  </a:lnTo>
                  <a:lnTo>
                    <a:pt x="25" y="19"/>
                  </a:lnTo>
                  <a:lnTo>
                    <a:pt x="25" y="0"/>
                  </a:lnTo>
                  <a:lnTo>
                    <a:pt x="25" y="14"/>
                  </a:lnTo>
                  <a:lnTo>
                    <a:pt x="26" y="13"/>
                  </a:lnTo>
                  <a:lnTo>
                    <a:pt x="26" y="19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7" y="14"/>
                  </a:lnTo>
                  <a:lnTo>
                    <a:pt x="27" y="19"/>
                  </a:lnTo>
                  <a:lnTo>
                    <a:pt x="27" y="4"/>
                  </a:lnTo>
                  <a:lnTo>
                    <a:pt x="27" y="9"/>
                  </a:lnTo>
                  <a:lnTo>
                    <a:pt x="29" y="10"/>
                  </a:lnTo>
                  <a:lnTo>
                    <a:pt x="29" y="19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30" y="19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1"/>
                  </a:lnTo>
                  <a:lnTo>
                    <a:pt x="31" y="15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8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6"/>
                  </a:lnTo>
                  <a:lnTo>
                    <a:pt x="34" y="11"/>
                  </a:lnTo>
                  <a:lnTo>
                    <a:pt x="35" y="9"/>
                  </a:lnTo>
                  <a:lnTo>
                    <a:pt x="35" y="21"/>
                  </a:lnTo>
                  <a:lnTo>
                    <a:pt x="35" y="1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6" y="5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18"/>
                  </a:lnTo>
                  <a:lnTo>
                    <a:pt x="37" y="5"/>
                  </a:lnTo>
                  <a:lnTo>
                    <a:pt x="37" y="10"/>
                  </a:lnTo>
                  <a:lnTo>
                    <a:pt x="39" y="13"/>
                  </a:lnTo>
                  <a:lnTo>
                    <a:pt x="39" y="15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40" y="21"/>
                  </a:lnTo>
                  <a:lnTo>
                    <a:pt x="40" y="3"/>
                  </a:lnTo>
                  <a:lnTo>
                    <a:pt x="40" y="8"/>
                  </a:lnTo>
                  <a:lnTo>
                    <a:pt x="41" y="9"/>
                  </a:lnTo>
                  <a:lnTo>
                    <a:pt x="41" y="14"/>
                  </a:lnTo>
                  <a:lnTo>
                    <a:pt x="41" y="5"/>
                  </a:lnTo>
                  <a:lnTo>
                    <a:pt x="41" y="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3930233" y="5859417"/>
              <a:ext cx="198163" cy="72603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5" y="20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21"/>
                </a:cxn>
                <a:cxn ang="0">
                  <a:pos x="10" y="18"/>
                </a:cxn>
                <a:cxn ang="0">
                  <a:pos x="10" y="19"/>
                </a:cxn>
                <a:cxn ang="0">
                  <a:pos x="11" y="9"/>
                </a:cxn>
                <a:cxn ang="0">
                  <a:pos x="13" y="24"/>
                </a:cxn>
                <a:cxn ang="0">
                  <a:pos x="14" y="23"/>
                </a:cxn>
                <a:cxn ang="0">
                  <a:pos x="15" y="18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9" y="20"/>
                </a:cxn>
                <a:cxn ang="0">
                  <a:pos x="19" y="16"/>
                </a:cxn>
                <a:cxn ang="0">
                  <a:pos x="20" y="19"/>
                </a:cxn>
                <a:cxn ang="0">
                  <a:pos x="21" y="8"/>
                </a:cxn>
                <a:cxn ang="0">
                  <a:pos x="23" y="24"/>
                </a:cxn>
                <a:cxn ang="0">
                  <a:pos x="24" y="29"/>
                </a:cxn>
                <a:cxn ang="0">
                  <a:pos x="25" y="18"/>
                </a:cxn>
                <a:cxn ang="0">
                  <a:pos x="25" y="15"/>
                </a:cxn>
                <a:cxn ang="0">
                  <a:pos x="26" y="10"/>
                </a:cxn>
                <a:cxn ang="0">
                  <a:pos x="28" y="20"/>
                </a:cxn>
                <a:cxn ang="0">
                  <a:pos x="29" y="16"/>
                </a:cxn>
                <a:cxn ang="0">
                  <a:pos x="29" y="11"/>
                </a:cxn>
                <a:cxn ang="0">
                  <a:pos x="30" y="9"/>
                </a:cxn>
                <a:cxn ang="0">
                  <a:pos x="31" y="25"/>
                </a:cxn>
                <a:cxn ang="0">
                  <a:pos x="33" y="23"/>
                </a:cxn>
                <a:cxn ang="0">
                  <a:pos x="34" y="19"/>
                </a:cxn>
                <a:cxn ang="0">
                  <a:pos x="35" y="14"/>
                </a:cxn>
                <a:cxn ang="0">
                  <a:pos x="36" y="10"/>
                </a:cxn>
                <a:cxn ang="0">
                  <a:pos x="38" y="18"/>
                </a:cxn>
                <a:cxn ang="0">
                  <a:pos x="39" y="18"/>
                </a:cxn>
                <a:cxn ang="0">
                  <a:pos x="39" y="3"/>
                </a:cxn>
                <a:cxn ang="0">
                  <a:pos x="40" y="18"/>
                </a:cxn>
                <a:cxn ang="0">
                  <a:pos x="41" y="10"/>
                </a:cxn>
                <a:cxn ang="0">
                  <a:pos x="43" y="19"/>
                </a:cxn>
                <a:cxn ang="0">
                  <a:pos x="44" y="25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8" h="30">
                  <a:moveTo>
                    <a:pt x="0" y="11"/>
                  </a:moveTo>
                  <a:lnTo>
                    <a:pt x="1" y="13"/>
                  </a:lnTo>
                  <a:lnTo>
                    <a:pt x="1" y="10"/>
                  </a:lnTo>
                  <a:lnTo>
                    <a:pt x="1" y="21"/>
                  </a:lnTo>
                  <a:lnTo>
                    <a:pt x="3" y="20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6" y="13"/>
                  </a:lnTo>
                  <a:lnTo>
                    <a:pt x="6" y="19"/>
                  </a:lnTo>
                  <a:lnTo>
                    <a:pt x="8" y="18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9" y="3"/>
                  </a:lnTo>
                  <a:lnTo>
                    <a:pt x="9" y="19"/>
                  </a:lnTo>
                  <a:lnTo>
                    <a:pt x="10" y="18"/>
                  </a:lnTo>
                  <a:lnTo>
                    <a:pt x="10" y="21"/>
                  </a:lnTo>
                  <a:lnTo>
                    <a:pt x="10" y="13"/>
                  </a:lnTo>
                  <a:lnTo>
                    <a:pt x="10" y="19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3" y="24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4" y="23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6" y="24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8" y="1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21" y="8"/>
                  </a:lnTo>
                  <a:lnTo>
                    <a:pt x="21" y="13"/>
                  </a:lnTo>
                  <a:lnTo>
                    <a:pt x="23" y="14"/>
                  </a:lnTo>
                  <a:lnTo>
                    <a:pt x="23" y="24"/>
                  </a:lnTo>
                  <a:lnTo>
                    <a:pt x="23" y="14"/>
                  </a:lnTo>
                  <a:lnTo>
                    <a:pt x="24" y="11"/>
                  </a:lnTo>
                  <a:lnTo>
                    <a:pt x="24" y="29"/>
                  </a:lnTo>
                  <a:lnTo>
                    <a:pt x="24" y="1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10"/>
                  </a:lnTo>
                  <a:lnTo>
                    <a:pt x="26" y="18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9" y="16"/>
                  </a:lnTo>
                  <a:lnTo>
                    <a:pt x="29" y="30"/>
                  </a:lnTo>
                  <a:lnTo>
                    <a:pt x="29" y="6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0" y="2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31" y="14"/>
                  </a:lnTo>
                  <a:lnTo>
                    <a:pt x="31" y="25"/>
                  </a:lnTo>
                  <a:lnTo>
                    <a:pt x="31" y="10"/>
                  </a:lnTo>
                  <a:lnTo>
                    <a:pt x="31" y="24"/>
                  </a:lnTo>
                  <a:lnTo>
                    <a:pt x="33" y="23"/>
                  </a:lnTo>
                  <a:lnTo>
                    <a:pt x="33" y="11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10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6" y="25"/>
                  </a:lnTo>
                  <a:lnTo>
                    <a:pt x="36" y="16"/>
                  </a:lnTo>
                  <a:lnTo>
                    <a:pt x="38" y="18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40" y="5"/>
                  </a:lnTo>
                  <a:lnTo>
                    <a:pt x="40" y="21"/>
                  </a:lnTo>
                  <a:lnTo>
                    <a:pt x="40" y="18"/>
                  </a:lnTo>
                  <a:lnTo>
                    <a:pt x="41" y="16"/>
                  </a:lnTo>
                  <a:lnTo>
                    <a:pt x="41" y="26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43" y="13"/>
                  </a:lnTo>
                  <a:lnTo>
                    <a:pt x="43" y="19"/>
                  </a:lnTo>
                  <a:lnTo>
                    <a:pt x="43" y="15"/>
                  </a:lnTo>
                  <a:lnTo>
                    <a:pt x="44" y="19"/>
                  </a:lnTo>
                  <a:lnTo>
                    <a:pt x="44" y="25"/>
                  </a:lnTo>
                  <a:lnTo>
                    <a:pt x="44" y="8"/>
                  </a:lnTo>
                  <a:lnTo>
                    <a:pt x="45" y="10"/>
                  </a:lnTo>
                  <a:lnTo>
                    <a:pt x="45" y="21"/>
                  </a:lnTo>
                  <a:lnTo>
                    <a:pt x="45" y="19"/>
                  </a:lnTo>
                  <a:lnTo>
                    <a:pt x="46" y="18"/>
                  </a:lnTo>
                  <a:lnTo>
                    <a:pt x="46" y="21"/>
                  </a:lnTo>
                  <a:lnTo>
                    <a:pt x="46" y="15"/>
                  </a:lnTo>
                  <a:lnTo>
                    <a:pt x="48" y="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4128396" y="5869098"/>
              <a:ext cx="177524" cy="6534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9"/>
                </a:cxn>
                <a:cxn ang="0">
                  <a:pos x="2" y="17"/>
                </a:cxn>
                <a:cxn ang="0">
                  <a:pos x="3" y="6"/>
                </a:cxn>
                <a:cxn ang="0">
                  <a:pos x="5" y="17"/>
                </a:cxn>
                <a:cxn ang="0">
                  <a:pos x="6" y="16"/>
                </a:cxn>
                <a:cxn ang="0">
                  <a:pos x="7" y="22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10" y="7"/>
                </a:cxn>
                <a:cxn ang="0">
                  <a:pos x="11" y="16"/>
                </a:cxn>
                <a:cxn ang="0">
                  <a:pos x="12" y="14"/>
                </a:cxn>
                <a:cxn ang="0">
                  <a:pos x="12" y="11"/>
                </a:cxn>
                <a:cxn ang="0">
                  <a:pos x="13" y="9"/>
                </a:cxn>
                <a:cxn ang="0">
                  <a:pos x="15" y="17"/>
                </a:cxn>
                <a:cxn ang="0">
                  <a:pos x="16" y="14"/>
                </a:cxn>
                <a:cxn ang="0">
                  <a:pos x="16" y="6"/>
                </a:cxn>
                <a:cxn ang="0">
                  <a:pos x="17" y="6"/>
                </a:cxn>
                <a:cxn ang="0">
                  <a:pos x="18" y="16"/>
                </a:cxn>
                <a:cxn ang="0">
                  <a:pos x="20" y="11"/>
                </a:cxn>
                <a:cxn ang="0">
                  <a:pos x="20" y="10"/>
                </a:cxn>
                <a:cxn ang="0">
                  <a:pos x="22" y="12"/>
                </a:cxn>
                <a:cxn ang="0">
                  <a:pos x="22" y="15"/>
                </a:cxn>
                <a:cxn ang="0">
                  <a:pos x="23" y="10"/>
                </a:cxn>
                <a:cxn ang="0">
                  <a:pos x="25" y="17"/>
                </a:cxn>
                <a:cxn ang="0">
                  <a:pos x="26" y="10"/>
                </a:cxn>
                <a:cxn ang="0">
                  <a:pos x="26" y="16"/>
                </a:cxn>
                <a:cxn ang="0">
                  <a:pos x="27" y="0"/>
                </a:cxn>
                <a:cxn ang="0">
                  <a:pos x="28" y="16"/>
                </a:cxn>
                <a:cxn ang="0">
                  <a:pos x="30" y="5"/>
                </a:cxn>
                <a:cxn ang="0">
                  <a:pos x="31" y="11"/>
                </a:cxn>
                <a:cxn ang="0">
                  <a:pos x="32" y="19"/>
                </a:cxn>
                <a:cxn ang="0">
                  <a:pos x="33" y="15"/>
                </a:cxn>
                <a:cxn ang="0">
                  <a:pos x="35" y="12"/>
                </a:cxn>
                <a:cxn ang="0">
                  <a:pos x="35" y="14"/>
                </a:cxn>
                <a:cxn ang="0">
                  <a:pos x="36" y="9"/>
                </a:cxn>
                <a:cxn ang="0">
                  <a:pos x="37" y="21"/>
                </a:cxn>
                <a:cxn ang="0">
                  <a:pos x="38" y="11"/>
                </a:cxn>
                <a:cxn ang="0">
                  <a:pos x="38" y="9"/>
                </a:cxn>
                <a:cxn ang="0">
                  <a:pos x="41" y="15"/>
                </a:cxn>
                <a:cxn ang="0">
                  <a:pos x="42" y="9"/>
                </a:cxn>
                <a:cxn ang="0">
                  <a:pos x="42" y="16"/>
                </a:cxn>
              </a:cxnLst>
              <a:rect l="0" t="0" r="r" b="b"/>
              <a:pathLst>
                <a:path w="43" h="27">
                  <a:moveTo>
                    <a:pt x="0" y="12"/>
                  </a:moveTo>
                  <a:lnTo>
                    <a:pt x="0" y="17"/>
                  </a:lnTo>
                  <a:lnTo>
                    <a:pt x="0" y="5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6"/>
                  </a:lnTo>
                  <a:lnTo>
                    <a:pt x="3" y="7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6"/>
                  </a:lnTo>
                  <a:lnTo>
                    <a:pt x="6" y="19"/>
                  </a:lnTo>
                  <a:lnTo>
                    <a:pt x="7" y="22"/>
                  </a:lnTo>
                  <a:lnTo>
                    <a:pt x="7" y="6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5"/>
                  </a:lnTo>
                  <a:lnTo>
                    <a:pt x="8" y="14"/>
                  </a:lnTo>
                  <a:lnTo>
                    <a:pt x="10" y="15"/>
                  </a:lnTo>
                  <a:lnTo>
                    <a:pt x="10" y="19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1" y="1"/>
                  </a:lnTo>
                  <a:lnTo>
                    <a:pt x="11" y="7"/>
                  </a:lnTo>
                  <a:lnTo>
                    <a:pt x="12" y="14"/>
                  </a:lnTo>
                  <a:lnTo>
                    <a:pt x="12" y="27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3" y="15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7" y="15"/>
                  </a:lnTo>
                  <a:lnTo>
                    <a:pt x="17" y="6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1" y="6"/>
                  </a:lnTo>
                  <a:lnTo>
                    <a:pt x="21" y="15"/>
                  </a:lnTo>
                  <a:lnTo>
                    <a:pt x="22" y="12"/>
                  </a:lnTo>
                  <a:lnTo>
                    <a:pt x="22" y="19"/>
                  </a:lnTo>
                  <a:lnTo>
                    <a:pt x="22" y="1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9"/>
                  </a:lnTo>
                  <a:lnTo>
                    <a:pt x="23" y="10"/>
                  </a:lnTo>
                  <a:lnTo>
                    <a:pt x="23" y="15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6" y="10"/>
                  </a:lnTo>
                  <a:lnTo>
                    <a:pt x="26" y="17"/>
                  </a:lnTo>
                  <a:lnTo>
                    <a:pt x="26" y="5"/>
                  </a:lnTo>
                  <a:lnTo>
                    <a:pt x="26" y="16"/>
                  </a:lnTo>
                  <a:lnTo>
                    <a:pt x="27" y="20"/>
                  </a:lnTo>
                  <a:lnTo>
                    <a:pt x="27" y="21"/>
                  </a:lnTo>
                  <a:lnTo>
                    <a:pt x="27" y="0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30" y="16"/>
                  </a:lnTo>
                  <a:lnTo>
                    <a:pt x="30" y="5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1" y="11"/>
                  </a:lnTo>
                  <a:lnTo>
                    <a:pt x="31" y="20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6"/>
                  </a:lnTo>
                  <a:lnTo>
                    <a:pt x="35" y="14"/>
                  </a:lnTo>
                  <a:lnTo>
                    <a:pt x="36" y="10"/>
                  </a:lnTo>
                  <a:lnTo>
                    <a:pt x="36" y="15"/>
                  </a:lnTo>
                  <a:lnTo>
                    <a:pt x="36" y="9"/>
                  </a:lnTo>
                  <a:lnTo>
                    <a:pt x="36" y="14"/>
                  </a:lnTo>
                  <a:lnTo>
                    <a:pt x="37" y="11"/>
                  </a:lnTo>
                  <a:lnTo>
                    <a:pt x="37" y="21"/>
                  </a:lnTo>
                  <a:lnTo>
                    <a:pt x="37" y="10"/>
                  </a:lnTo>
                  <a:lnTo>
                    <a:pt x="37" y="12"/>
                  </a:lnTo>
                  <a:lnTo>
                    <a:pt x="38" y="11"/>
                  </a:lnTo>
                  <a:lnTo>
                    <a:pt x="38" y="17"/>
                  </a:lnTo>
                  <a:lnTo>
                    <a:pt x="38" y="6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1" y="17"/>
                  </a:lnTo>
                  <a:lnTo>
                    <a:pt x="41" y="7"/>
                  </a:lnTo>
                  <a:lnTo>
                    <a:pt x="42" y="9"/>
                  </a:lnTo>
                  <a:lnTo>
                    <a:pt x="42" y="24"/>
                  </a:lnTo>
                  <a:lnTo>
                    <a:pt x="42" y="6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3" y="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4305917" y="5854577"/>
              <a:ext cx="173392" cy="8470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15"/>
                </a:cxn>
                <a:cxn ang="0">
                  <a:pos x="3" y="22"/>
                </a:cxn>
                <a:cxn ang="0">
                  <a:pos x="4" y="21"/>
                </a:cxn>
                <a:cxn ang="0">
                  <a:pos x="4" y="15"/>
                </a:cxn>
                <a:cxn ang="0">
                  <a:pos x="5" y="13"/>
                </a:cxn>
                <a:cxn ang="0">
                  <a:pos x="7" y="25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9" y="5"/>
                </a:cxn>
                <a:cxn ang="0">
                  <a:pos x="10" y="22"/>
                </a:cxn>
                <a:cxn ang="0">
                  <a:pos x="12" y="18"/>
                </a:cxn>
                <a:cxn ang="0">
                  <a:pos x="12" y="20"/>
                </a:cxn>
                <a:cxn ang="0">
                  <a:pos x="13" y="13"/>
                </a:cxn>
                <a:cxn ang="0">
                  <a:pos x="14" y="27"/>
                </a:cxn>
                <a:cxn ang="0">
                  <a:pos x="15" y="26"/>
                </a:cxn>
                <a:cxn ang="0">
                  <a:pos x="17" y="23"/>
                </a:cxn>
                <a:cxn ang="0">
                  <a:pos x="17" y="17"/>
                </a:cxn>
                <a:cxn ang="0">
                  <a:pos x="18" y="16"/>
                </a:cxn>
                <a:cxn ang="0">
                  <a:pos x="19" y="26"/>
                </a:cxn>
                <a:cxn ang="0">
                  <a:pos x="20" y="18"/>
                </a:cxn>
                <a:cxn ang="0">
                  <a:pos x="20" y="21"/>
                </a:cxn>
                <a:cxn ang="0">
                  <a:pos x="22" y="16"/>
                </a:cxn>
                <a:cxn ang="0">
                  <a:pos x="23" y="22"/>
                </a:cxn>
                <a:cxn ang="0">
                  <a:pos x="24" y="17"/>
                </a:cxn>
                <a:cxn ang="0">
                  <a:pos x="24" y="16"/>
                </a:cxn>
                <a:cxn ang="0">
                  <a:pos x="25" y="15"/>
                </a:cxn>
                <a:cxn ang="0">
                  <a:pos x="27" y="15"/>
                </a:cxn>
                <a:cxn ang="0">
                  <a:pos x="28" y="15"/>
                </a:cxn>
                <a:cxn ang="0">
                  <a:pos x="29" y="7"/>
                </a:cxn>
                <a:cxn ang="0">
                  <a:pos x="30" y="10"/>
                </a:cxn>
                <a:cxn ang="0">
                  <a:pos x="32" y="35"/>
                </a:cxn>
                <a:cxn ang="0">
                  <a:pos x="33" y="11"/>
                </a:cxn>
                <a:cxn ang="0">
                  <a:pos x="34" y="18"/>
                </a:cxn>
                <a:cxn ang="0">
                  <a:pos x="34" y="16"/>
                </a:cxn>
                <a:cxn ang="0">
                  <a:pos x="35" y="15"/>
                </a:cxn>
                <a:cxn ang="0">
                  <a:pos x="37" y="21"/>
                </a:cxn>
                <a:cxn ang="0">
                  <a:pos x="38" y="20"/>
                </a:cxn>
                <a:cxn ang="0">
                  <a:pos x="38" y="21"/>
                </a:cxn>
                <a:cxn ang="0">
                  <a:pos x="39" y="16"/>
                </a:cxn>
                <a:cxn ang="0">
                  <a:pos x="40" y="11"/>
                </a:cxn>
                <a:cxn ang="0">
                  <a:pos x="42" y="25"/>
                </a:cxn>
              </a:cxnLst>
              <a:rect l="0" t="0" r="r" b="b"/>
              <a:pathLst>
                <a:path w="42" h="35">
                  <a:moveTo>
                    <a:pt x="0" y="22"/>
                  </a:moveTo>
                  <a:lnTo>
                    <a:pt x="0" y="13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2" y="15"/>
                  </a:lnTo>
                  <a:lnTo>
                    <a:pt x="2" y="20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3" y="10"/>
                  </a:lnTo>
                  <a:lnTo>
                    <a:pt x="3" y="17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8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22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8"/>
                  </a:lnTo>
                  <a:lnTo>
                    <a:pt x="7" y="20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11"/>
                  </a:lnTo>
                  <a:lnTo>
                    <a:pt x="8" y="17"/>
                  </a:lnTo>
                  <a:lnTo>
                    <a:pt x="9" y="16"/>
                  </a:lnTo>
                  <a:lnTo>
                    <a:pt x="9" y="23"/>
                  </a:lnTo>
                  <a:lnTo>
                    <a:pt x="9" y="5"/>
                  </a:lnTo>
                  <a:lnTo>
                    <a:pt x="9" y="17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15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2" y="11"/>
                  </a:lnTo>
                  <a:lnTo>
                    <a:pt x="12" y="20"/>
                  </a:lnTo>
                  <a:lnTo>
                    <a:pt x="13" y="21"/>
                  </a:lnTo>
                  <a:lnTo>
                    <a:pt x="13" y="25"/>
                  </a:lnTo>
                  <a:lnTo>
                    <a:pt x="13" y="13"/>
                  </a:lnTo>
                  <a:lnTo>
                    <a:pt x="13" y="21"/>
                  </a:lnTo>
                  <a:lnTo>
                    <a:pt x="14" y="22"/>
                  </a:lnTo>
                  <a:lnTo>
                    <a:pt x="14" y="27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5" y="26"/>
                  </a:lnTo>
                  <a:lnTo>
                    <a:pt x="15" y="11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16"/>
                  </a:lnTo>
                  <a:lnTo>
                    <a:pt x="20" y="21"/>
                  </a:lnTo>
                  <a:lnTo>
                    <a:pt x="22" y="20"/>
                  </a:lnTo>
                  <a:lnTo>
                    <a:pt x="22" y="25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2"/>
                  </a:lnTo>
                  <a:lnTo>
                    <a:pt x="23" y="10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4" y="25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5" y="17"/>
                  </a:lnTo>
                  <a:lnTo>
                    <a:pt x="25" y="22"/>
                  </a:lnTo>
                  <a:lnTo>
                    <a:pt x="25" y="15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7" y="15"/>
                  </a:lnTo>
                  <a:lnTo>
                    <a:pt x="27" y="21"/>
                  </a:lnTo>
                  <a:lnTo>
                    <a:pt x="28" y="22"/>
                  </a:lnTo>
                  <a:lnTo>
                    <a:pt x="28" y="15"/>
                  </a:lnTo>
                  <a:lnTo>
                    <a:pt x="29" y="17"/>
                  </a:lnTo>
                  <a:lnTo>
                    <a:pt x="29" y="28"/>
                  </a:lnTo>
                  <a:lnTo>
                    <a:pt x="29" y="7"/>
                  </a:lnTo>
                  <a:lnTo>
                    <a:pt x="29" y="27"/>
                  </a:lnTo>
                  <a:lnTo>
                    <a:pt x="30" y="27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32" y="18"/>
                  </a:lnTo>
                  <a:lnTo>
                    <a:pt x="32" y="35"/>
                  </a:lnTo>
                  <a:lnTo>
                    <a:pt x="32" y="7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11"/>
                  </a:lnTo>
                  <a:lnTo>
                    <a:pt x="34" y="16"/>
                  </a:lnTo>
                  <a:lnTo>
                    <a:pt x="35" y="17"/>
                  </a:lnTo>
                  <a:lnTo>
                    <a:pt x="35" y="21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16"/>
                  </a:lnTo>
                  <a:lnTo>
                    <a:pt x="38" y="21"/>
                  </a:lnTo>
                  <a:lnTo>
                    <a:pt x="39" y="18"/>
                  </a:lnTo>
                  <a:lnTo>
                    <a:pt x="39" y="25"/>
                  </a:lnTo>
                  <a:lnTo>
                    <a:pt x="39" y="16"/>
                  </a:lnTo>
                  <a:lnTo>
                    <a:pt x="39" y="20"/>
                  </a:lnTo>
                  <a:lnTo>
                    <a:pt x="40" y="21"/>
                  </a:lnTo>
                  <a:lnTo>
                    <a:pt x="40" y="11"/>
                  </a:lnTo>
                  <a:lnTo>
                    <a:pt x="40" y="18"/>
                  </a:lnTo>
                  <a:lnTo>
                    <a:pt x="42" y="20"/>
                  </a:lnTo>
                  <a:lnTo>
                    <a:pt x="42" y="25"/>
                  </a:lnTo>
                  <a:lnTo>
                    <a:pt x="42" y="10"/>
                  </a:lnTo>
                  <a:lnTo>
                    <a:pt x="42" y="1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Freeform 106"/>
            <p:cNvSpPr>
              <a:spLocks/>
            </p:cNvSpPr>
            <p:nvPr/>
          </p:nvSpPr>
          <p:spPr bwMode="auto">
            <a:xfrm>
              <a:off x="4479310" y="5866679"/>
              <a:ext cx="177524" cy="65344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2" y="11"/>
                </a:cxn>
                <a:cxn ang="0">
                  <a:pos x="2" y="12"/>
                </a:cxn>
                <a:cxn ang="0">
                  <a:pos x="3" y="11"/>
                </a:cxn>
                <a:cxn ang="0">
                  <a:pos x="5" y="18"/>
                </a:cxn>
                <a:cxn ang="0">
                  <a:pos x="6" y="12"/>
                </a:cxn>
                <a:cxn ang="0">
                  <a:pos x="6" y="17"/>
                </a:cxn>
                <a:cxn ang="0">
                  <a:pos x="7" y="10"/>
                </a:cxn>
                <a:cxn ang="0">
                  <a:pos x="8" y="17"/>
                </a:cxn>
                <a:cxn ang="0">
                  <a:pos x="10" y="15"/>
                </a:cxn>
                <a:cxn ang="0">
                  <a:pos x="10" y="11"/>
                </a:cxn>
                <a:cxn ang="0">
                  <a:pos x="11" y="7"/>
                </a:cxn>
                <a:cxn ang="0">
                  <a:pos x="12" y="8"/>
                </a:cxn>
                <a:cxn ang="0">
                  <a:pos x="13" y="8"/>
                </a:cxn>
                <a:cxn ang="0">
                  <a:pos x="15" y="20"/>
                </a:cxn>
                <a:cxn ang="0">
                  <a:pos x="16" y="13"/>
                </a:cxn>
                <a:cxn ang="0">
                  <a:pos x="16" y="18"/>
                </a:cxn>
                <a:cxn ang="0">
                  <a:pos x="17" y="2"/>
                </a:cxn>
                <a:cxn ang="0">
                  <a:pos x="18" y="10"/>
                </a:cxn>
                <a:cxn ang="0">
                  <a:pos x="20" y="1"/>
                </a:cxn>
                <a:cxn ang="0">
                  <a:pos x="21" y="8"/>
                </a:cxn>
                <a:cxn ang="0">
                  <a:pos x="22" y="15"/>
                </a:cxn>
                <a:cxn ang="0">
                  <a:pos x="23" y="16"/>
                </a:cxn>
                <a:cxn ang="0">
                  <a:pos x="25" y="16"/>
                </a:cxn>
                <a:cxn ang="0">
                  <a:pos x="26" y="20"/>
                </a:cxn>
                <a:cxn ang="0">
                  <a:pos x="26" y="12"/>
                </a:cxn>
                <a:cxn ang="0">
                  <a:pos x="27" y="7"/>
                </a:cxn>
                <a:cxn ang="0">
                  <a:pos x="28" y="16"/>
                </a:cxn>
                <a:cxn ang="0">
                  <a:pos x="30" y="13"/>
                </a:cxn>
                <a:cxn ang="0">
                  <a:pos x="30" y="16"/>
                </a:cxn>
                <a:cxn ang="0">
                  <a:pos x="31" y="10"/>
                </a:cxn>
                <a:cxn ang="0">
                  <a:pos x="32" y="7"/>
                </a:cxn>
                <a:cxn ang="0">
                  <a:pos x="33" y="3"/>
                </a:cxn>
                <a:cxn ang="0">
                  <a:pos x="35" y="22"/>
                </a:cxn>
                <a:cxn ang="0">
                  <a:pos x="36" y="18"/>
                </a:cxn>
                <a:cxn ang="0">
                  <a:pos x="36" y="10"/>
                </a:cxn>
                <a:cxn ang="0">
                  <a:pos x="37" y="10"/>
                </a:cxn>
                <a:cxn ang="0">
                  <a:pos x="38" y="20"/>
                </a:cxn>
                <a:cxn ang="0">
                  <a:pos x="40" y="15"/>
                </a:cxn>
                <a:cxn ang="0">
                  <a:pos x="41" y="16"/>
                </a:cxn>
                <a:cxn ang="0">
                  <a:pos x="41" y="18"/>
                </a:cxn>
                <a:cxn ang="0">
                  <a:pos x="42" y="8"/>
                </a:cxn>
              </a:cxnLst>
              <a:rect l="0" t="0" r="r" b="b"/>
              <a:pathLst>
                <a:path w="43" h="27">
                  <a:moveTo>
                    <a:pt x="0" y="11"/>
                  </a:moveTo>
                  <a:lnTo>
                    <a:pt x="1" y="13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2" y="21"/>
                  </a:lnTo>
                  <a:lnTo>
                    <a:pt x="2" y="3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6" y="12"/>
                  </a:lnTo>
                  <a:lnTo>
                    <a:pt x="6" y="21"/>
                  </a:lnTo>
                  <a:lnTo>
                    <a:pt x="6" y="8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7" y="27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"/>
                  </a:lnTo>
                  <a:lnTo>
                    <a:pt x="8" y="12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7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11" y="20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5" y="13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15" y="12"/>
                  </a:lnTo>
                  <a:lnTo>
                    <a:pt x="16" y="13"/>
                  </a:lnTo>
                  <a:lnTo>
                    <a:pt x="16" y="21"/>
                  </a:lnTo>
                  <a:lnTo>
                    <a:pt x="16" y="7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7" y="20"/>
                  </a:lnTo>
                  <a:lnTo>
                    <a:pt x="17" y="2"/>
                  </a:lnTo>
                  <a:lnTo>
                    <a:pt x="17" y="16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0" y="1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1" y="8"/>
                  </a:lnTo>
                  <a:lnTo>
                    <a:pt x="21" y="15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2" y="6"/>
                  </a:lnTo>
                  <a:lnTo>
                    <a:pt x="22" y="12"/>
                  </a:lnTo>
                  <a:lnTo>
                    <a:pt x="23" y="16"/>
                  </a:lnTo>
                  <a:lnTo>
                    <a:pt x="23" y="7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5" y="6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7" y="8"/>
                  </a:lnTo>
                  <a:lnTo>
                    <a:pt x="27" y="20"/>
                  </a:lnTo>
                  <a:lnTo>
                    <a:pt x="27" y="7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28" y="11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1" y="1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1"/>
                  </a:lnTo>
                  <a:lnTo>
                    <a:pt x="32" y="18"/>
                  </a:lnTo>
                  <a:lnTo>
                    <a:pt x="32" y="7"/>
                  </a:lnTo>
                  <a:lnTo>
                    <a:pt x="32" y="17"/>
                  </a:lnTo>
                  <a:lnTo>
                    <a:pt x="33" y="20"/>
                  </a:lnTo>
                  <a:lnTo>
                    <a:pt x="33" y="3"/>
                  </a:lnTo>
                  <a:lnTo>
                    <a:pt x="33" y="15"/>
                  </a:lnTo>
                  <a:lnTo>
                    <a:pt x="35" y="16"/>
                  </a:lnTo>
                  <a:lnTo>
                    <a:pt x="35" y="22"/>
                  </a:lnTo>
                  <a:lnTo>
                    <a:pt x="35" y="8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37" y="11"/>
                  </a:lnTo>
                  <a:lnTo>
                    <a:pt x="37" y="23"/>
                  </a:lnTo>
                  <a:lnTo>
                    <a:pt x="37" y="10"/>
                  </a:lnTo>
                  <a:lnTo>
                    <a:pt x="37" y="17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8" y="6"/>
                  </a:lnTo>
                  <a:lnTo>
                    <a:pt x="38" y="18"/>
                  </a:lnTo>
                  <a:lnTo>
                    <a:pt x="40" y="15"/>
                  </a:lnTo>
                  <a:lnTo>
                    <a:pt x="40" y="6"/>
                  </a:lnTo>
                  <a:lnTo>
                    <a:pt x="40" y="17"/>
                  </a:lnTo>
                  <a:lnTo>
                    <a:pt x="41" y="16"/>
                  </a:lnTo>
                  <a:lnTo>
                    <a:pt x="41" y="20"/>
                  </a:lnTo>
                  <a:lnTo>
                    <a:pt x="41" y="8"/>
                  </a:lnTo>
                  <a:lnTo>
                    <a:pt x="41" y="18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2" y="8"/>
                  </a:lnTo>
                  <a:lnTo>
                    <a:pt x="42" y="13"/>
                  </a:lnTo>
                  <a:lnTo>
                    <a:pt x="43" y="1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4656834" y="5861839"/>
              <a:ext cx="177524" cy="7018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4" y="14"/>
                </a:cxn>
                <a:cxn ang="0">
                  <a:pos x="5" y="5"/>
                </a:cxn>
                <a:cxn ang="0">
                  <a:pos x="5" y="14"/>
                </a:cxn>
                <a:cxn ang="0">
                  <a:pos x="7" y="7"/>
                </a:cxn>
                <a:cxn ang="0">
                  <a:pos x="8" y="22"/>
                </a:cxn>
                <a:cxn ang="0">
                  <a:pos x="9" y="15"/>
                </a:cxn>
                <a:cxn ang="0">
                  <a:pos x="10" y="8"/>
                </a:cxn>
                <a:cxn ang="0">
                  <a:pos x="10" y="17"/>
                </a:cxn>
                <a:cxn ang="0">
                  <a:pos x="12" y="9"/>
                </a:cxn>
                <a:cxn ang="0">
                  <a:pos x="13" y="8"/>
                </a:cxn>
                <a:cxn ang="0">
                  <a:pos x="14" y="19"/>
                </a:cxn>
                <a:cxn ang="0">
                  <a:pos x="15" y="17"/>
                </a:cxn>
                <a:cxn ang="0">
                  <a:pos x="15" y="9"/>
                </a:cxn>
                <a:cxn ang="0">
                  <a:pos x="17" y="3"/>
                </a:cxn>
                <a:cxn ang="0">
                  <a:pos x="18" y="10"/>
                </a:cxn>
                <a:cxn ang="0">
                  <a:pos x="19" y="20"/>
                </a:cxn>
                <a:cxn ang="0">
                  <a:pos x="20" y="20"/>
                </a:cxn>
                <a:cxn ang="0">
                  <a:pos x="20" y="19"/>
                </a:cxn>
                <a:cxn ang="0">
                  <a:pos x="22" y="10"/>
                </a:cxn>
                <a:cxn ang="0">
                  <a:pos x="23" y="20"/>
                </a:cxn>
                <a:cxn ang="0">
                  <a:pos x="24" y="15"/>
                </a:cxn>
                <a:cxn ang="0">
                  <a:pos x="25" y="22"/>
                </a:cxn>
                <a:cxn ang="0">
                  <a:pos x="27" y="22"/>
                </a:cxn>
                <a:cxn ang="0">
                  <a:pos x="27" y="14"/>
                </a:cxn>
                <a:cxn ang="0">
                  <a:pos x="28" y="18"/>
                </a:cxn>
                <a:cxn ang="0">
                  <a:pos x="29" y="20"/>
                </a:cxn>
                <a:cxn ang="0">
                  <a:pos x="30" y="12"/>
                </a:cxn>
                <a:cxn ang="0">
                  <a:pos x="32" y="19"/>
                </a:cxn>
                <a:cxn ang="0">
                  <a:pos x="33" y="14"/>
                </a:cxn>
                <a:cxn ang="0">
                  <a:pos x="34" y="18"/>
                </a:cxn>
                <a:cxn ang="0">
                  <a:pos x="34" y="14"/>
                </a:cxn>
                <a:cxn ang="0">
                  <a:pos x="35" y="9"/>
                </a:cxn>
                <a:cxn ang="0">
                  <a:pos x="37" y="20"/>
                </a:cxn>
                <a:cxn ang="0">
                  <a:pos x="38" y="14"/>
                </a:cxn>
                <a:cxn ang="0">
                  <a:pos x="38" y="17"/>
                </a:cxn>
                <a:cxn ang="0">
                  <a:pos x="39" y="4"/>
                </a:cxn>
                <a:cxn ang="0">
                  <a:pos x="40" y="17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43" h="29">
                  <a:moveTo>
                    <a:pt x="0" y="17"/>
                  </a:moveTo>
                  <a:lnTo>
                    <a:pt x="0" y="29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2"/>
                  </a:lnTo>
                  <a:lnTo>
                    <a:pt x="3" y="20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4" y="7"/>
                  </a:lnTo>
                  <a:lnTo>
                    <a:pt x="5" y="5"/>
                  </a:lnTo>
                  <a:lnTo>
                    <a:pt x="5" y="28"/>
                  </a:lnTo>
                  <a:lnTo>
                    <a:pt x="5" y="4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7" y="22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22"/>
                  </a:lnTo>
                  <a:lnTo>
                    <a:pt x="8" y="7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9" y="23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0" y="19"/>
                  </a:lnTo>
                  <a:lnTo>
                    <a:pt x="10" y="5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2" y="22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18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9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5" y="17"/>
                  </a:lnTo>
                  <a:lnTo>
                    <a:pt x="15" y="22"/>
                  </a:lnTo>
                  <a:lnTo>
                    <a:pt x="15" y="0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7" y="23"/>
                  </a:lnTo>
                  <a:lnTo>
                    <a:pt x="17" y="3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19" y="20"/>
                  </a:lnTo>
                  <a:lnTo>
                    <a:pt x="19" y="9"/>
                  </a:lnTo>
                  <a:lnTo>
                    <a:pt x="19" y="18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0" y="5"/>
                  </a:lnTo>
                  <a:lnTo>
                    <a:pt x="20" y="19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10"/>
                  </a:lnTo>
                  <a:lnTo>
                    <a:pt x="22" y="17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20"/>
                  </a:lnTo>
                  <a:lnTo>
                    <a:pt x="25" y="22"/>
                  </a:lnTo>
                  <a:lnTo>
                    <a:pt x="25" y="12"/>
                  </a:lnTo>
                  <a:lnTo>
                    <a:pt x="25" y="23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9" y="17"/>
                  </a:lnTo>
                  <a:lnTo>
                    <a:pt x="29" y="9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32" y="19"/>
                  </a:lnTo>
                  <a:lnTo>
                    <a:pt x="32" y="12"/>
                  </a:lnTo>
                  <a:lnTo>
                    <a:pt x="32" y="18"/>
                  </a:lnTo>
                  <a:lnTo>
                    <a:pt x="33" y="14"/>
                  </a:lnTo>
                  <a:lnTo>
                    <a:pt x="33" y="10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5" y="15"/>
                  </a:lnTo>
                  <a:lnTo>
                    <a:pt x="35" y="29"/>
                  </a:lnTo>
                  <a:lnTo>
                    <a:pt x="35" y="9"/>
                  </a:lnTo>
                  <a:lnTo>
                    <a:pt x="35" y="20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7" y="10"/>
                  </a:lnTo>
                  <a:lnTo>
                    <a:pt x="37" y="13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38" y="12"/>
                  </a:lnTo>
                  <a:lnTo>
                    <a:pt x="38" y="17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9" y="4"/>
                  </a:lnTo>
                  <a:lnTo>
                    <a:pt x="39" y="15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8"/>
                  </a:lnTo>
                  <a:lnTo>
                    <a:pt x="42" y="18"/>
                  </a:lnTo>
                  <a:lnTo>
                    <a:pt x="43" y="19"/>
                  </a:lnTo>
                  <a:lnTo>
                    <a:pt x="43" y="2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Freeform 108"/>
            <p:cNvSpPr>
              <a:spLocks/>
            </p:cNvSpPr>
            <p:nvPr/>
          </p:nvSpPr>
          <p:spPr bwMode="auto">
            <a:xfrm>
              <a:off x="4834351" y="5823117"/>
              <a:ext cx="181649" cy="12100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" y="26"/>
                </a:cxn>
                <a:cxn ang="0">
                  <a:pos x="2" y="40"/>
                </a:cxn>
                <a:cxn ang="0">
                  <a:pos x="4" y="34"/>
                </a:cxn>
                <a:cxn ang="0">
                  <a:pos x="4" y="33"/>
                </a:cxn>
                <a:cxn ang="0">
                  <a:pos x="5" y="21"/>
                </a:cxn>
                <a:cxn ang="0">
                  <a:pos x="6" y="35"/>
                </a:cxn>
                <a:cxn ang="0">
                  <a:pos x="7" y="30"/>
                </a:cxn>
                <a:cxn ang="0">
                  <a:pos x="7" y="28"/>
                </a:cxn>
                <a:cxn ang="0">
                  <a:pos x="9" y="24"/>
                </a:cxn>
                <a:cxn ang="0">
                  <a:pos x="10" y="36"/>
                </a:cxn>
                <a:cxn ang="0">
                  <a:pos x="11" y="35"/>
                </a:cxn>
                <a:cxn ang="0">
                  <a:pos x="12" y="34"/>
                </a:cxn>
                <a:cxn ang="0">
                  <a:pos x="12" y="35"/>
                </a:cxn>
                <a:cxn ang="0">
                  <a:pos x="14" y="24"/>
                </a:cxn>
                <a:cxn ang="0">
                  <a:pos x="15" y="33"/>
                </a:cxn>
                <a:cxn ang="0">
                  <a:pos x="16" y="31"/>
                </a:cxn>
                <a:cxn ang="0">
                  <a:pos x="16" y="31"/>
                </a:cxn>
                <a:cxn ang="0">
                  <a:pos x="17" y="40"/>
                </a:cxn>
                <a:cxn ang="0">
                  <a:pos x="19" y="31"/>
                </a:cxn>
                <a:cxn ang="0">
                  <a:pos x="20" y="24"/>
                </a:cxn>
                <a:cxn ang="0">
                  <a:pos x="21" y="35"/>
                </a:cxn>
                <a:cxn ang="0">
                  <a:pos x="22" y="30"/>
                </a:cxn>
                <a:cxn ang="0">
                  <a:pos x="22" y="38"/>
                </a:cxn>
                <a:cxn ang="0">
                  <a:pos x="24" y="28"/>
                </a:cxn>
                <a:cxn ang="0">
                  <a:pos x="25" y="30"/>
                </a:cxn>
                <a:cxn ang="0">
                  <a:pos x="26" y="26"/>
                </a:cxn>
                <a:cxn ang="0">
                  <a:pos x="27" y="35"/>
                </a:cxn>
                <a:cxn ang="0">
                  <a:pos x="29" y="31"/>
                </a:cxn>
                <a:cxn ang="0">
                  <a:pos x="29" y="33"/>
                </a:cxn>
                <a:cxn ang="0">
                  <a:pos x="30" y="28"/>
                </a:cxn>
                <a:cxn ang="0">
                  <a:pos x="31" y="28"/>
                </a:cxn>
                <a:cxn ang="0">
                  <a:pos x="32" y="23"/>
                </a:cxn>
                <a:cxn ang="0">
                  <a:pos x="34" y="33"/>
                </a:cxn>
                <a:cxn ang="0">
                  <a:pos x="35" y="25"/>
                </a:cxn>
                <a:cxn ang="0">
                  <a:pos x="36" y="28"/>
                </a:cxn>
                <a:cxn ang="0">
                  <a:pos x="37" y="44"/>
                </a:cxn>
                <a:cxn ang="0">
                  <a:pos x="39" y="38"/>
                </a:cxn>
                <a:cxn ang="0">
                  <a:pos x="40" y="31"/>
                </a:cxn>
                <a:cxn ang="0">
                  <a:pos x="40" y="36"/>
                </a:cxn>
                <a:cxn ang="0">
                  <a:pos x="41" y="46"/>
                </a:cxn>
                <a:cxn ang="0">
                  <a:pos x="42" y="0"/>
                </a:cxn>
              </a:cxnLst>
              <a:rect l="0" t="0" r="r" b="b"/>
              <a:pathLst>
                <a:path w="44" h="50">
                  <a:moveTo>
                    <a:pt x="0" y="36"/>
                  </a:moveTo>
                  <a:lnTo>
                    <a:pt x="0" y="2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1" y="35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2" y="28"/>
                  </a:lnTo>
                  <a:lnTo>
                    <a:pt x="2" y="40"/>
                  </a:lnTo>
                  <a:lnTo>
                    <a:pt x="2" y="21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5" y="21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6" y="21"/>
                  </a:lnTo>
                  <a:lnTo>
                    <a:pt x="6" y="29"/>
                  </a:lnTo>
                  <a:lnTo>
                    <a:pt x="7" y="30"/>
                  </a:lnTo>
                  <a:lnTo>
                    <a:pt x="7" y="39"/>
                  </a:lnTo>
                  <a:lnTo>
                    <a:pt x="7" y="23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38"/>
                  </a:lnTo>
                  <a:lnTo>
                    <a:pt x="9" y="24"/>
                  </a:lnTo>
                  <a:lnTo>
                    <a:pt x="9" y="30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0" y="26"/>
                  </a:lnTo>
                  <a:lnTo>
                    <a:pt x="11" y="28"/>
                  </a:lnTo>
                  <a:lnTo>
                    <a:pt x="11" y="35"/>
                  </a:lnTo>
                  <a:lnTo>
                    <a:pt x="11" y="26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2" y="41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4" y="33"/>
                  </a:lnTo>
                  <a:lnTo>
                    <a:pt x="14" y="38"/>
                  </a:lnTo>
                  <a:lnTo>
                    <a:pt x="14" y="24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6" y="28"/>
                  </a:lnTo>
                  <a:lnTo>
                    <a:pt x="16" y="31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0" y="24"/>
                  </a:lnTo>
                  <a:lnTo>
                    <a:pt x="20" y="31"/>
                  </a:lnTo>
                  <a:lnTo>
                    <a:pt x="21" y="33"/>
                  </a:lnTo>
                  <a:lnTo>
                    <a:pt x="21" y="35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2" y="39"/>
                  </a:lnTo>
                  <a:lnTo>
                    <a:pt x="22" y="26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4" y="19"/>
                  </a:lnTo>
                  <a:lnTo>
                    <a:pt x="24" y="28"/>
                  </a:lnTo>
                  <a:lnTo>
                    <a:pt x="25" y="25"/>
                  </a:lnTo>
                  <a:lnTo>
                    <a:pt x="25" y="33"/>
                  </a:lnTo>
                  <a:lnTo>
                    <a:pt x="25" y="30"/>
                  </a:lnTo>
                  <a:lnTo>
                    <a:pt x="26" y="29"/>
                  </a:lnTo>
                  <a:lnTo>
                    <a:pt x="26" y="36"/>
                  </a:lnTo>
                  <a:lnTo>
                    <a:pt x="26" y="26"/>
                  </a:lnTo>
                  <a:lnTo>
                    <a:pt x="26" y="31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7" y="21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29" y="34"/>
                  </a:lnTo>
                  <a:lnTo>
                    <a:pt x="29" y="29"/>
                  </a:lnTo>
                  <a:lnTo>
                    <a:pt x="29" y="33"/>
                  </a:lnTo>
                  <a:lnTo>
                    <a:pt x="30" y="31"/>
                  </a:lnTo>
                  <a:lnTo>
                    <a:pt x="30" y="35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6"/>
                  </a:lnTo>
                  <a:lnTo>
                    <a:pt x="31" y="28"/>
                  </a:lnTo>
                  <a:lnTo>
                    <a:pt x="31" y="35"/>
                  </a:lnTo>
                  <a:lnTo>
                    <a:pt x="32" y="34"/>
                  </a:lnTo>
                  <a:lnTo>
                    <a:pt x="32" y="23"/>
                  </a:lnTo>
                  <a:lnTo>
                    <a:pt x="34" y="20"/>
                  </a:lnTo>
                  <a:lnTo>
                    <a:pt x="34" y="38"/>
                  </a:lnTo>
                  <a:lnTo>
                    <a:pt x="34" y="33"/>
                  </a:lnTo>
                  <a:lnTo>
                    <a:pt x="35" y="34"/>
                  </a:lnTo>
                  <a:lnTo>
                    <a:pt x="35" y="43"/>
                  </a:lnTo>
                  <a:lnTo>
                    <a:pt x="35" y="25"/>
                  </a:lnTo>
                  <a:lnTo>
                    <a:pt x="35" y="33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6" y="34"/>
                  </a:lnTo>
                  <a:lnTo>
                    <a:pt x="37" y="33"/>
                  </a:lnTo>
                  <a:lnTo>
                    <a:pt x="37" y="44"/>
                  </a:lnTo>
                  <a:lnTo>
                    <a:pt x="37" y="28"/>
                  </a:lnTo>
                  <a:lnTo>
                    <a:pt x="37" y="43"/>
                  </a:lnTo>
                  <a:lnTo>
                    <a:pt x="39" y="38"/>
                  </a:lnTo>
                  <a:lnTo>
                    <a:pt x="39" y="21"/>
                  </a:lnTo>
                  <a:lnTo>
                    <a:pt x="39" y="30"/>
                  </a:lnTo>
                  <a:lnTo>
                    <a:pt x="40" y="31"/>
                  </a:lnTo>
                  <a:lnTo>
                    <a:pt x="40" y="48"/>
                  </a:lnTo>
                  <a:lnTo>
                    <a:pt x="40" y="30"/>
                  </a:lnTo>
                  <a:lnTo>
                    <a:pt x="40" y="36"/>
                  </a:lnTo>
                  <a:lnTo>
                    <a:pt x="41" y="34"/>
                  </a:lnTo>
                  <a:lnTo>
                    <a:pt x="41" y="24"/>
                  </a:lnTo>
                  <a:lnTo>
                    <a:pt x="41" y="46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4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Freeform 109"/>
            <p:cNvSpPr>
              <a:spLocks/>
            </p:cNvSpPr>
            <p:nvPr/>
          </p:nvSpPr>
          <p:spPr bwMode="auto">
            <a:xfrm>
              <a:off x="5016001" y="5631927"/>
              <a:ext cx="185778" cy="500962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3" y="125"/>
                </a:cxn>
                <a:cxn ang="0">
                  <a:pos x="5" y="115"/>
                </a:cxn>
                <a:cxn ang="0">
                  <a:pos x="6" y="147"/>
                </a:cxn>
                <a:cxn ang="0">
                  <a:pos x="7" y="122"/>
                </a:cxn>
                <a:cxn ang="0">
                  <a:pos x="8" y="105"/>
                </a:cxn>
                <a:cxn ang="0">
                  <a:pos x="8" y="107"/>
                </a:cxn>
                <a:cxn ang="0">
                  <a:pos x="10" y="108"/>
                </a:cxn>
                <a:cxn ang="0">
                  <a:pos x="11" y="114"/>
                </a:cxn>
                <a:cxn ang="0">
                  <a:pos x="12" y="109"/>
                </a:cxn>
                <a:cxn ang="0">
                  <a:pos x="12" y="103"/>
                </a:cxn>
                <a:cxn ang="0">
                  <a:pos x="15" y="112"/>
                </a:cxn>
                <a:cxn ang="0">
                  <a:pos x="15" y="137"/>
                </a:cxn>
                <a:cxn ang="0">
                  <a:pos x="16" y="53"/>
                </a:cxn>
                <a:cxn ang="0">
                  <a:pos x="17" y="117"/>
                </a:cxn>
                <a:cxn ang="0">
                  <a:pos x="18" y="112"/>
                </a:cxn>
                <a:cxn ang="0">
                  <a:pos x="20" y="102"/>
                </a:cxn>
                <a:cxn ang="0">
                  <a:pos x="20" y="114"/>
                </a:cxn>
                <a:cxn ang="0">
                  <a:pos x="21" y="118"/>
                </a:cxn>
                <a:cxn ang="0">
                  <a:pos x="22" y="105"/>
                </a:cxn>
                <a:cxn ang="0">
                  <a:pos x="23" y="164"/>
                </a:cxn>
                <a:cxn ang="0">
                  <a:pos x="25" y="42"/>
                </a:cxn>
                <a:cxn ang="0">
                  <a:pos x="26" y="0"/>
                </a:cxn>
                <a:cxn ang="0">
                  <a:pos x="27" y="112"/>
                </a:cxn>
                <a:cxn ang="0">
                  <a:pos x="28" y="108"/>
                </a:cxn>
                <a:cxn ang="0">
                  <a:pos x="30" y="117"/>
                </a:cxn>
                <a:cxn ang="0">
                  <a:pos x="31" y="115"/>
                </a:cxn>
                <a:cxn ang="0">
                  <a:pos x="31" y="118"/>
                </a:cxn>
                <a:cxn ang="0">
                  <a:pos x="32" y="129"/>
                </a:cxn>
                <a:cxn ang="0">
                  <a:pos x="33" y="125"/>
                </a:cxn>
                <a:cxn ang="0">
                  <a:pos x="35" y="33"/>
                </a:cxn>
                <a:cxn ang="0">
                  <a:pos x="36" y="122"/>
                </a:cxn>
                <a:cxn ang="0">
                  <a:pos x="37" y="108"/>
                </a:cxn>
                <a:cxn ang="0">
                  <a:pos x="37" y="109"/>
                </a:cxn>
                <a:cxn ang="0">
                  <a:pos x="38" y="103"/>
                </a:cxn>
                <a:cxn ang="0">
                  <a:pos x="40" y="129"/>
                </a:cxn>
                <a:cxn ang="0">
                  <a:pos x="41" y="117"/>
                </a:cxn>
                <a:cxn ang="0">
                  <a:pos x="41" y="120"/>
                </a:cxn>
                <a:cxn ang="0">
                  <a:pos x="42" y="105"/>
                </a:cxn>
                <a:cxn ang="0">
                  <a:pos x="43" y="52"/>
                </a:cxn>
              </a:cxnLst>
              <a:rect l="0" t="0" r="r" b="b"/>
              <a:pathLst>
                <a:path w="45" h="207">
                  <a:moveTo>
                    <a:pt x="0" y="97"/>
                  </a:moveTo>
                  <a:lnTo>
                    <a:pt x="0" y="125"/>
                  </a:lnTo>
                  <a:lnTo>
                    <a:pt x="0" y="85"/>
                  </a:lnTo>
                  <a:lnTo>
                    <a:pt x="0" y="104"/>
                  </a:lnTo>
                  <a:lnTo>
                    <a:pt x="1" y="109"/>
                  </a:lnTo>
                  <a:lnTo>
                    <a:pt x="1" y="103"/>
                  </a:lnTo>
                  <a:lnTo>
                    <a:pt x="1" y="123"/>
                  </a:lnTo>
                  <a:lnTo>
                    <a:pt x="2" y="122"/>
                  </a:lnTo>
                  <a:lnTo>
                    <a:pt x="2" y="104"/>
                  </a:lnTo>
                  <a:lnTo>
                    <a:pt x="2" y="115"/>
                  </a:lnTo>
                  <a:lnTo>
                    <a:pt x="3" y="114"/>
                  </a:lnTo>
                  <a:lnTo>
                    <a:pt x="3" y="125"/>
                  </a:lnTo>
                  <a:lnTo>
                    <a:pt x="3" y="102"/>
                  </a:lnTo>
                  <a:lnTo>
                    <a:pt x="5" y="103"/>
                  </a:lnTo>
                  <a:lnTo>
                    <a:pt x="5" y="115"/>
                  </a:lnTo>
                  <a:lnTo>
                    <a:pt x="5" y="110"/>
                  </a:lnTo>
                  <a:lnTo>
                    <a:pt x="6" y="109"/>
                  </a:lnTo>
                  <a:lnTo>
                    <a:pt x="6" y="147"/>
                  </a:lnTo>
                  <a:lnTo>
                    <a:pt x="6" y="102"/>
                  </a:lnTo>
                  <a:lnTo>
                    <a:pt x="6" y="125"/>
                  </a:lnTo>
                  <a:lnTo>
                    <a:pt x="7" y="122"/>
                  </a:lnTo>
                  <a:lnTo>
                    <a:pt x="7" y="77"/>
                  </a:lnTo>
                  <a:lnTo>
                    <a:pt x="7" y="108"/>
                  </a:lnTo>
                  <a:lnTo>
                    <a:pt x="8" y="105"/>
                  </a:lnTo>
                  <a:lnTo>
                    <a:pt x="8" y="115"/>
                  </a:lnTo>
                  <a:lnTo>
                    <a:pt x="8" y="99"/>
                  </a:lnTo>
                  <a:lnTo>
                    <a:pt x="8" y="107"/>
                  </a:lnTo>
                  <a:lnTo>
                    <a:pt x="10" y="109"/>
                  </a:lnTo>
                  <a:lnTo>
                    <a:pt x="10" y="115"/>
                  </a:lnTo>
                  <a:lnTo>
                    <a:pt x="10" y="108"/>
                  </a:lnTo>
                  <a:lnTo>
                    <a:pt x="10" y="110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04"/>
                  </a:lnTo>
                  <a:lnTo>
                    <a:pt x="11" y="110"/>
                  </a:lnTo>
                  <a:lnTo>
                    <a:pt x="12" y="109"/>
                  </a:lnTo>
                  <a:lnTo>
                    <a:pt x="12" y="117"/>
                  </a:lnTo>
                  <a:lnTo>
                    <a:pt x="12" y="102"/>
                  </a:lnTo>
                  <a:lnTo>
                    <a:pt x="12" y="103"/>
                  </a:lnTo>
                  <a:lnTo>
                    <a:pt x="13" y="107"/>
                  </a:lnTo>
                  <a:lnTo>
                    <a:pt x="13" y="114"/>
                  </a:lnTo>
                  <a:lnTo>
                    <a:pt x="15" y="112"/>
                  </a:lnTo>
                  <a:lnTo>
                    <a:pt x="15" y="138"/>
                  </a:lnTo>
                  <a:lnTo>
                    <a:pt x="15" y="104"/>
                  </a:lnTo>
                  <a:lnTo>
                    <a:pt x="15" y="137"/>
                  </a:lnTo>
                  <a:lnTo>
                    <a:pt x="16" y="134"/>
                  </a:lnTo>
                  <a:lnTo>
                    <a:pt x="16" y="143"/>
                  </a:lnTo>
                  <a:lnTo>
                    <a:pt x="16" y="53"/>
                  </a:lnTo>
                  <a:lnTo>
                    <a:pt x="16" y="73"/>
                  </a:lnTo>
                  <a:lnTo>
                    <a:pt x="17" y="85"/>
                  </a:lnTo>
                  <a:lnTo>
                    <a:pt x="17" y="117"/>
                  </a:lnTo>
                  <a:lnTo>
                    <a:pt x="17" y="103"/>
                  </a:lnTo>
                  <a:lnTo>
                    <a:pt x="18" y="102"/>
                  </a:lnTo>
                  <a:lnTo>
                    <a:pt x="18" y="112"/>
                  </a:lnTo>
                  <a:lnTo>
                    <a:pt x="18" y="94"/>
                  </a:lnTo>
                  <a:lnTo>
                    <a:pt x="18" y="102"/>
                  </a:lnTo>
                  <a:lnTo>
                    <a:pt x="20" y="102"/>
                  </a:lnTo>
                  <a:lnTo>
                    <a:pt x="20" y="115"/>
                  </a:lnTo>
                  <a:lnTo>
                    <a:pt x="20" y="98"/>
                  </a:lnTo>
                  <a:lnTo>
                    <a:pt x="20" y="114"/>
                  </a:lnTo>
                  <a:lnTo>
                    <a:pt x="21" y="113"/>
                  </a:lnTo>
                  <a:lnTo>
                    <a:pt x="21" y="107"/>
                  </a:lnTo>
                  <a:lnTo>
                    <a:pt x="21" y="118"/>
                  </a:lnTo>
                  <a:lnTo>
                    <a:pt x="22" y="119"/>
                  </a:lnTo>
                  <a:lnTo>
                    <a:pt x="22" y="122"/>
                  </a:lnTo>
                  <a:lnTo>
                    <a:pt x="22" y="105"/>
                  </a:lnTo>
                  <a:lnTo>
                    <a:pt x="22" y="110"/>
                  </a:lnTo>
                  <a:lnTo>
                    <a:pt x="23" y="108"/>
                  </a:lnTo>
                  <a:lnTo>
                    <a:pt x="23" y="164"/>
                  </a:lnTo>
                  <a:lnTo>
                    <a:pt x="25" y="165"/>
                  </a:lnTo>
                  <a:lnTo>
                    <a:pt x="25" y="207"/>
                  </a:lnTo>
                  <a:lnTo>
                    <a:pt x="25" y="42"/>
                  </a:lnTo>
                  <a:lnTo>
                    <a:pt x="26" y="28"/>
                  </a:lnTo>
                  <a:lnTo>
                    <a:pt x="26" y="122"/>
                  </a:lnTo>
                  <a:lnTo>
                    <a:pt x="26" y="0"/>
                  </a:lnTo>
                  <a:lnTo>
                    <a:pt x="26" y="105"/>
                  </a:lnTo>
                  <a:lnTo>
                    <a:pt x="27" y="102"/>
                  </a:lnTo>
                  <a:lnTo>
                    <a:pt x="27" y="112"/>
                  </a:lnTo>
                  <a:lnTo>
                    <a:pt x="27" y="99"/>
                  </a:lnTo>
                  <a:lnTo>
                    <a:pt x="27" y="107"/>
                  </a:lnTo>
                  <a:lnTo>
                    <a:pt x="28" y="108"/>
                  </a:lnTo>
                  <a:lnTo>
                    <a:pt x="28" y="102"/>
                  </a:lnTo>
                  <a:lnTo>
                    <a:pt x="28" y="118"/>
                  </a:lnTo>
                  <a:lnTo>
                    <a:pt x="30" y="117"/>
                  </a:lnTo>
                  <a:lnTo>
                    <a:pt x="30" y="102"/>
                  </a:lnTo>
                  <a:lnTo>
                    <a:pt x="30" y="114"/>
                  </a:lnTo>
                  <a:lnTo>
                    <a:pt x="31" y="115"/>
                  </a:lnTo>
                  <a:lnTo>
                    <a:pt x="31" y="119"/>
                  </a:lnTo>
                  <a:lnTo>
                    <a:pt x="31" y="104"/>
                  </a:lnTo>
                  <a:lnTo>
                    <a:pt x="31" y="118"/>
                  </a:lnTo>
                  <a:lnTo>
                    <a:pt x="32" y="117"/>
                  </a:lnTo>
                  <a:lnTo>
                    <a:pt x="32" y="113"/>
                  </a:lnTo>
                  <a:lnTo>
                    <a:pt x="32" y="129"/>
                  </a:lnTo>
                  <a:lnTo>
                    <a:pt x="33" y="128"/>
                  </a:lnTo>
                  <a:lnTo>
                    <a:pt x="33" y="169"/>
                  </a:lnTo>
                  <a:lnTo>
                    <a:pt x="33" y="125"/>
                  </a:lnTo>
                  <a:lnTo>
                    <a:pt x="33" y="135"/>
                  </a:lnTo>
                  <a:lnTo>
                    <a:pt x="35" y="135"/>
                  </a:lnTo>
                  <a:lnTo>
                    <a:pt x="35" y="33"/>
                  </a:lnTo>
                  <a:lnTo>
                    <a:pt x="35" y="108"/>
                  </a:lnTo>
                  <a:lnTo>
                    <a:pt x="36" y="115"/>
                  </a:lnTo>
                  <a:lnTo>
                    <a:pt x="36" y="122"/>
                  </a:lnTo>
                  <a:lnTo>
                    <a:pt x="36" y="98"/>
                  </a:lnTo>
                  <a:lnTo>
                    <a:pt x="36" y="107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37" y="97"/>
                  </a:lnTo>
                  <a:lnTo>
                    <a:pt x="37" y="109"/>
                  </a:lnTo>
                  <a:lnTo>
                    <a:pt x="38" y="110"/>
                  </a:lnTo>
                  <a:lnTo>
                    <a:pt x="38" y="113"/>
                  </a:lnTo>
                  <a:lnTo>
                    <a:pt x="38" y="103"/>
                  </a:lnTo>
                  <a:lnTo>
                    <a:pt x="38" y="112"/>
                  </a:lnTo>
                  <a:lnTo>
                    <a:pt x="40" y="113"/>
                  </a:lnTo>
                  <a:lnTo>
                    <a:pt x="40" y="129"/>
                  </a:lnTo>
                  <a:lnTo>
                    <a:pt x="40" y="103"/>
                  </a:lnTo>
                  <a:lnTo>
                    <a:pt x="40" y="119"/>
                  </a:lnTo>
                  <a:lnTo>
                    <a:pt x="41" y="117"/>
                  </a:lnTo>
                  <a:lnTo>
                    <a:pt x="41" y="130"/>
                  </a:lnTo>
                  <a:lnTo>
                    <a:pt x="41" y="105"/>
                  </a:lnTo>
                  <a:lnTo>
                    <a:pt x="41" y="120"/>
                  </a:lnTo>
                  <a:lnTo>
                    <a:pt x="42" y="119"/>
                  </a:lnTo>
                  <a:lnTo>
                    <a:pt x="42" y="183"/>
                  </a:lnTo>
                  <a:lnTo>
                    <a:pt x="42" y="105"/>
                  </a:lnTo>
                  <a:lnTo>
                    <a:pt x="42" y="170"/>
                  </a:lnTo>
                  <a:lnTo>
                    <a:pt x="43" y="167"/>
                  </a:lnTo>
                  <a:lnTo>
                    <a:pt x="43" y="52"/>
                  </a:lnTo>
                  <a:lnTo>
                    <a:pt x="45" y="52"/>
                  </a:lnTo>
                  <a:lnTo>
                    <a:pt x="45" y="1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Freeform 110"/>
            <p:cNvSpPr>
              <a:spLocks/>
            </p:cNvSpPr>
            <p:nvPr/>
          </p:nvSpPr>
          <p:spPr bwMode="auto">
            <a:xfrm>
              <a:off x="5201781" y="5445580"/>
              <a:ext cx="189907" cy="960783"/>
            </a:xfrm>
            <a:custGeom>
              <a:avLst/>
              <a:gdLst/>
              <a:ahLst/>
              <a:cxnLst>
                <a:cxn ang="0">
                  <a:pos x="1" y="192"/>
                </a:cxn>
                <a:cxn ang="0">
                  <a:pos x="2" y="181"/>
                </a:cxn>
                <a:cxn ang="0">
                  <a:pos x="2" y="184"/>
                </a:cxn>
                <a:cxn ang="0">
                  <a:pos x="3" y="176"/>
                </a:cxn>
                <a:cxn ang="0">
                  <a:pos x="5" y="196"/>
                </a:cxn>
                <a:cxn ang="0">
                  <a:pos x="6" y="191"/>
                </a:cxn>
                <a:cxn ang="0">
                  <a:pos x="7" y="180"/>
                </a:cxn>
                <a:cxn ang="0">
                  <a:pos x="8" y="220"/>
                </a:cxn>
                <a:cxn ang="0">
                  <a:pos x="10" y="154"/>
                </a:cxn>
                <a:cxn ang="0">
                  <a:pos x="11" y="190"/>
                </a:cxn>
                <a:cxn ang="0">
                  <a:pos x="12" y="189"/>
                </a:cxn>
                <a:cxn ang="0">
                  <a:pos x="12" y="181"/>
                </a:cxn>
                <a:cxn ang="0">
                  <a:pos x="13" y="200"/>
                </a:cxn>
                <a:cxn ang="0">
                  <a:pos x="15" y="189"/>
                </a:cxn>
                <a:cxn ang="0">
                  <a:pos x="16" y="187"/>
                </a:cxn>
                <a:cxn ang="0">
                  <a:pos x="17" y="300"/>
                </a:cxn>
                <a:cxn ang="0">
                  <a:pos x="18" y="247"/>
                </a:cxn>
                <a:cxn ang="0">
                  <a:pos x="18" y="150"/>
                </a:cxn>
                <a:cxn ang="0">
                  <a:pos x="20" y="174"/>
                </a:cxn>
                <a:cxn ang="0">
                  <a:pos x="21" y="189"/>
                </a:cxn>
                <a:cxn ang="0">
                  <a:pos x="22" y="172"/>
                </a:cxn>
                <a:cxn ang="0">
                  <a:pos x="23" y="197"/>
                </a:cxn>
                <a:cxn ang="0">
                  <a:pos x="25" y="187"/>
                </a:cxn>
                <a:cxn ang="0">
                  <a:pos x="26" y="154"/>
                </a:cxn>
                <a:cxn ang="0">
                  <a:pos x="27" y="335"/>
                </a:cxn>
                <a:cxn ang="0">
                  <a:pos x="28" y="54"/>
                </a:cxn>
                <a:cxn ang="0">
                  <a:pos x="28" y="177"/>
                </a:cxn>
                <a:cxn ang="0">
                  <a:pos x="30" y="152"/>
                </a:cxn>
                <a:cxn ang="0">
                  <a:pos x="31" y="190"/>
                </a:cxn>
                <a:cxn ang="0">
                  <a:pos x="32" y="201"/>
                </a:cxn>
                <a:cxn ang="0">
                  <a:pos x="33" y="195"/>
                </a:cxn>
                <a:cxn ang="0">
                  <a:pos x="35" y="230"/>
                </a:cxn>
                <a:cxn ang="0">
                  <a:pos x="35" y="152"/>
                </a:cxn>
                <a:cxn ang="0">
                  <a:pos x="36" y="29"/>
                </a:cxn>
                <a:cxn ang="0">
                  <a:pos x="38" y="174"/>
                </a:cxn>
                <a:cxn ang="0">
                  <a:pos x="38" y="170"/>
                </a:cxn>
                <a:cxn ang="0">
                  <a:pos x="40" y="177"/>
                </a:cxn>
                <a:cxn ang="0">
                  <a:pos x="41" y="172"/>
                </a:cxn>
                <a:cxn ang="0">
                  <a:pos x="42" y="254"/>
                </a:cxn>
                <a:cxn ang="0">
                  <a:pos x="43" y="351"/>
                </a:cxn>
                <a:cxn ang="0">
                  <a:pos x="45" y="232"/>
                </a:cxn>
                <a:cxn ang="0">
                  <a:pos x="46" y="196"/>
                </a:cxn>
              </a:cxnLst>
              <a:rect l="0" t="0" r="r" b="b"/>
              <a:pathLst>
                <a:path w="46" h="397">
                  <a:moveTo>
                    <a:pt x="0" y="201"/>
                  </a:moveTo>
                  <a:lnTo>
                    <a:pt x="0" y="197"/>
                  </a:lnTo>
                  <a:lnTo>
                    <a:pt x="1" y="192"/>
                  </a:lnTo>
                  <a:lnTo>
                    <a:pt x="1" y="172"/>
                  </a:lnTo>
                  <a:lnTo>
                    <a:pt x="1" y="180"/>
                  </a:lnTo>
                  <a:lnTo>
                    <a:pt x="2" y="181"/>
                  </a:lnTo>
                  <a:lnTo>
                    <a:pt x="2" y="192"/>
                  </a:lnTo>
                  <a:lnTo>
                    <a:pt x="2" y="179"/>
                  </a:lnTo>
                  <a:lnTo>
                    <a:pt x="2" y="184"/>
                  </a:lnTo>
                  <a:lnTo>
                    <a:pt x="3" y="181"/>
                  </a:lnTo>
                  <a:lnTo>
                    <a:pt x="3" y="192"/>
                  </a:lnTo>
                  <a:lnTo>
                    <a:pt x="3" y="176"/>
                  </a:lnTo>
                  <a:lnTo>
                    <a:pt x="3" y="189"/>
                  </a:lnTo>
                  <a:lnTo>
                    <a:pt x="5" y="191"/>
                  </a:lnTo>
                  <a:lnTo>
                    <a:pt x="5" y="196"/>
                  </a:lnTo>
                  <a:lnTo>
                    <a:pt x="5" y="184"/>
                  </a:lnTo>
                  <a:lnTo>
                    <a:pt x="5" y="194"/>
                  </a:lnTo>
                  <a:lnTo>
                    <a:pt x="6" y="191"/>
                  </a:lnTo>
                  <a:lnTo>
                    <a:pt x="6" y="207"/>
                  </a:lnTo>
                  <a:lnTo>
                    <a:pt x="6" y="181"/>
                  </a:lnTo>
                  <a:lnTo>
                    <a:pt x="7" y="180"/>
                  </a:lnTo>
                  <a:lnTo>
                    <a:pt x="7" y="261"/>
                  </a:lnTo>
                  <a:lnTo>
                    <a:pt x="7" y="224"/>
                  </a:lnTo>
                  <a:lnTo>
                    <a:pt x="8" y="220"/>
                  </a:lnTo>
                  <a:lnTo>
                    <a:pt x="8" y="13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22"/>
                  </a:lnTo>
                  <a:lnTo>
                    <a:pt x="10" y="191"/>
                  </a:lnTo>
                  <a:lnTo>
                    <a:pt x="11" y="190"/>
                  </a:lnTo>
                  <a:lnTo>
                    <a:pt x="11" y="175"/>
                  </a:lnTo>
                  <a:lnTo>
                    <a:pt x="11" y="190"/>
                  </a:lnTo>
                  <a:lnTo>
                    <a:pt x="12" y="189"/>
                  </a:lnTo>
                  <a:lnTo>
                    <a:pt x="12" y="191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3" y="182"/>
                  </a:lnTo>
                  <a:lnTo>
                    <a:pt x="13" y="180"/>
                  </a:lnTo>
                  <a:lnTo>
                    <a:pt x="13" y="200"/>
                  </a:lnTo>
                  <a:lnTo>
                    <a:pt x="15" y="200"/>
                  </a:lnTo>
                  <a:lnTo>
                    <a:pt x="15" y="202"/>
                  </a:lnTo>
                  <a:lnTo>
                    <a:pt x="15" y="189"/>
                  </a:lnTo>
                  <a:lnTo>
                    <a:pt x="15" y="197"/>
                  </a:lnTo>
                  <a:lnTo>
                    <a:pt x="16" y="194"/>
                  </a:lnTo>
                  <a:lnTo>
                    <a:pt x="16" y="187"/>
                  </a:lnTo>
                  <a:lnTo>
                    <a:pt x="16" y="291"/>
                  </a:lnTo>
                  <a:lnTo>
                    <a:pt x="17" y="299"/>
                  </a:lnTo>
                  <a:lnTo>
                    <a:pt x="17" y="300"/>
                  </a:lnTo>
                  <a:lnTo>
                    <a:pt x="17" y="136"/>
                  </a:lnTo>
                  <a:lnTo>
                    <a:pt x="17" y="219"/>
                  </a:lnTo>
                  <a:lnTo>
                    <a:pt x="18" y="247"/>
                  </a:lnTo>
                  <a:lnTo>
                    <a:pt x="18" y="355"/>
                  </a:lnTo>
                  <a:lnTo>
                    <a:pt x="18" y="11"/>
                  </a:lnTo>
                  <a:lnTo>
                    <a:pt x="18" y="150"/>
                  </a:lnTo>
                  <a:lnTo>
                    <a:pt x="20" y="151"/>
                  </a:lnTo>
                  <a:lnTo>
                    <a:pt x="20" y="189"/>
                  </a:lnTo>
                  <a:lnTo>
                    <a:pt x="20" y="174"/>
                  </a:lnTo>
                  <a:lnTo>
                    <a:pt x="21" y="175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22" y="187"/>
                  </a:lnTo>
                  <a:lnTo>
                    <a:pt x="22" y="205"/>
                  </a:lnTo>
                  <a:lnTo>
                    <a:pt x="22" y="172"/>
                  </a:lnTo>
                  <a:lnTo>
                    <a:pt x="22" y="192"/>
                  </a:lnTo>
                  <a:lnTo>
                    <a:pt x="23" y="194"/>
                  </a:lnTo>
                  <a:lnTo>
                    <a:pt x="23" y="197"/>
                  </a:lnTo>
                  <a:lnTo>
                    <a:pt x="23" y="190"/>
                  </a:lnTo>
                  <a:lnTo>
                    <a:pt x="25" y="189"/>
                  </a:lnTo>
                  <a:lnTo>
                    <a:pt x="25" y="187"/>
                  </a:lnTo>
                  <a:lnTo>
                    <a:pt x="25" y="336"/>
                  </a:lnTo>
                  <a:lnTo>
                    <a:pt x="26" y="330"/>
                  </a:lnTo>
                  <a:lnTo>
                    <a:pt x="26" y="154"/>
                  </a:lnTo>
                  <a:lnTo>
                    <a:pt x="26" y="185"/>
                  </a:lnTo>
                  <a:lnTo>
                    <a:pt x="27" y="211"/>
                  </a:lnTo>
                  <a:lnTo>
                    <a:pt x="27" y="335"/>
                  </a:lnTo>
                  <a:lnTo>
                    <a:pt x="27" y="0"/>
                  </a:lnTo>
                  <a:lnTo>
                    <a:pt x="27" y="65"/>
                  </a:lnTo>
                  <a:lnTo>
                    <a:pt x="28" y="54"/>
                  </a:lnTo>
                  <a:lnTo>
                    <a:pt x="28" y="184"/>
                  </a:lnTo>
                  <a:lnTo>
                    <a:pt x="28" y="52"/>
                  </a:lnTo>
                  <a:lnTo>
                    <a:pt x="28" y="177"/>
                  </a:lnTo>
                  <a:lnTo>
                    <a:pt x="30" y="176"/>
                  </a:lnTo>
                  <a:lnTo>
                    <a:pt x="30" y="180"/>
                  </a:lnTo>
                  <a:lnTo>
                    <a:pt x="30" y="152"/>
                  </a:lnTo>
                  <a:lnTo>
                    <a:pt x="30" y="180"/>
                  </a:lnTo>
                  <a:lnTo>
                    <a:pt x="31" y="179"/>
                  </a:lnTo>
                  <a:lnTo>
                    <a:pt x="31" y="190"/>
                  </a:lnTo>
                  <a:lnTo>
                    <a:pt x="31" y="189"/>
                  </a:lnTo>
                  <a:lnTo>
                    <a:pt x="32" y="191"/>
                  </a:lnTo>
                  <a:lnTo>
                    <a:pt x="32" y="201"/>
                  </a:lnTo>
                  <a:lnTo>
                    <a:pt x="32" y="174"/>
                  </a:lnTo>
                  <a:lnTo>
                    <a:pt x="32" y="190"/>
                  </a:lnTo>
                  <a:lnTo>
                    <a:pt x="33" y="195"/>
                  </a:lnTo>
                  <a:lnTo>
                    <a:pt x="33" y="269"/>
                  </a:lnTo>
                  <a:lnTo>
                    <a:pt x="33" y="225"/>
                  </a:lnTo>
                  <a:lnTo>
                    <a:pt x="35" y="230"/>
                  </a:lnTo>
                  <a:lnTo>
                    <a:pt x="35" y="397"/>
                  </a:lnTo>
                  <a:lnTo>
                    <a:pt x="35" y="126"/>
                  </a:lnTo>
                  <a:lnTo>
                    <a:pt x="35" y="152"/>
                  </a:lnTo>
                  <a:lnTo>
                    <a:pt x="36" y="150"/>
                  </a:lnTo>
                  <a:lnTo>
                    <a:pt x="36" y="239"/>
                  </a:lnTo>
                  <a:lnTo>
                    <a:pt x="36" y="29"/>
                  </a:lnTo>
                  <a:lnTo>
                    <a:pt x="37" y="22"/>
                  </a:lnTo>
                  <a:lnTo>
                    <a:pt x="37" y="171"/>
                  </a:lnTo>
                  <a:lnTo>
                    <a:pt x="38" y="174"/>
                  </a:lnTo>
                  <a:lnTo>
                    <a:pt x="38" y="181"/>
                  </a:lnTo>
                  <a:lnTo>
                    <a:pt x="38" y="167"/>
                  </a:lnTo>
                  <a:lnTo>
                    <a:pt x="38" y="170"/>
                  </a:lnTo>
                  <a:lnTo>
                    <a:pt x="40" y="169"/>
                  </a:lnTo>
                  <a:lnTo>
                    <a:pt x="40" y="192"/>
                  </a:lnTo>
                  <a:lnTo>
                    <a:pt x="40" y="177"/>
                  </a:lnTo>
                  <a:lnTo>
                    <a:pt x="41" y="174"/>
                  </a:lnTo>
                  <a:lnTo>
                    <a:pt x="41" y="197"/>
                  </a:lnTo>
                  <a:lnTo>
                    <a:pt x="41" y="172"/>
                  </a:lnTo>
                  <a:lnTo>
                    <a:pt x="41" y="194"/>
                  </a:lnTo>
                  <a:lnTo>
                    <a:pt x="42" y="200"/>
                  </a:lnTo>
                  <a:lnTo>
                    <a:pt x="42" y="254"/>
                  </a:lnTo>
                  <a:lnTo>
                    <a:pt x="42" y="234"/>
                  </a:lnTo>
                  <a:lnTo>
                    <a:pt x="43" y="252"/>
                  </a:lnTo>
                  <a:lnTo>
                    <a:pt x="43" y="351"/>
                  </a:lnTo>
                  <a:lnTo>
                    <a:pt x="43" y="124"/>
                  </a:lnTo>
                  <a:lnTo>
                    <a:pt x="45" y="114"/>
                  </a:lnTo>
                  <a:lnTo>
                    <a:pt x="45" y="232"/>
                  </a:lnTo>
                  <a:lnTo>
                    <a:pt x="45" y="80"/>
                  </a:lnTo>
                  <a:lnTo>
                    <a:pt x="45" y="207"/>
                  </a:lnTo>
                  <a:lnTo>
                    <a:pt x="46" y="196"/>
                  </a:lnTo>
                  <a:lnTo>
                    <a:pt x="46" y="16"/>
                  </a:lnTo>
                  <a:lnTo>
                    <a:pt x="46" y="8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Freeform 111"/>
            <p:cNvSpPr>
              <a:spLocks/>
            </p:cNvSpPr>
            <p:nvPr/>
          </p:nvSpPr>
          <p:spPr bwMode="auto">
            <a:xfrm>
              <a:off x="5391688" y="5474621"/>
              <a:ext cx="206420" cy="929321"/>
            </a:xfrm>
            <a:custGeom>
              <a:avLst/>
              <a:gdLst/>
              <a:ahLst/>
              <a:cxnLst>
                <a:cxn ang="0">
                  <a:pos x="1" y="175"/>
                </a:cxn>
                <a:cxn ang="0">
                  <a:pos x="2" y="178"/>
                </a:cxn>
                <a:cxn ang="0">
                  <a:pos x="4" y="183"/>
                </a:cxn>
                <a:cxn ang="0">
                  <a:pos x="5" y="179"/>
                </a:cxn>
                <a:cxn ang="0">
                  <a:pos x="6" y="197"/>
                </a:cxn>
                <a:cxn ang="0">
                  <a:pos x="7" y="177"/>
                </a:cxn>
                <a:cxn ang="0">
                  <a:pos x="9" y="173"/>
                </a:cxn>
                <a:cxn ang="0">
                  <a:pos x="9" y="33"/>
                </a:cxn>
                <a:cxn ang="0">
                  <a:pos x="10" y="162"/>
                </a:cxn>
                <a:cxn ang="0">
                  <a:pos x="11" y="160"/>
                </a:cxn>
                <a:cxn ang="0">
                  <a:pos x="12" y="184"/>
                </a:cxn>
                <a:cxn ang="0">
                  <a:pos x="14" y="269"/>
                </a:cxn>
                <a:cxn ang="0">
                  <a:pos x="15" y="359"/>
                </a:cxn>
                <a:cxn ang="0">
                  <a:pos x="16" y="188"/>
                </a:cxn>
                <a:cxn ang="0">
                  <a:pos x="17" y="128"/>
                </a:cxn>
                <a:cxn ang="0">
                  <a:pos x="19" y="37"/>
                </a:cxn>
                <a:cxn ang="0">
                  <a:pos x="20" y="163"/>
                </a:cxn>
                <a:cxn ang="0">
                  <a:pos x="21" y="177"/>
                </a:cxn>
                <a:cxn ang="0">
                  <a:pos x="21" y="177"/>
                </a:cxn>
                <a:cxn ang="0">
                  <a:pos x="22" y="185"/>
                </a:cxn>
                <a:cxn ang="0">
                  <a:pos x="24" y="357"/>
                </a:cxn>
                <a:cxn ang="0">
                  <a:pos x="25" y="123"/>
                </a:cxn>
                <a:cxn ang="0">
                  <a:pos x="26" y="118"/>
                </a:cxn>
                <a:cxn ang="0">
                  <a:pos x="27" y="239"/>
                </a:cxn>
                <a:cxn ang="0">
                  <a:pos x="29" y="102"/>
                </a:cxn>
                <a:cxn ang="0">
                  <a:pos x="30" y="147"/>
                </a:cxn>
                <a:cxn ang="0">
                  <a:pos x="31" y="167"/>
                </a:cxn>
                <a:cxn ang="0">
                  <a:pos x="32" y="268"/>
                </a:cxn>
                <a:cxn ang="0">
                  <a:pos x="34" y="217"/>
                </a:cxn>
                <a:cxn ang="0">
                  <a:pos x="35" y="105"/>
                </a:cxn>
                <a:cxn ang="0">
                  <a:pos x="36" y="183"/>
                </a:cxn>
                <a:cxn ang="0">
                  <a:pos x="37" y="15"/>
                </a:cxn>
                <a:cxn ang="0">
                  <a:pos x="39" y="170"/>
                </a:cxn>
                <a:cxn ang="0">
                  <a:pos x="39" y="169"/>
                </a:cxn>
                <a:cxn ang="0">
                  <a:pos x="40" y="164"/>
                </a:cxn>
                <a:cxn ang="0">
                  <a:pos x="41" y="189"/>
                </a:cxn>
                <a:cxn ang="0">
                  <a:pos x="42" y="173"/>
                </a:cxn>
                <a:cxn ang="0">
                  <a:pos x="44" y="99"/>
                </a:cxn>
                <a:cxn ang="0">
                  <a:pos x="45" y="252"/>
                </a:cxn>
                <a:cxn ang="0">
                  <a:pos x="46" y="4"/>
                </a:cxn>
                <a:cxn ang="0">
                  <a:pos x="47" y="174"/>
                </a:cxn>
                <a:cxn ang="0">
                  <a:pos x="49" y="179"/>
                </a:cxn>
              </a:cxnLst>
              <a:rect l="0" t="0" r="r" b="b"/>
              <a:pathLst>
                <a:path w="50" h="384">
                  <a:moveTo>
                    <a:pt x="0" y="69"/>
                  </a:moveTo>
                  <a:lnTo>
                    <a:pt x="1" y="92"/>
                  </a:lnTo>
                  <a:lnTo>
                    <a:pt x="1" y="175"/>
                  </a:lnTo>
                  <a:lnTo>
                    <a:pt x="1" y="155"/>
                  </a:lnTo>
                  <a:lnTo>
                    <a:pt x="2" y="154"/>
                  </a:lnTo>
                  <a:lnTo>
                    <a:pt x="2" y="178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4" y="183"/>
                  </a:lnTo>
                  <a:lnTo>
                    <a:pt x="4" y="164"/>
                  </a:lnTo>
                  <a:lnTo>
                    <a:pt x="4" y="178"/>
                  </a:lnTo>
                  <a:lnTo>
                    <a:pt x="5" y="179"/>
                  </a:lnTo>
                  <a:lnTo>
                    <a:pt x="5" y="238"/>
                  </a:lnTo>
                  <a:lnTo>
                    <a:pt x="5" y="200"/>
                  </a:lnTo>
                  <a:lnTo>
                    <a:pt x="6" y="197"/>
                  </a:lnTo>
                  <a:lnTo>
                    <a:pt x="6" y="349"/>
                  </a:lnTo>
                  <a:lnTo>
                    <a:pt x="6" y="183"/>
                  </a:lnTo>
                  <a:lnTo>
                    <a:pt x="7" y="177"/>
                  </a:lnTo>
                  <a:lnTo>
                    <a:pt x="7" y="112"/>
                  </a:lnTo>
                  <a:lnTo>
                    <a:pt x="7" y="174"/>
                  </a:lnTo>
                  <a:lnTo>
                    <a:pt x="9" y="173"/>
                  </a:lnTo>
                  <a:lnTo>
                    <a:pt x="9" y="224"/>
                  </a:lnTo>
                  <a:lnTo>
                    <a:pt x="9" y="0"/>
                  </a:lnTo>
                  <a:lnTo>
                    <a:pt x="9" y="33"/>
                  </a:lnTo>
                  <a:lnTo>
                    <a:pt x="10" y="74"/>
                  </a:lnTo>
                  <a:lnTo>
                    <a:pt x="10" y="168"/>
                  </a:lnTo>
                  <a:lnTo>
                    <a:pt x="10" y="162"/>
                  </a:lnTo>
                  <a:lnTo>
                    <a:pt x="11" y="164"/>
                  </a:lnTo>
                  <a:lnTo>
                    <a:pt x="11" y="169"/>
                  </a:lnTo>
                  <a:lnTo>
                    <a:pt x="11" y="160"/>
                  </a:lnTo>
                  <a:lnTo>
                    <a:pt x="11" y="167"/>
                  </a:lnTo>
                  <a:lnTo>
                    <a:pt x="12" y="169"/>
                  </a:lnTo>
                  <a:lnTo>
                    <a:pt x="12" y="184"/>
                  </a:lnTo>
                  <a:lnTo>
                    <a:pt x="12" y="178"/>
                  </a:lnTo>
                  <a:lnTo>
                    <a:pt x="14" y="177"/>
                  </a:lnTo>
                  <a:lnTo>
                    <a:pt x="14" y="269"/>
                  </a:lnTo>
                  <a:lnTo>
                    <a:pt x="14" y="222"/>
                  </a:lnTo>
                  <a:lnTo>
                    <a:pt x="15" y="199"/>
                  </a:lnTo>
                  <a:lnTo>
                    <a:pt x="15" y="359"/>
                  </a:lnTo>
                  <a:lnTo>
                    <a:pt x="15" y="147"/>
                  </a:lnTo>
                  <a:lnTo>
                    <a:pt x="15" y="193"/>
                  </a:lnTo>
                  <a:lnTo>
                    <a:pt x="16" y="188"/>
                  </a:lnTo>
                  <a:lnTo>
                    <a:pt x="16" y="109"/>
                  </a:lnTo>
                  <a:lnTo>
                    <a:pt x="16" y="127"/>
                  </a:lnTo>
                  <a:lnTo>
                    <a:pt x="17" y="128"/>
                  </a:lnTo>
                  <a:lnTo>
                    <a:pt x="17" y="205"/>
                  </a:lnTo>
                  <a:lnTo>
                    <a:pt x="17" y="69"/>
                  </a:lnTo>
                  <a:lnTo>
                    <a:pt x="19" y="37"/>
                  </a:lnTo>
                  <a:lnTo>
                    <a:pt x="19" y="4"/>
                  </a:lnTo>
                  <a:lnTo>
                    <a:pt x="19" y="162"/>
                  </a:lnTo>
                  <a:lnTo>
                    <a:pt x="20" y="163"/>
                  </a:lnTo>
                  <a:lnTo>
                    <a:pt x="20" y="154"/>
                  </a:lnTo>
                  <a:lnTo>
                    <a:pt x="20" y="175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1" y="165"/>
                  </a:lnTo>
                  <a:lnTo>
                    <a:pt x="21" y="177"/>
                  </a:lnTo>
                  <a:lnTo>
                    <a:pt x="22" y="178"/>
                  </a:lnTo>
                  <a:lnTo>
                    <a:pt x="22" y="175"/>
                  </a:lnTo>
                  <a:lnTo>
                    <a:pt x="22" y="185"/>
                  </a:lnTo>
                  <a:lnTo>
                    <a:pt x="24" y="190"/>
                  </a:lnTo>
                  <a:lnTo>
                    <a:pt x="24" y="147"/>
                  </a:lnTo>
                  <a:lnTo>
                    <a:pt x="24" y="357"/>
                  </a:lnTo>
                  <a:lnTo>
                    <a:pt x="25" y="367"/>
                  </a:lnTo>
                  <a:lnTo>
                    <a:pt x="25" y="373"/>
                  </a:lnTo>
                  <a:lnTo>
                    <a:pt x="25" y="123"/>
                  </a:lnTo>
                  <a:lnTo>
                    <a:pt x="25" y="143"/>
                  </a:lnTo>
                  <a:lnTo>
                    <a:pt x="26" y="135"/>
                  </a:lnTo>
                  <a:lnTo>
                    <a:pt x="26" y="118"/>
                  </a:lnTo>
                  <a:lnTo>
                    <a:pt x="26" y="189"/>
                  </a:lnTo>
                  <a:lnTo>
                    <a:pt x="27" y="190"/>
                  </a:lnTo>
                  <a:lnTo>
                    <a:pt x="27" y="239"/>
                  </a:lnTo>
                  <a:lnTo>
                    <a:pt x="27" y="7"/>
                  </a:lnTo>
                  <a:lnTo>
                    <a:pt x="27" y="102"/>
                  </a:lnTo>
                  <a:lnTo>
                    <a:pt x="29" y="102"/>
                  </a:lnTo>
                  <a:lnTo>
                    <a:pt x="29" y="182"/>
                  </a:lnTo>
                  <a:lnTo>
                    <a:pt x="29" y="148"/>
                  </a:lnTo>
                  <a:lnTo>
                    <a:pt x="30" y="147"/>
                  </a:lnTo>
                  <a:lnTo>
                    <a:pt x="30" y="177"/>
                  </a:lnTo>
                  <a:lnTo>
                    <a:pt x="31" y="178"/>
                  </a:lnTo>
                  <a:lnTo>
                    <a:pt x="31" y="167"/>
                  </a:lnTo>
                  <a:lnTo>
                    <a:pt x="31" y="188"/>
                  </a:lnTo>
                  <a:lnTo>
                    <a:pt x="32" y="190"/>
                  </a:lnTo>
                  <a:lnTo>
                    <a:pt x="32" y="268"/>
                  </a:lnTo>
                  <a:lnTo>
                    <a:pt x="32" y="174"/>
                  </a:lnTo>
                  <a:lnTo>
                    <a:pt x="32" y="240"/>
                  </a:lnTo>
                  <a:lnTo>
                    <a:pt x="34" y="217"/>
                  </a:lnTo>
                  <a:lnTo>
                    <a:pt x="34" y="384"/>
                  </a:lnTo>
                  <a:lnTo>
                    <a:pt x="34" y="124"/>
                  </a:lnTo>
                  <a:lnTo>
                    <a:pt x="35" y="105"/>
                  </a:lnTo>
                  <a:lnTo>
                    <a:pt x="35" y="95"/>
                  </a:lnTo>
                  <a:lnTo>
                    <a:pt x="35" y="182"/>
                  </a:lnTo>
                  <a:lnTo>
                    <a:pt x="36" y="183"/>
                  </a:lnTo>
                  <a:lnTo>
                    <a:pt x="36" y="258"/>
                  </a:lnTo>
                  <a:lnTo>
                    <a:pt x="36" y="39"/>
                  </a:lnTo>
                  <a:lnTo>
                    <a:pt x="37" y="15"/>
                  </a:lnTo>
                  <a:lnTo>
                    <a:pt x="37" y="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7"/>
                  </a:lnTo>
                  <a:lnTo>
                    <a:pt x="39" y="159"/>
                  </a:lnTo>
                  <a:lnTo>
                    <a:pt x="39" y="169"/>
                  </a:lnTo>
                  <a:lnTo>
                    <a:pt x="40" y="168"/>
                  </a:lnTo>
                  <a:lnTo>
                    <a:pt x="40" y="189"/>
                  </a:lnTo>
                  <a:lnTo>
                    <a:pt x="40" y="164"/>
                  </a:lnTo>
                  <a:lnTo>
                    <a:pt x="40" y="169"/>
                  </a:lnTo>
                  <a:lnTo>
                    <a:pt x="41" y="172"/>
                  </a:lnTo>
                  <a:lnTo>
                    <a:pt x="41" y="189"/>
                  </a:lnTo>
                  <a:lnTo>
                    <a:pt x="42" y="193"/>
                  </a:lnTo>
                  <a:lnTo>
                    <a:pt x="42" y="369"/>
                  </a:lnTo>
                  <a:lnTo>
                    <a:pt x="42" y="173"/>
                  </a:lnTo>
                  <a:lnTo>
                    <a:pt x="42" y="310"/>
                  </a:lnTo>
                  <a:lnTo>
                    <a:pt x="44" y="283"/>
                  </a:lnTo>
                  <a:lnTo>
                    <a:pt x="44" y="99"/>
                  </a:lnTo>
                  <a:lnTo>
                    <a:pt x="44" y="139"/>
                  </a:lnTo>
                  <a:lnTo>
                    <a:pt x="45" y="149"/>
                  </a:lnTo>
                  <a:lnTo>
                    <a:pt x="45" y="252"/>
                  </a:lnTo>
                  <a:lnTo>
                    <a:pt x="46" y="275"/>
                  </a:lnTo>
                  <a:lnTo>
                    <a:pt x="46" y="309"/>
                  </a:lnTo>
                  <a:lnTo>
                    <a:pt x="46" y="4"/>
                  </a:lnTo>
                  <a:lnTo>
                    <a:pt x="46" y="135"/>
                  </a:lnTo>
                  <a:lnTo>
                    <a:pt x="47" y="142"/>
                  </a:lnTo>
                  <a:lnTo>
                    <a:pt x="47" y="174"/>
                  </a:lnTo>
                  <a:lnTo>
                    <a:pt x="49" y="173"/>
                  </a:lnTo>
                  <a:lnTo>
                    <a:pt x="49" y="160"/>
                  </a:lnTo>
                  <a:lnTo>
                    <a:pt x="49" y="179"/>
                  </a:lnTo>
                  <a:lnTo>
                    <a:pt x="50" y="178"/>
                  </a:lnTo>
                  <a:lnTo>
                    <a:pt x="50" y="18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Freeform 112"/>
            <p:cNvSpPr>
              <a:spLocks/>
            </p:cNvSpPr>
            <p:nvPr/>
          </p:nvSpPr>
          <p:spPr bwMode="auto">
            <a:xfrm>
              <a:off x="5598108" y="5474621"/>
              <a:ext cx="185778" cy="83009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" y="179"/>
                </a:cxn>
                <a:cxn ang="0">
                  <a:pos x="2" y="337"/>
                </a:cxn>
                <a:cxn ang="0">
                  <a:pos x="4" y="123"/>
                </a:cxn>
                <a:cxn ang="0">
                  <a:pos x="5" y="8"/>
                </a:cxn>
                <a:cxn ang="0">
                  <a:pos x="6" y="172"/>
                </a:cxn>
                <a:cxn ang="0">
                  <a:pos x="7" y="179"/>
                </a:cxn>
                <a:cxn ang="0">
                  <a:pos x="9" y="175"/>
                </a:cxn>
                <a:cxn ang="0">
                  <a:pos x="9" y="183"/>
                </a:cxn>
                <a:cxn ang="0">
                  <a:pos x="10" y="218"/>
                </a:cxn>
                <a:cxn ang="0">
                  <a:pos x="11" y="164"/>
                </a:cxn>
                <a:cxn ang="0">
                  <a:pos x="12" y="148"/>
                </a:cxn>
                <a:cxn ang="0">
                  <a:pos x="14" y="240"/>
                </a:cxn>
                <a:cxn ang="0">
                  <a:pos x="15" y="183"/>
                </a:cxn>
                <a:cxn ang="0">
                  <a:pos x="16" y="184"/>
                </a:cxn>
                <a:cxn ang="0">
                  <a:pos x="17" y="173"/>
                </a:cxn>
                <a:cxn ang="0">
                  <a:pos x="17" y="183"/>
                </a:cxn>
                <a:cxn ang="0">
                  <a:pos x="19" y="160"/>
                </a:cxn>
                <a:cxn ang="0">
                  <a:pos x="20" y="260"/>
                </a:cxn>
                <a:cxn ang="0">
                  <a:pos x="21" y="158"/>
                </a:cxn>
                <a:cxn ang="0">
                  <a:pos x="22" y="180"/>
                </a:cxn>
                <a:cxn ang="0">
                  <a:pos x="24" y="174"/>
                </a:cxn>
                <a:cxn ang="0">
                  <a:pos x="24" y="178"/>
                </a:cxn>
                <a:cxn ang="0">
                  <a:pos x="25" y="114"/>
                </a:cxn>
                <a:cxn ang="0">
                  <a:pos x="26" y="182"/>
                </a:cxn>
                <a:cxn ang="0">
                  <a:pos x="27" y="169"/>
                </a:cxn>
                <a:cxn ang="0">
                  <a:pos x="29" y="163"/>
                </a:cxn>
                <a:cxn ang="0">
                  <a:pos x="30" y="157"/>
                </a:cxn>
                <a:cxn ang="0">
                  <a:pos x="31" y="225"/>
                </a:cxn>
                <a:cxn ang="0">
                  <a:pos x="31" y="149"/>
                </a:cxn>
                <a:cxn ang="0">
                  <a:pos x="32" y="219"/>
                </a:cxn>
                <a:cxn ang="0">
                  <a:pos x="34" y="0"/>
                </a:cxn>
                <a:cxn ang="0">
                  <a:pos x="35" y="179"/>
                </a:cxn>
                <a:cxn ang="0">
                  <a:pos x="36" y="167"/>
                </a:cxn>
                <a:cxn ang="0">
                  <a:pos x="37" y="188"/>
                </a:cxn>
                <a:cxn ang="0">
                  <a:pos x="39" y="188"/>
                </a:cxn>
                <a:cxn ang="0">
                  <a:pos x="39" y="193"/>
                </a:cxn>
                <a:cxn ang="0">
                  <a:pos x="40" y="98"/>
                </a:cxn>
                <a:cxn ang="0">
                  <a:pos x="41" y="124"/>
                </a:cxn>
                <a:cxn ang="0">
                  <a:pos x="42" y="310"/>
                </a:cxn>
                <a:cxn ang="0">
                  <a:pos x="44" y="9"/>
                </a:cxn>
                <a:cxn ang="0">
                  <a:pos x="44" y="174"/>
                </a:cxn>
              </a:cxnLst>
              <a:rect l="0" t="0" r="r" b="b"/>
              <a:pathLst>
                <a:path w="45" h="343">
                  <a:moveTo>
                    <a:pt x="0" y="185"/>
                  </a:moveTo>
                  <a:lnTo>
                    <a:pt x="0" y="169"/>
                  </a:lnTo>
                  <a:lnTo>
                    <a:pt x="0" y="182"/>
                  </a:lnTo>
                  <a:lnTo>
                    <a:pt x="1" y="180"/>
                  </a:lnTo>
                  <a:lnTo>
                    <a:pt x="1" y="247"/>
                  </a:lnTo>
                  <a:lnTo>
                    <a:pt x="1" y="179"/>
                  </a:lnTo>
                  <a:lnTo>
                    <a:pt x="1" y="202"/>
                  </a:lnTo>
                  <a:lnTo>
                    <a:pt x="2" y="215"/>
                  </a:lnTo>
                  <a:lnTo>
                    <a:pt x="2" y="337"/>
                  </a:lnTo>
                  <a:lnTo>
                    <a:pt x="2" y="135"/>
                  </a:lnTo>
                  <a:lnTo>
                    <a:pt x="4" y="124"/>
                  </a:lnTo>
                  <a:lnTo>
                    <a:pt x="4" y="123"/>
                  </a:lnTo>
                  <a:lnTo>
                    <a:pt x="4" y="210"/>
                  </a:lnTo>
                  <a:lnTo>
                    <a:pt x="5" y="207"/>
                  </a:lnTo>
                  <a:lnTo>
                    <a:pt x="5" y="8"/>
                  </a:lnTo>
                  <a:lnTo>
                    <a:pt x="5" y="99"/>
                  </a:lnTo>
                  <a:lnTo>
                    <a:pt x="6" y="105"/>
                  </a:lnTo>
                  <a:lnTo>
                    <a:pt x="6" y="172"/>
                  </a:lnTo>
                  <a:lnTo>
                    <a:pt x="6" y="170"/>
                  </a:lnTo>
                  <a:lnTo>
                    <a:pt x="7" y="174"/>
                  </a:lnTo>
                  <a:lnTo>
                    <a:pt x="7" y="179"/>
                  </a:lnTo>
                  <a:lnTo>
                    <a:pt x="7" y="169"/>
                  </a:lnTo>
                  <a:lnTo>
                    <a:pt x="7" y="173"/>
                  </a:lnTo>
                  <a:lnTo>
                    <a:pt x="9" y="175"/>
                  </a:lnTo>
                  <a:lnTo>
                    <a:pt x="9" y="189"/>
                  </a:lnTo>
                  <a:lnTo>
                    <a:pt x="9" y="165"/>
                  </a:lnTo>
                  <a:lnTo>
                    <a:pt x="9" y="183"/>
                  </a:lnTo>
                  <a:lnTo>
                    <a:pt x="10" y="184"/>
                  </a:lnTo>
                  <a:lnTo>
                    <a:pt x="10" y="173"/>
                  </a:lnTo>
                  <a:lnTo>
                    <a:pt x="10" y="218"/>
                  </a:lnTo>
                  <a:lnTo>
                    <a:pt x="11" y="225"/>
                  </a:lnTo>
                  <a:lnTo>
                    <a:pt x="11" y="325"/>
                  </a:lnTo>
                  <a:lnTo>
                    <a:pt x="11" y="164"/>
                  </a:lnTo>
                  <a:lnTo>
                    <a:pt x="11" y="268"/>
                  </a:lnTo>
                  <a:lnTo>
                    <a:pt x="12" y="252"/>
                  </a:lnTo>
                  <a:lnTo>
                    <a:pt x="12" y="148"/>
                  </a:lnTo>
                  <a:lnTo>
                    <a:pt x="12" y="149"/>
                  </a:lnTo>
                  <a:lnTo>
                    <a:pt x="14" y="155"/>
                  </a:lnTo>
                  <a:lnTo>
                    <a:pt x="14" y="240"/>
                  </a:lnTo>
                  <a:lnTo>
                    <a:pt x="14" y="33"/>
                  </a:lnTo>
                  <a:lnTo>
                    <a:pt x="15" y="30"/>
                  </a:lnTo>
                  <a:lnTo>
                    <a:pt x="15" y="183"/>
                  </a:lnTo>
                  <a:lnTo>
                    <a:pt x="15" y="177"/>
                  </a:lnTo>
                  <a:lnTo>
                    <a:pt x="16" y="173"/>
                  </a:lnTo>
                  <a:lnTo>
                    <a:pt x="16" y="184"/>
                  </a:lnTo>
                  <a:lnTo>
                    <a:pt x="16" y="167"/>
                  </a:lnTo>
                  <a:lnTo>
                    <a:pt x="16" y="179"/>
                  </a:lnTo>
                  <a:lnTo>
                    <a:pt x="17" y="173"/>
                  </a:lnTo>
                  <a:lnTo>
                    <a:pt x="17" y="189"/>
                  </a:lnTo>
                  <a:lnTo>
                    <a:pt x="17" y="160"/>
                  </a:lnTo>
                  <a:lnTo>
                    <a:pt x="17" y="183"/>
                  </a:lnTo>
                  <a:lnTo>
                    <a:pt x="19" y="182"/>
                  </a:lnTo>
                  <a:lnTo>
                    <a:pt x="19" y="198"/>
                  </a:lnTo>
                  <a:lnTo>
                    <a:pt x="19" y="160"/>
                  </a:lnTo>
                  <a:lnTo>
                    <a:pt x="19" y="194"/>
                  </a:lnTo>
                  <a:lnTo>
                    <a:pt x="20" y="195"/>
                  </a:lnTo>
                  <a:lnTo>
                    <a:pt x="20" y="260"/>
                  </a:lnTo>
                  <a:lnTo>
                    <a:pt x="20" y="148"/>
                  </a:lnTo>
                  <a:lnTo>
                    <a:pt x="20" y="159"/>
                  </a:lnTo>
                  <a:lnTo>
                    <a:pt x="21" y="158"/>
                  </a:lnTo>
                  <a:lnTo>
                    <a:pt x="21" y="329"/>
                  </a:lnTo>
                  <a:lnTo>
                    <a:pt x="21" y="190"/>
                  </a:lnTo>
                  <a:lnTo>
                    <a:pt x="22" y="180"/>
                  </a:lnTo>
                  <a:lnTo>
                    <a:pt x="22" y="129"/>
                  </a:lnTo>
                  <a:lnTo>
                    <a:pt x="22" y="169"/>
                  </a:lnTo>
                  <a:lnTo>
                    <a:pt x="24" y="174"/>
                  </a:lnTo>
                  <a:lnTo>
                    <a:pt x="24" y="232"/>
                  </a:lnTo>
                  <a:lnTo>
                    <a:pt x="24" y="2"/>
                  </a:lnTo>
                  <a:lnTo>
                    <a:pt x="24" y="178"/>
                  </a:lnTo>
                  <a:lnTo>
                    <a:pt x="25" y="175"/>
                  </a:lnTo>
                  <a:lnTo>
                    <a:pt x="25" y="180"/>
                  </a:lnTo>
                  <a:lnTo>
                    <a:pt x="25" y="114"/>
                  </a:lnTo>
                  <a:lnTo>
                    <a:pt x="25" y="167"/>
                  </a:lnTo>
                  <a:lnTo>
                    <a:pt x="26" y="163"/>
                  </a:lnTo>
                  <a:lnTo>
                    <a:pt x="26" y="182"/>
                  </a:lnTo>
                  <a:lnTo>
                    <a:pt x="26" y="162"/>
                  </a:lnTo>
                  <a:lnTo>
                    <a:pt x="26" y="173"/>
                  </a:lnTo>
                  <a:lnTo>
                    <a:pt x="27" y="169"/>
                  </a:lnTo>
                  <a:lnTo>
                    <a:pt x="27" y="189"/>
                  </a:lnTo>
                  <a:lnTo>
                    <a:pt x="27" y="162"/>
                  </a:lnTo>
                  <a:lnTo>
                    <a:pt x="29" y="163"/>
                  </a:lnTo>
                  <a:lnTo>
                    <a:pt x="29" y="195"/>
                  </a:lnTo>
                  <a:lnTo>
                    <a:pt x="29" y="154"/>
                  </a:lnTo>
                  <a:lnTo>
                    <a:pt x="30" y="157"/>
                  </a:lnTo>
                  <a:lnTo>
                    <a:pt x="30" y="324"/>
                  </a:lnTo>
                  <a:lnTo>
                    <a:pt x="30" y="232"/>
                  </a:lnTo>
                  <a:lnTo>
                    <a:pt x="31" y="225"/>
                  </a:lnTo>
                  <a:lnTo>
                    <a:pt x="31" y="228"/>
                  </a:lnTo>
                  <a:lnTo>
                    <a:pt x="31" y="123"/>
                  </a:lnTo>
                  <a:lnTo>
                    <a:pt x="31" y="149"/>
                  </a:lnTo>
                  <a:lnTo>
                    <a:pt x="32" y="142"/>
                  </a:lnTo>
                  <a:lnTo>
                    <a:pt x="32" y="127"/>
                  </a:lnTo>
                  <a:lnTo>
                    <a:pt x="32" y="219"/>
                  </a:lnTo>
                  <a:lnTo>
                    <a:pt x="34" y="245"/>
                  </a:lnTo>
                  <a:lnTo>
                    <a:pt x="34" y="304"/>
                  </a:lnTo>
                  <a:lnTo>
                    <a:pt x="34" y="0"/>
                  </a:lnTo>
                  <a:lnTo>
                    <a:pt x="34" y="143"/>
                  </a:lnTo>
                  <a:lnTo>
                    <a:pt x="35" y="149"/>
                  </a:lnTo>
                  <a:lnTo>
                    <a:pt x="35" y="179"/>
                  </a:lnTo>
                  <a:lnTo>
                    <a:pt x="35" y="172"/>
                  </a:lnTo>
                  <a:lnTo>
                    <a:pt x="36" y="174"/>
                  </a:lnTo>
                  <a:lnTo>
                    <a:pt x="36" y="167"/>
                  </a:lnTo>
                  <a:lnTo>
                    <a:pt x="36" y="187"/>
                  </a:lnTo>
                  <a:lnTo>
                    <a:pt x="37" y="185"/>
                  </a:lnTo>
                  <a:lnTo>
                    <a:pt x="37" y="188"/>
                  </a:lnTo>
                  <a:lnTo>
                    <a:pt x="37" y="162"/>
                  </a:lnTo>
                  <a:lnTo>
                    <a:pt x="37" y="187"/>
                  </a:lnTo>
                  <a:lnTo>
                    <a:pt x="39" y="188"/>
                  </a:lnTo>
                  <a:lnTo>
                    <a:pt x="39" y="258"/>
                  </a:lnTo>
                  <a:lnTo>
                    <a:pt x="39" y="154"/>
                  </a:lnTo>
                  <a:lnTo>
                    <a:pt x="39" y="193"/>
                  </a:lnTo>
                  <a:lnTo>
                    <a:pt x="40" y="218"/>
                  </a:lnTo>
                  <a:lnTo>
                    <a:pt x="40" y="343"/>
                  </a:lnTo>
                  <a:lnTo>
                    <a:pt x="40" y="98"/>
                  </a:lnTo>
                  <a:lnTo>
                    <a:pt x="40" y="152"/>
                  </a:lnTo>
                  <a:lnTo>
                    <a:pt x="41" y="150"/>
                  </a:lnTo>
                  <a:lnTo>
                    <a:pt x="41" y="124"/>
                  </a:lnTo>
                  <a:lnTo>
                    <a:pt x="41" y="189"/>
                  </a:lnTo>
                  <a:lnTo>
                    <a:pt x="42" y="190"/>
                  </a:lnTo>
                  <a:lnTo>
                    <a:pt x="42" y="310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4" y="9"/>
                  </a:lnTo>
                  <a:lnTo>
                    <a:pt x="44" y="183"/>
                  </a:lnTo>
                  <a:lnTo>
                    <a:pt x="44" y="7"/>
                  </a:lnTo>
                  <a:lnTo>
                    <a:pt x="44" y="174"/>
                  </a:lnTo>
                  <a:lnTo>
                    <a:pt x="45" y="178"/>
                  </a:lnTo>
                  <a:lnTo>
                    <a:pt x="45" y="17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Freeform 113"/>
            <p:cNvSpPr>
              <a:spLocks/>
            </p:cNvSpPr>
            <p:nvPr/>
          </p:nvSpPr>
          <p:spPr bwMode="auto">
            <a:xfrm>
              <a:off x="5783883" y="5491562"/>
              <a:ext cx="189907" cy="82767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" y="160"/>
                </a:cxn>
                <a:cxn ang="0">
                  <a:pos x="2" y="235"/>
                </a:cxn>
                <a:cxn ang="0">
                  <a:pos x="4" y="186"/>
                </a:cxn>
                <a:cxn ang="0">
                  <a:pos x="4" y="102"/>
                </a:cxn>
                <a:cxn ang="0">
                  <a:pos x="6" y="183"/>
                </a:cxn>
                <a:cxn ang="0">
                  <a:pos x="7" y="298"/>
                </a:cxn>
                <a:cxn ang="0">
                  <a:pos x="9" y="165"/>
                </a:cxn>
                <a:cxn ang="0">
                  <a:pos x="9" y="166"/>
                </a:cxn>
                <a:cxn ang="0">
                  <a:pos x="10" y="146"/>
                </a:cxn>
                <a:cxn ang="0">
                  <a:pos x="11" y="178"/>
                </a:cxn>
                <a:cxn ang="0">
                  <a:pos x="12" y="145"/>
                </a:cxn>
                <a:cxn ang="0">
                  <a:pos x="14" y="86"/>
                </a:cxn>
                <a:cxn ang="0">
                  <a:pos x="15" y="171"/>
                </a:cxn>
                <a:cxn ang="0">
                  <a:pos x="16" y="276"/>
                </a:cxn>
                <a:cxn ang="0">
                  <a:pos x="17" y="177"/>
                </a:cxn>
                <a:cxn ang="0">
                  <a:pos x="19" y="182"/>
                </a:cxn>
                <a:cxn ang="0">
                  <a:pos x="20" y="170"/>
                </a:cxn>
                <a:cxn ang="0">
                  <a:pos x="21" y="178"/>
                </a:cxn>
                <a:cxn ang="0">
                  <a:pos x="21" y="220"/>
                </a:cxn>
                <a:cxn ang="0">
                  <a:pos x="22" y="162"/>
                </a:cxn>
                <a:cxn ang="0">
                  <a:pos x="24" y="97"/>
                </a:cxn>
                <a:cxn ang="0">
                  <a:pos x="25" y="185"/>
                </a:cxn>
                <a:cxn ang="0">
                  <a:pos x="26" y="286"/>
                </a:cxn>
                <a:cxn ang="0">
                  <a:pos x="27" y="171"/>
                </a:cxn>
                <a:cxn ang="0">
                  <a:pos x="27" y="170"/>
                </a:cxn>
                <a:cxn ang="0">
                  <a:pos x="29" y="151"/>
                </a:cxn>
                <a:cxn ang="0">
                  <a:pos x="30" y="180"/>
                </a:cxn>
                <a:cxn ang="0">
                  <a:pos x="31" y="175"/>
                </a:cxn>
                <a:cxn ang="0">
                  <a:pos x="32" y="298"/>
                </a:cxn>
                <a:cxn ang="0">
                  <a:pos x="32" y="115"/>
                </a:cxn>
                <a:cxn ang="0">
                  <a:pos x="35" y="183"/>
                </a:cxn>
                <a:cxn ang="0">
                  <a:pos x="36" y="110"/>
                </a:cxn>
                <a:cxn ang="0">
                  <a:pos x="36" y="171"/>
                </a:cxn>
                <a:cxn ang="0">
                  <a:pos x="37" y="161"/>
                </a:cxn>
                <a:cxn ang="0">
                  <a:pos x="39" y="156"/>
                </a:cxn>
                <a:cxn ang="0">
                  <a:pos x="40" y="265"/>
                </a:cxn>
                <a:cxn ang="0">
                  <a:pos x="41" y="300"/>
                </a:cxn>
                <a:cxn ang="0">
                  <a:pos x="42" y="91"/>
                </a:cxn>
                <a:cxn ang="0">
                  <a:pos x="44" y="156"/>
                </a:cxn>
                <a:cxn ang="0">
                  <a:pos x="45" y="271"/>
                </a:cxn>
                <a:cxn ang="0">
                  <a:pos x="46" y="171"/>
                </a:cxn>
              </a:cxnLst>
              <a:rect l="0" t="0" r="r" b="b"/>
              <a:pathLst>
                <a:path w="46" h="342">
                  <a:moveTo>
                    <a:pt x="0" y="171"/>
                  </a:moveTo>
                  <a:lnTo>
                    <a:pt x="0" y="161"/>
                  </a:lnTo>
                  <a:lnTo>
                    <a:pt x="0" y="162"/>
                  </a:lnTo>
                  <a:lnTo>
                    <a:pt x="1" y="165"/>
                  </a:lnTo>
                  <a:lnTo>
                    <a:pt x="1" y="173"/>
                  </a:lnTo>
                  <a:lnTo>
                    <a:pt x="1" y="160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235"/>
                  </a:lnTo>
                  <a:lnTo>
                    <a:pt x="2" y="150"/>
                  </a:lnTo>
                  <a:lnTo>
                    <a:pt x="2" y="206"/>
                  </a:lnTo>
                  <a:lnTo>
                    <a:pt x="4" y="186"/>
                  </a:lnTo>
                  <a:lnTo>
                    <a:pt x="4" y="342"/>
                  </a:lnTo>
                  <a:lnTo>
                    <a:pt x="4" y="88"/>
                  </a:lnTo>
                  <a:lnTo>
                    <a:pt x="4" y="102"/>
                  </a:lnTo>
                  <a:lnTo>
                    <a:pt x="5" y="110"/>
                  </a:lnTo>
                  <a:lnTo>
                    <a:pt x="5" y="181"/>
                  </a:lnTo>
                  <a:lnTo>
                    <a:pt x="6" y="183"/>
                  </a:lnTo>
                  <a:lnTo>
                    <a:pt x="6" y="145"/>
                  </a:lnTo>
                  <a:lnTo>
                    <a:pt x="6" y="315"/>
                  </a:lnTo>
                  <a:lnTo>
                    <a:pt x="7" y="298"/>
                  </a:lnTo>
                  <a:lnTo>
                    <a:pt x="7" y="2"/>
                  </a:lnTo>
                  <a:lnTo>
                    <a:pt x="7" y="162"/>
                  </a:lnTo>
                  <a:lnTo>
                    <a:pt x="9" y="165"/>
                  </a:lnTo>
                  <a:lnTo>
                    <a:pt x="9" y="170"/>
                  </a:lnTo>
                  <a:lnTo>
                    <a:pt x="9" y="162"/>
                  </a:lnTo>
                  <a:lnTo>
                    <a:pt x="9" y="166"/>
                  </a:lnTo>
                  <a:lnTo>
                    <a:pt x="10" y="171"/>
                  </a:lnTo>
                  <a:lnTo>
                    <a:pt x="10" y="177"/>
                  </a:lnTo>
                  <a:lnTo>
                    <a:pt x="10" y="146"/>
                  </a:lnTo>
                  <a:lnTo>
                    <a:pt x="10" y="165"/>
                  </a:lnTo>
                  <a:lnTo>
                    <a:pt x="11" y="166"/>
                  </a:lnTo>
                  <a:lnTo>
                    <a:pt x="11" y="178"/>
                  </a:lnTo>
                  <a:lnTo>
                    <a:pt x="11" y="172"/>
                  </a:lnTo>
                  <a:lnTo>
                    <a:pt x="12" y="171"/>
                  </a:lnTo>
                  <a:lnTo>
                    <a:pt x="12" y="145"/>
                  </a:lnTo>
                  <a:lnTo>
                    <a:pt x="12" y="320"/>
                  </a:lnTo>
                  <a:lnTo>
                    <a:pt x="14" y="323"/>
                  </a:lnTo>
                  <a:lnTo>
                    <a:pt x="14" y="86"/>
                  </a:lnTo>
                  <a:lnTo>
                    <a:pt x="14" y="132"/>
                  </a:lnTo>
                  <a:lnTo>
                    <a:pt x="15" y="131"/>
                  </a:lnTo>
                  <a:lnTo>
                    <a:pt x="15" y="171"/>
                  </a:lnTo>
                  <a:lnTo>
                    <a:pt x="15" y="163"/>
                  </a:lnTo>
                  <a:lnTo>
                    <a:pt x="16" y="161"/>
                  </a:lnTo>
                  <a:lnTo>
                    <a:pt x="16" y="276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7" y="177"/>
                  </a:lnTo>
                  <a:lnTo>
                    <a:pt x="17" y="173"/>
                  </a:lnTo>
                  <a:lnTo>
                    <a:pt x="19" y="175"/>
                  </a:lnTo>
                  <a:lnTo>
                    <a:pt x="19" y="182"/>
                  </a:lnTo>
                  <a:lnTo>
                    <a:pt x="19" y="151"/>
                  </a:lnTo>
                  <a:lnTo>
                    <a:pt x="19" y="172"/>
                  </a:lnTo>
                  <a:lnTo>
                    <a:pt x="20" y="170"/>
                  </a:lnTo>
                  <a:lnTo>
                    <a:pt x="20" y="157"/>
                  </a:lnTo>
                  <a:lnTo>
                    <a:pt x="20" y="177"/>
                  </a:lnTo>
                  <a:lnTo>
                    <a:pt x="21" y="178"/>
                  </a:lnTo>
                  <a:lnTo>
                    <a:pt x="21" y="226"/>
                  </a:lnTo>
                  <a:lnTo>
                    <a:pt x="21" y="162"/>
                  </a:lnTo>
                  <a:lnTo>
                    <a:pt x="21" y="220"/>
                  </a:lnTo>
                  <a:lnTo>
                    <a:pt x="22" y="208"/>
                  </a:lnTo>
                  <a:lnTo>
                    <a:pt x="22" y="317"/>
                  </a:lnTo>
                  <a:lnTo>
                    <a:pt x="22" y="162"/>
                  </a:lnTo>
                  <a:lnTo>
                    <a:pt x="22" y="176"/>
                  </a:lnTo>
                  <a:lnTo>
                    <a:pt x="24" y="165"/>
                  </a:lnTo>
                  <a:lnTo>
                    <a:pt x="24" y="97"/>
                  </a:lnTo>
                  <a:lnTo>
                    <a:pt x="24" y="147"/>
                  </a:lnTo>
                  <a:lnTo>
                    <a:pt x="25" y="150"/>
                  </a:lnTo>
                  <a:lnTo>
                    <a:pt x="25" y="185"/>
                  </a:lnTo>
                  <a:lnTo>
                    <a:pt x="25" y="170"/>
                  </a:lnTo>
                  <a:lnTo>
                    <a:pt x="26" y="186"/>
                  </a:lnTo>
                  <a:lnTo>
                    <a:pt x="26" y="286"/>
                  </a:lnTo>
                  <a:lnTo>
                    <a:pt x="26" y="23"/>
                  </a:lnTo>
                  <a:lnTo>
                    <a:pt x="26" y="181"/>
                  </a:lnTo>
                  <a:lnTo>
                    <a:pt x="27" y="171"/>
                  </a:lnTo>
                  <a:lnTo>
                    <a:pt x="27" y="173"/>
                  </a:lnTo>
                  <a:lnTo>
                    <a:pt x="27" y="122"/>
                  </a:lnTo>
                  <a:lnTo>
                    <a:pt x="27" y="170"/>
                  </a:lnTo>
                  <a:lnTo>
                    <a:pt x="29" y="172"/>
                  </a:lnTo>
                  <a:lnTo>
                    <a:pt x="29" y="175"/>
                  </a:lnTo>
                  <a:lnTo>
                    <a:pt x="29" y="151"/>
                  </a:lnTo>
                  <a:lnTo>
                    <a:pt x="29" y="168"/>
                  </a:lnTo>
                  <a:lnTo>
                    <a:pt x="30" y="172"/>
                  </a:lnTo>
                  <a:lnTo>
                    <a:pt x="30" y="180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1" y="175"/>
                  </a:lnTo>
                  <a:lnTo>
                    <a:pt x="31" y="170"/>
                  </a:lnTo>
                  <a:lnTo>
                    <a:pt x="31" y="283"/>
                  </a:lnTo>
                  <a:lnTo>
                    <a:pt x="32" y="298"/>
                  </a:lnTo>
                  <a:lnTo>
                    <a:pt x="32" y="307"/>
                  </a:lnTo>
                  <a:lnTo>
                    <a:pt x="32" y="82"/>
                  </a:lnTo>
                  <a:lnTo>
                    <a:pt x="32" y="115"/>
                  </a:lnTo>
                  <a:lnTo>
                    <a:pt x="34" y="118"/>
                  </a:lnTo>
                  <a:lnTo>
                    <a:pt x="34" y="186"/>
                  </a:lnTo>
                  <a:lnTo>
                    <a:pt x="35" y="183"/>
                  </a:lnTo>
                  <a:lnTo>
                    <a:pt x="35" y="270"/>
                  </a:lnTo>
                  <a:lnTo>
                    <a:pt x="35" y="138"/>
                  </a:lnTo>
                  <a:lnTo>
                    <a:pt x="36" y="110"/>
                  </a:lnTo>
                  <a:lnTo>
                    <a:pt x="36" y="190"/>
                  </a:lnTo>
                  <a:lnTo>
                    <a:pt x="36" y="28"/>
                  </a:lnTo>
                  <a:lnTo>
                    <a:pt x="36" y="171"/>
                  </a:lnTo>
                  <a:lnTo>
                    <a:pt x="37" y="173"/>
                  </a:lnTo>
                  <a:lnTo>
                    <a:pt x="37" y="175"/>
                  </a:lnTo>
                  <a:lnTo>
                    <a:pt x="37" y="161"/>
                  </a:lnTo>
                  <a:lnTo>
                    <a:pt x="39" y="160"/>
                  </a:lnTo>
                  <a:lnTo>
                    <a:pt x="39" y="177"/>
                  </a:lnTo>
                  <a:lnTo>
                    <a:pt x="39" y="156"/>
                  </a:lnTo>
                  <a:lnTo>
                    <a:pt x="39" y="171"/>
                  </a:lnTo>
                  <a:lnTo>
                    <a:pt x="40" y="173"/>
                  </a:lnTo>
                  <a:lnTo>
                    <a:pt x="40" y="265"/>
                  </a:lnTo>
                  <a:lnTo>
                    <a:pt x="40" y="151"/>
                  </a:lnTo>
                  <a:lnTo>
                    <a:pt x="41" y="137"/>
                  </a:lnTo>
                  <a:lnTo>
                    <a:pt x="41" y="300"/>
                  </a:lnTo>
                  <a:lnTo>
                    <a:pt x="41" y="67"/>
                  </a:lnTo>
                  <a:lnTo>
                    <a:pt x="41" y="81"/>
                  </a:lnTo>
                  <a:lnTo>
                    <a:pt x="42" y="91"/>
                  </a:lnTo>
                  <a:lnTo>
                    <a:pt x="42" y="167"/>
                  </a:lnTo>
                  <a:lnTo>
                    <a:pt x="42" y="155"/>
                  </a:lnTo>
                  <a:lnTo>
                    <a:pt x="44" y="156"/>
                  </a:lnTo>
                  <a:lnTo>
                    <a:pt x="44" y="192"/>
                  </a:lnTo>
                  <a:lnTo>
                    <a:pt x="45" y="196"/>
                  </a:lnTo>
                  <a:lnTo>
                    <a:pt x="45" y="271"/>
                  </a:lnTo>
                  <a:lnTo>
                    <a:pt x="45" y="56"/>
                  </a:lnTo>
                  <a:lnTo>
                    <a:pt x="45" y="166"/>
                  </a:lnTo>
                  <a:lnTo>
                    <a:pt x="46" y="171"/>
                  </a:lnTo>
                  <a:lnTo>
                    <a:pt x="46" y="177"/>
                  </a:lnTo>
                  <a:lnTo>
                    <a:pt x="46" y="15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Freeform 114"/>
            <p:cNvSpPr>
              <a:spLocks/>
            </p:cNvSpPr>
            <p:nvPr/>
          </p:nvSpPr>
          <p:spPr bwMode="auto">
            <a:xfrm>
              <a:off x="5973789" y="5699691"/>
              <a:ext cx="189907" cy="534844"/>
            </a:xfrm>
            <a:custGeom>
              <a:avLst/>
              <a:gdLst/>
              <a:ahLst/>
              <a:cxnLst>
                <a:cxn ang="0">
                  <a:pos x="1" y="86"/>
                </a:cxn>
                <a:cxn ang="0">
                  <a:pos x="3" y="87"/>
                </a:cxn>
                <a:cxn ang="0">
                  <a:pos x="4" y="122"/>
                </a:cxn>
                <a:cxn ang="0">
                  <a:pos x="5" y="4"/>
                </a:cxn>
                <a:cxn ang="0">
                  <a:pos x="6" y="82"/>
                </a:cxn>
                <a:cxn ang="0">
                  <a:pos x="6" y="84"/>
                </a:cxn>
                <a:cxn ang="0">
                  <a:pos x="8" y="157"/>
                </a:cxn>
                <a:cxn ang="0">
                  <a:pos x="9" y="82"/>
                </a:cxn>
                <a:cxn ang="0">
                  <a:pos x="10" y="75"/>
                </a:cxn>
                <a:cxn ang="0">
                  <a:pos x="11" y="77"/>
                </a:cxn>
                <a:cxn ang="0">
                  <a:pos x="13" y="40"/>
                </a:cxn>
                <a:cxn ang="0">
                  <a:pos x="14" y="22"/>
                </a:cxn>
                <a:cxn ang="0">
                  <a:pos x="15" y="86"/>
                </a:cxn>
                <a:cxn ang="0">
                  <a:pos x="16" y="106"/>
                </a:cxn>
                <a:cxn ang="0">
                  <a:pos x="18" y="94"/>
                </a:cxn>
                <a:cxn ang="0">
                  <a:pos x="19" y="56"/>
                </a:cxn>
                <a:cxn ang="0">
                  <a:pos x="19" y="89"/>
                </a:cxn>
                <a:cxn ang="0">
                  <a:pos x="20" y="84"/>
                </a:cxn>
                <a:cxn ang="0">
                  <a:pos x="21" y="122"/>
                </a:cxn>
                <a:cxn ang="0">
                  <a:pos x="23" y="80"/>
                </a:cxn>
                <a:cxn ang="0">
                  <a:pos x="24" y="75"/>
                </a:cxn>
                <a:cxn ang="0">
                  <a:pos x="25" y="87"/>
                </a:cxn>
                <a:cxn ang="0">
                  <a:pos x="26" y="85"/>
                </a:cxn>
                <a:cxn ang="0">
                  <a:pos x="26" y="99"/>
                </a:cxn>
                <a:cxn ang="0">
                  <a:pos x="28" y="84"/>
                </a:cxn>
                <a:cxn ang="0">
                  <a:pos x="29" y="77"/>
                </a:cxn>
                <a:cxn ang="0">
                  <a:pos x="30" y="90"/>
                </a:cxn>
                <a:cxn ang="0">
                  <a:pos x="31" y="84"/>
                </a:cxn>
                <a:cxn ang="0">
                  <a:pos x="31" y="74"/>
                </a:cxn>
                <a:cxn ang="0">
                  <a:pos x="33" y="76"/>
                </a:cxn>
                <a:cxn ang="0">
                  <a:pos x="34" y="85"/>
                </a:cxn>
                <a:cxn ang="0">
                  <a:pos x="35" y="82"/>
                </a:cxn>
                <a:cxn ang="0">
                  <a:pos x="35" y="77"/>
                </a:cxn>
                <a:cxn ang="0">
                  <a:pos x="36" y="55"/>
                </a:cxn>
                <a:cxn ang="0">
                  <a:pos x="38" y="95"/>
                </a:cxn>
                <a:cxn ang="0">
                  <a:pos x="39" y="77"/>
                </a:cxn>
                <a:cxn ang="0">
                  <a:pos x="40" y="96"/>
                </a:cxn>
                <a:cxn ang="0">
                  <a:pos x="41" y="95"/>
                </a:cxn>
                <a:cxn ang="0">
                  <a:pos x="43" y="89"/>
                </a:cxn>
                <a:cxn ang="0">
                  <a:pos x="44" y="87"/>
                </a:cxn>
                <a:cxn ang="0">
                  <a:pos x="45" y="89"/>
                </a:cxn>
                <a:cxn ang="0">
                  <a:pos x="46" y="95"/>
                </a:cxn>
              </a:cxnLst>
              <a:rect l="0" t="0" r="r" b="b"/>
              <a:pathLst>
                <a:path w="46" h="221">
                  <a:moveTo>
                    <a:pt x="0" y="64"/>
                  </a:moveTo>
                  <a:lnTo>
                    <a:pt x="0" y="87"/>
                  </a:lnTo>
                  <a:lnTo>
                    <a:pt x="1" y="86"/>
                  </a:lnTo>
                  <a:lnTo>
                    <a:pt x="1" y="71"/>
                  </a:lnTo>
                  <a:lnTo>
                    <a:pt x="1" y="85"/>
                  </a:lnTo>
                  <a:lnTo>
                    <a:pt x="3" y="87"/>
                  </a:lnTo>
                  <a:lnTo>
                    <a:pt x="3" y="69"/>
                  </a:lnTo>
                  <a:lnTo>
                    <a:pt x="3" y="111"/>
                  </a:lnTo>
                  <a:lnTo>
                    <a:pt x="4" y="122"/>
                  </a:lnTo>
                  <a:lnTo>
                    <a:pt x="4" y="221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6" y="82"/>
                  </a:lnTo>
                  <a:lnTo>
                    <a:pt x="6" y="86"/>
                  </a:lnTo>
                  <a:lnTo>
                    <a:pt x="6" y="71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8" y="162"/>
                  </a:lnTo>
                  <a:lnTo>
                    <a:pt x="8" y="157"/>
                  </a:lnTo>
                  <a:lnTo>
                    <a:pt x="9" y="146"/>
                  </a:lnTo>
                  <a:lnTo>
                    <a:pt x="9" y="0"/>
                  </a:lnTo>
                  <a:lnTo>
                    <a:pt x="9" y="82"/>
                  </a:lnTo>
                  <a:lnTo>
                    <a:pt x="10" y="89"/>
                  </a:lnTo>
                  <a:lnTo>
                    <a:pt x="10" y="102"/>
                  </a:lnTo>
                  <a:lnTo>
                    <a:pt x="10" y="75"/>
                  </a:lnTo>
                  <a:lnTo>
                    <a:pt x="11" y="74"/>
                  </a:lnTo>
                  <a:lnTo>
                    <a:pt x="11" y="85"/>
                  </a:lnTo>
                  <a:lnTo>
                    <a:pt x="11" y="77"/>
                  </a:lnTo>
                  <a:lnTo>
                    <a:pt x="13" y="79"/>
                  </a:lnTo>
                  <a:lnTo>
                    <a:pt x="13" y="201"/>
                  </a:lnTo>
                  <a:lnTo>
                    <a:pt x="13" y="40"/>
                  </a:lnTo>
                  <a:lnTo>
                    <a:pt x="14" y="32"/>
                  </a:lnTo>
                  <a:lnTo>
                    <a:pt x="14" y="77"/>
                  </a:lnTo>
                  <a:lnTo>
                    <a:pt x="14" y="22"/>
                  </a:lnTo>
                  <a:lnTo>
                    <a:pt x="14" y="76"/>
                  </a:lnTo>
                  <a:lnTo>
                    <a:pt x="15" y="75"/>
                  </a:lnTo>
                  <a:lnTo>
                    <a:pt x="15" y="86"/>
                  </a:lnTo>
                  <a:lnTo>
                    <a:pt x="15" y="85"/>
                  </a:lnTo>
                  <a:lnTo>
                    <a:pt x="16" y="84"/>
                  </a:lnTo>
                  <a:lnTo>
                    <a:pt x="16" y="106"/>
                  </a:lnTo>
                  <a:lnTo>
                    <a:pt x="16" y="41"/>
                  </a:lnTo>
                  <a:lnTo>
                    <a:pt x="16" y="91"/>
                  </a:lnTo>
                  <a:lnTo>
                    <a:pt x="18" y="94"/>
                  </a:lnTo>
                  <a:lnTo>
                    <a:pt x="18" y="111"/>
                  </a:lnTo>
                  <a:lnTo>
                    <a:pt x="18" y="66"/>
                  </a:lnTo>
                  <a:lnTo>
                    <a:pt x="19" y="56"/>
                  </a:lnTo>
                  <a:lnTo>
                    <a:pt x="19" y="91"/>
                  </a:lnTo>
                  <a:lnTo>
                    <a:pt x="19" y="39"/>
                  </a:lnTo>
                  <a:lnTo>
                    <a:pt x="19" y="89"/>
                  </a:lnTo>
                  <a:lnTo>
                    <a:pt x="20" y="92"/>
                  </a:lnTo>
                  <a:lnTo>
                    <a:pt x="20" y="66"/>
                  </a:lnTo>
                  <a:lnTo>
                    <a:pt x="20" y="84"/>
                  </a:lnTo>
                  <a:lnTo>
                    <a:pt x="21" y="85"/>
                  </a:lnTo>
                  <a:lnTo>
                    <a:pt x="21" y="76"/>
                  </a:lnTo>
                  <a:lnTo>
                    <a:pt x="21" y="122"/>
                  </a:lnTo>
                  <a:lnTo>
                    <a:pt x="23" y="124"/>
                  </a:lnTo>
                  <a:lnTo>
                    <a:pt x="23" y="51"/>
                  </a:lnTo>
                  <a:lnTo>
                    <a:pt x="23" y="80"/>
                  </a:lnTo>
                  <a:lnTo>
                    <a:pt x="24" y="82"/>
                  </a:lnTo>
                  <a:lnTo>
                    <a:pt x="24" y="86"/>
                  </a:lnTo>
                  <a:lnTo>
                    <a:pt x="24" y="75"/>
                  </a:lnTo>
                  <a:lnTo>
                    <a:pt x="24" y="80"/>
                  </a:lnTo>
                  <a:lnTo>
                    <a:pt x="25" y="81"/>
                  </a:lnTo>
                  <a:lnTo>
                    <a:pt x="25" y="87"/>
                  </a:lnTo>
                  <a:lnTo>
                    <a:pt x="25" y="75"/>
                  </a:lnTo>
                  <a:lnTo>
                    <a:pt x="25" y="84"/>
                  </a:lnTo>
                  <a:lnTo>
                    <a:pt x="26" y="85"/>
                  </a:lnTo>
                  <a:lnTo>
                    <a:pt x="26" y="102"/>
                  </a:lnTo>
                  <a:lnTo>
                    <a:pt x="26" y="76"/>
                  </a:lnTo>
                  <a:lnTo>
                    <a:pt x="26" y="99"/>
                  </a:lnTo>
                  <a:lnTo>
                    <a:pt x="28" y="99"/>
                  </a:lnTo>
                  <a:lnTo>
                    <a:pt x="28" y="46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29" y="91"/>
                  </a:lnTo>
                  <a:lnTo>
                    <a:pt x="29" y="77"/>
                  </a:lnTo>
                  <a:lnTo>
                    <a:pt x="29" y="80"/>
                  </a:lnTo>
                  <a:lnTo>
                    <a:pt x="30" y="82"/>
                  </a:lnTo>
                  <a:lnTo>
                    <a:pt x="30" y="90"/>
                  </a:lnTo>
                  <a:lnTo>
                    <a:pt x="30" y="76"/>
                  </a:lnTo>
                  <a:lnTo>
                    <a:pt x="30" y="82"/>
                  </a:lnTo>
                  <a:lnTo>
                    <a:pt x="31" y="84"/>
                  </a:lnTo>
                  <a:lnTo>
                    <a:pt x="31" y="111"/>
                  </a:lnTo>
                  <a:lnTo>
                    <a:pt x="31" y="37"/>
                  </a:lnTo>
                  <a:lnTo>
                    <a:pt x="31" y="74"/>
                  </a:lnTo>
                  <a:lnTo>
                    <a:pt x="33" y="85"/>
                  </a:lnTo>
                  <a:lnTo>
                    <a:pt x="33" y="94"/>
                  </a:lnTo>
                  <a:lnTo>
                    <a:pt x="33" y="76"/>
                  </a:lnTo>
                  <a:lnTo>
                    <a:pt x="33" y="84"/>
                  </a:lnTo>
                  <a:lnTo>
                    <a:pt x="34" y="82"/>
                  </a:lnTo>
                  <a:lnTo>
                    <a:pt x="34" y="85"/>
                  </a:lnTo>
                  <a:lnTo>
                    <a:pt x="34" y="75"/>
                  </a:lnTo>
                  <a:lnTo>
                    <a:pt x="34" y="81"/>
                  </a:lnTo>
                  <a:lnTo>
                    <a:pt x="35" y="82"/>
                  </a:lnTo>
                  <a:lnTo>
                    <a:pt x="35" y="95"/>
                  </a:lnTo>
                  <a:lnTo>
                    <a:pt x="35" y="75"/>
                  </a:lnTo>
                  <a:lnTo>
                    <a:pt x="35" y="77"/>
                  </a:lnTo>
                  <a:lnTo>
                    <a:pt x="36" y="80"/>
                  </a:lnTo>
                  <a:lnTo>
                    <a:pt x="36" y="101"/>
                  </a:lnTo>
                  <a:lnTo>
                    <a:pt x="36" y="55"/>
                  </a:lnTo>
                  <a:lnTo>
                    <a:pt x="36" y="57"/>
                  </a:lnTo>
                  <a:lnTo>
                    <a:pt x="38" y="62"/>
                  </a:lnTo>
                  <a:lnTo>
                    <a:pt x="38" y="95"/>
                  </a:lnTo>
                  <a:lnTo>
                    <a:pt x="38" y="90"/>
                  </a:lnTo>
                  <a:lnTo>
                    <a:pt x="39" y="89"/>
                  </a:lnTo>
                  <a:lnTo>
                    <a:pt x="39" y="77"/>
                  </a:lnTo>
                  <a:lnTo>
                    <a:pt x="39" y="87"/>
                  </a:lnTo>
                  <a:lnTo>
                    <a:pt x="40" y="89"/>
                  </a:lnTo>
                  <a:lnTo>
                    <a:pt x="40" y="96"/>
                  </a:lnTo>
                  <a:lnTo>
                    <a:pt x="40" y="82"/>
                  </a:lnTo>
                  <a:lnTo>
                    <a:pt x="40" y="92"/>
                  </a:lnTo>
                  <a:lnTo>
                    <a:pt x="41" y="95"/>
                  </a:lnTo>
                  <a:lnTo>
                    <a:pt x="41" y="72"/>
                  </a:lnTo>
                  <a:lnTo>
                    <a:pt x="41" y="87"/>
                  </a:lnTo>
                  <a:lnTo>
                    <a:pt x="43" y="89"/>
                  </a:lnTo>
                  <a:lnTo>
                    <a:pt x="43" y="75"/>
                  </a:lnTo>
                  <a:lnTo>
                    <a:pt x="43" y="85"/>
                  </a:lnTo>
                  <a:lnTo>
                    <a:pt x="44" y="87"/>
                  </a:lnTo>
                  <a:lnTo>
                    <a:pt x="44" y="79"/>
                  </a:lnTo>
                  <a:lnTo>
                    <a:pt x="44" y="87"/>
                  </a:lnTo>
                  <a:lnTo>
                    <a:pt x="45" y="89"/>
                  </a:lnTo>
                  <a:lnTo>
                    <a:pt x="45" y="79"/>
                  </a:lnTo>
                  <a:lnTo>
                    <a:pt x="45" y="99"/>
                  </a:lnTo>
                  <a:lnTo>
                    <a:pt x="46" y="95"/>
                  </a:lnTo>
                  <a:lnTo>
                    <a:pt x="46" y="55"/>
                  </a:lnTo>
                  <a:lnTo>
                    <a:pt x="46" y="9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Freeform 115"/>
            <p:cNvSpPr>
              <a:spLocks/>
            </p:cNvSpPr>
            <p:nvPr/>
          </p:nvSpPr>
          <p:spPr bwMode="auto">
            <a:xfrm>
              <a:off x="6163696" y="5796495"/>
              <a:ext cx="185778" cy="208129"/>
            </a:xfrm>
            <a:custGeom>
              <a:avLst/>
              <a:gdLst/>
              <a:ahLst/>
              <a:cxnLst>
                <a:cxn ang="0">
                  <a:pos x="2" y="67"/>
                </a:cxn>
                <a:cxn ang="0">
                  <a:pos x="3" y="47"/>
                </a:cxn>
                <a:cxn ang="0">
                  <a:pos x="3" y="49"/>
                </a:cxn>
                <a:cxn ang="0">
                  <a:pos x="4" y="29"/>
                </a:cxn>
                <a:cxn ang="0">
                  <a:pos x="5" y="54"/>
                </a:cxn>
                <a:cxn ang="0">
                  <a:pos x="7" y="46"/>
                </a:cxn>
                <a:cxn ang="0">
                  <a:pos x="7" y="45"/>
                </a:cxn>
                <a:cxn ang="0">
                  <a:pos x="8" y="36"/>
                </a:cxn>
                <a:cxn ang="0">
                  <a:pos x="9" y="41"/>
                </a:cxn>
                <a:cxn ang="0">
                  <a:pos x="10" y="36"/>
                </a:cxn>
                <a:cxn ang="0">
                  <a:pos x="12" y="50"/>
                </a:cxn>
                <a:cxn ang="0">
                  <a:pos x="13" y="44"/>
                </a:cxn>
                <a:cxn ang="0">
                  <a:pos x="13" y="39"/>
                </a:cxn>
                <a:cxn ang="0">
                  <a:pos x="14" y="5"/>
                </a:cxn>
                <a:cxn ang="0">
                  <a:pos x="15" y="41"/>
                </a:cxn>
                <a:cxn ang="0">
                  <a:pos x="17" y="31"/>
                </a:cxn>
                <a:cxn ang="0">
                  <a:pos x="18" y="36"/>
                </a:cxn>
                <a:cxn ang="0">
                  <a:pos x="19" y="36"/>
                </a:cxn>
                <a:cxn ang="0">
                  <a:pos x="20" y="54"/>
                </a:cxn>
                <a:cxn ang="0">
                  <a:pos x="22" y="41"/>
                </a:cxn>
                <a:cxn ang="0">
                  <a:pos x="22" y="54"/>
                </a:cxn>
                <a:cxn ang="0">
                  <a:pos x="23" y="46"/>
                </a:cxn>
                <a:cxn ang="0">
                  <a:pos x="24" y="36"/>
                </a:cxn>
                <a:cxn ang="0">
                  <a:pos x="25" y="40"/>
                </a:cxn>
                <a:cxn ang="0">
                  <a:pos x="27" y="50"/>
                </a:cxn>
                <a:cxn ang="0">
                  <a:pos x="28" y="30"/>
                </a:cxn>
                <a:cxn ang="0">
                  <a:pos x="29" y="51"/>
                </a:cxn>
                <a:cxn ang="0">
                  <a:pos x="30" y="17"/>
                </a:cxn>
                <a:cxn ang="0">
                  <a:pos x="32" y="39"/>
                </a:cxn>
                <a:cxn ang="0">
                  <a:pos x="32" y="36"/>
                </a:cxn>
                <a:cxn ang="0">
                  <a:pos x="33" y="39"/>
                </a:cxn>
                <a:cxn ang="0">
                  <a:pos x="34" y="61"/>
                </a:cxn>
                <a:cxn ang="0">
                  <a:pos x="35" y="54"/>
                </a:cxn>
                <a:cxn ang="0">
                  <a:pos x="37" y="47"/>
                </a:cxn>
                <a:cxn ang="0">
                  <a:pos x="37" y="49"/>
                </a:cxn>
                <a:cxn ang="0">
                  <a:pos x="38" y="29"/>
                </a:cxn>
                <a:cxn ang="0">
                  <a:pos x="39" y="30"/>
                </a:cxn>
                <a:cxn ang="0">
                  <a:pos x="40" y="50"/>
                </a:cxn>
                <a:cxn ang="0">
                  <a:pos x="42" y="39"/>
                </a:cxn>
                <a:cxn ang="0">
                  <a:pos x="42" y="39"/>
                </a:cxn>
                <a:cxn ang="0">
                  <a:pos x="43" y="31"/>
                </a:cxn>
                <a:cxn ang="0">
                  <a:pos x="44" y="52"/>
                </a:cxn>
              </a:cxnLst>
              <a:rect l="0" t="0" r="r" b="b"/>
              <a:pathLst>
                <a:path w="45" h="86">
                  <a:moveTo>
                    <a:pt x="0" y="57"/>
                  </a:moveTo>
                  <a:lnTo>
                    <a:pt x="2" y="66"/>
                  </a:lnTo>
                  <a:lnTo>
                    <a:pt x="2" y="67"/>
                  </a:lnTo>
                  <a:lnTo>
                    <a:pt x="2" y="30"/>
                  </a:lnTo>
                  <a:lnTo>
                    <a:pt x="2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3" y="37"/>
                  </a:lnTo>
                  <a:lnTo>
                    <a:pt x="3" y="49"/>
                  </a:lnTo>
                  <a:lnTo>
                    <a:pt x="4" y="50"/>
                  </a:lnTo>
                  <a:lnTo>
                    <a:pt x="4" y="61"/>
                  </a:lnTo>
                  <a:lnTo>
                    <a:pt x="4" y="29"/>
                  </a:lnTo>
                  <a:lnTo>
                    <a:pt x="4" y="46"/>
                  </a:lnTo>
                  <a:lnTo>
                    <a:pt x="5" y="51"/>
                  </a:lnTo>
                  <a:lnTo>
                    <a:pt x="5" y="54"/>
                  </a:lnTo>
                  <a:lnTo>
                    <a:pt x="5" y="37"/>
                  </a:lnTo>
                  <a:lnTo>
                    <a:pt x="5" y="45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34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8" y="51"/>
                  </a:lnTo>
                  <a:lnTo>
                    <a:pt x="8" y="36"/>
                  </a:lnTo>
                  <a:lnTo>
                    <a:pt x="9" y="32"/>
                  </a:lnTo>
                  <a:lnTo>
                    <a:pt x="9" y="47"/>
                  </a:lnTo>
                  <a:lnTo>
                    <a:pt x="9" y="41"/>
                  </a:lnTo>
                  <a:lnTo>
                    <a:pt x="10" y="40"/>
                  </a:lnTo>
                  <a:lnTo>
                    <a:pt x="10" y="51"/>
                  </a:lnTo>
                  <a:lnTo>
                    <a:pt x="10" y="36"/>
                  </a:lnTo>
                  <a:lnTo>
                    <a:pt x="10" y="47"/>
                  </a:lnTo>
                  <a:lnTo>
                    <a:pt x="12" y="45"/>
                  </a:lnTo>
                  <a:lnTo>
                    <a:pt x="12" y="50"/>
                  </a:lnTo>
                  <a:lnTo>
                    <a:pt x="12" y="37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3" y="56"/>
                  </a:lnTo>
                  <a:lnTo>
                    <a:pt x="13" y="37"/>
                  </a:lnTo>
                  <a:lnTo>
                    <a:pt x="13" y="39"/>
                  </a:lnTo>
                  <a:lnTo>
                    <a:pt x="14" y="36"/>
                  </a:lnTo>
                  <a:lnTo>
                    <a:pt x="14" y="86"/>
                  </a:lnTo>
                  <a:lnTo>
                    <a:pt x="14" y="5"/>
                  </a:lnTo>
                  <a:lnTo>
                    <a:pt x="15" y="12"/>
                  </a:lnTo>
                  <a:lnTo>
                    <a:pt x="15" y="55"/>
                  </a:lnTo>
                  <a:lnTo>
                    <a:pt x="15" y="41"/>
                  </a:lnTo>
                  <a:lnTo>
                    <a:pt x="17" y="44"/>
                  </a:lnTo>
                  <a:lnTo>
                    <a:pt x="17" y="52"/>
                  </a:lnTo>
                  <a:lnTo>
                    <a:pt x="17" y="31"/>
                  </a:lnTo>
                  <a:lnTo>
                    <a:pt x="17" y="47"/>
                  </a:lnTo>
                  <a:lnTo>
                    <a:pt x="18" y="50"/>
                  </a:lnTo>
                  <a:lnTo>
                    <a:pt x="18" y="36"/>
                  </a:lnTo>
                  <a:lnTo>
                    <a:pt x="18" y="45"/>
                  </a:lnTo>
                  <a:lnTo>
                    <a:pt x="19" y="46"/>
                  </a:lnTo>
                  <a:lnTo>
                    <a:pt x="19" y="36"/>
                  </a:lnTo>
                  <a:lnTo>
                    <a:pt x="19" y="47"/>
                  </a:lnTo>
                  <a:lnTo>
                    <a:pt x="20" y="46"/>
                  </a:lnTo>
                  <a:lnTo>
                    <a:pt x="20" y="54"/>
                  </a:lnTo>
                  <a:lnTo>
                    <a:pt x="20" y="41"/>
                  </a:lnTo>
                  <a:lnTo>
                    <a:pt x="20" y="44"/>
                  </a:lnTo>
                  <a:lnTo>
                    <a:pt x="22" y="41"/>
                  </a:lnTo>
                  <a:lnTo>
                    <a:pt x="22" y="64"/>
                  </a:lnTo>
                  <a:lnTo>
                    <a:pt x="22" y="35"/>
                  </a:lnTo>
                  <a:lnTo>
                    <a:pt x="22" y="54"/>
                  </a:lnTo>
                  <a:lnTo>
                    <a:pt x="23" y="50"/>
                  </a:lnTo>
                  <a:lnTo>
                    <a:pt x="23" y="30"/>
                  </a:lnTo>
                  <a:lnTo>
                    <a:pt x="23" y="46"/>
                  </a:lnTo>
                  <a:lnTo>
                    <a:pt x="24" y="49"/>
                  </a:lnTo>
                  <a:lnTo>
                    <a:pt x="24" y="51"/>
                  </a:lnTo>
                  <a:lnTo>
                    <a:pt x="24" y="36"/>
                  </a:lnTo>
                  <a:lnTo>
                    <a:pt x="24" y="51"/>
                  </a:lnTo>
                  <a:lnTo>
                    <a:pt x="25" y="50"/>
                  </a:lnTo>
                  <a:lnTo>
                    <a:pt x="25" y="40"/>
                  </a:lnTo>
                  <a:lnTo>
                    <a:pt x="27" y="41"/>
                  </a:lnTo>
                  <a:lnTo>
                    <a:pt x="27" y="40"/>
                  </a:lnTo>
                  <a:lnTo>
                    <a:pt x="27" y="50"/>
                  </a:lnTo>
                  <a:lnTo>
                    <a:pt x="28" y="49"/>
                  </a:lnTo>
                  <a:lnTo>
                    <a:pt x="28" y="52"/>
                  </a:lnTo>
                  <a:lnTo>
                    <a:pt x="28" y="30"/>
                  </a:lnTo>
                  <a:lnTo>
                    <a:pt x="28" y="41"/>
                  </a:lnTo>
                  <a:lnTo>
                    <a:pt x="29" y="45"/>
                  </a:lnTo>
                  <a:lnTo>
                    <a:pt x="29" y="5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30" y="17"/>
                  </a:lnTo>
                  <a:lnTo>
                    <a:pt x="30" y="74"/>
                  </a:lnTo>
                  <a:lnTo>
                    <a:pt x="30" y="36"/>
                  </a:lnTo>
                  <a:lnTo>
                    <a:pt x="32" y="39"/>
                  </a:lnTo>
                  <a:lnTo>
                    <a:pt x="32" y="55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3" y="39"/>
                  </a:lnTo>
                  <a:lnTo>
                    <a:pt x="33" y="54"/>
                  </a:lnTo>
                  <a:lnTo>
                    <a:pt x="33" y="39"/>
                  </a:lnTo>
                  <a:lnTo>
                    <a:pt x="33" y="47"/>
                  </a:lnTo>
                  <a:lnTo>
                    <a:pt x="34" y="49"/>
                  </a:lnTo>
                  <a:lnTo>
                    <a:pt x="34" y="61"/>
                  </a:lnTo>
                  <a:lnTo>
                    <a:pt x="34" y="30"/>
                  </a:lnTo>
                  <a:lnTo>
                    <a:pt x="35" y="32"/>
                  </a:lnTo>
                  <a:lnTo>
                    <a:pt x="35" y="54"/>
                  </a:lnTo>
                  <a:lnTo>
                    <a:pt x="35" y="31"/>
                  </a:lnTo>
                  <a:lnTo>
                    <a:pt x="35" y="46"/>
                  </a:lnTo>
                  <a:lnTo>
                    <a:pt x="37" y="47"/>
                  </a:lnTo>
                  <a:lnTo>
                    <a:pt x="37" y="51"/>
                  </a:lnTo>
                  <a:lnTo>
                    <a:pt x="37" y="40"/>
                  </a:lnTo>
                  <a:lnTo>
                    <a:pt x="37" y="49"/>
                  </a:lnTo>
                  <a:lnTo>
                    <a:pt x="38" y="46"/>
                  </a:lnTo>
                  <a:lnTo>
                    <a:pt x="38" y="54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9" y="31"/>
                  </a:lnTo>
                  <a:lnTo>
                    <a:pt x="39" y="30"/>
                  </a:lnTo>
                  <a:lnTo>
                    <a:pt x="39" y="42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42" y="39"/>
                  </a:lnTo>
                  <a:lnTo>
                    <a:pt x="42" y="47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3" y="37"/>
                  </a:lnTo>
                  <a:lnTo>
                    <a:pt x="43" y="44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44" y="34"/>
                  </a:lnTo>
                  <a:lnTo>
                    <a:pt x="44" y="52"/>
                  </a:lnTo>
                  <a:lnTo>
                    <a:pt x="44" y="29"/>
                  </a:lnTo>
                  <a:lnTo>
                    <a:pt x="45" y="3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Freeform 116"/>
            <p:cNvSpPr>
              <a:spLocks/>
            </p:cNvSpPr>
            <p:nvPr/>
          </p:nvSpPr>
          <p:spPr bwMode="auto">
            <a:xfrm>
              <a:off x="6349476" y="5820696"/>
              <a:ext cx="181649" cy="16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9"/>
                </a:cxn>
                <a:cxn ang="0">
                  <a:pos x="3" y="27"/>
                </a:cxn>
                <a:cxn ang="0">
                  <a:pos x="4" y="26"/>
                </a:cxn>
                <a:cxn ang="0">
                  <a:pos x="5" y="40"/>
                </a:cxn>
                <a:cxn ang="0">
                  <a:pos x="7" y="37"/>
                </a:cxn>
                <a:cxn ang="0">
                  <a:pos x="8" y="30"/>
                </a:cxn>
                <a:cxn ang="0">
                  <a:pos x="9" y="26"/>
                </a:cxn>
                <a:cxn ang="0">
                  <a:pos x="9" y="35"/>
                </a:cxn>
                <a:cxn ang="0">
                  <a:pos x="10" y="25"/>
                </a:cxn>
                <a:cxn ang="0">
                  <a:pos x="12" y="44"/>
                </a:cxn>
                <a:cxn ang="0">
                  <a:pos x="13" y="34"/>
                </a:cxn>
                <a:cxn ang="0">
                  <a:pos x="13" y="36"/>
                </a:cxn>
                <a:cxn ang="0">
                  <a:pos x="14" y="16"/>
                </a:cxn>
                <a:cxn ang="0">
                  <a:pos x="15" y="49"/>
                </a:cxn>
                <a:cxn ang="0">
                  <a:pos x="17" y="39"/>
                </a:cxn>
                <a:cxn ang="0">
                  <a:pos x="18" y="34"/>
                </a:cxn>
                <a:cxn ang="0">
                  <a:pos x="19" y="40"/>
                </a:cxn>
                <a:cxn ang="0">
                  <a:pos x="19" y="29"/>
                </a:cxn>
                <a:cxn ang="0">
                  <a:pos x="20" y="15"/>
                </a:cxn>
                <a:cxn ang="0">
                  <a:pos x="22" y="27"/>
                </a:cxn>
                <a:cxn ang="0">
                  <a:pos x="23" y="40"/>
                </a:cxn>
                <a:cxn ang="0">
                  <a:pos x="24" y="35"/>
                </a:cxn>
                <a:cxn ang="0">
                  <a:pos x="25" y="27"/>
                </a:cxn>
                <a:cxn ang="0">
                  <a:pos x="25" y="30"/>
                </a:cxn>
                <a:cxn ang="0">
                  <a:pos x="27" y="26"/>
                </a:cxn>
                <a:cxn ang="0">
                  <a:pos x="28" y="41"/>
                </a:cxn>
                <a:cxn ang="0">
                  <a:pos x="29" y="50"/>
                </a:cxn>
                <a:cxn ang="0">
                  <a:pos x="30" y="36"/>
                </a:cxn>
                <a:cxn ang="0">
                  <a:pos x="32" y="37"/>
                </a:cxn>
                <a:cxn ang="0">
                  <a:pos x="33" y="25"/>
                </a:cxn>
                <a:cxn ang="0">
                  <a:pos x="34" y="42"/>
                </a:cxn>
                <a:cxn ang="0">
                  <a:pos x="35" y="39"/>
                </a:cxn>
                <a:cxn ang="0">
                  <a:pos x="35" y="39"/>
                </a:cxn>
                <a:cxn ang="0">
                  <a:pos x="37" y="27"/>
                </a:cxn>
                <a:cxn ang="0">
                  <a:pos x="38" y="40"/>
                </a:cxn>
                <a:cxn ang="0">
                  <a:pos x="39" y="25"/>
                </a:cxn>
                <a:cxn ang="0">
                  <a:pos x="40" y="24"/>
                </a:cxn>
                <a:cxn ang="0">
                  <a:pos x="40" y="30"/>
                </a:cxn>
                <a:cxn ang="0">
                  <a:pos x="42" y="20"/>
                </a:cxn>
                <a:cxn ang="0">
                  <a:pos x="43" y="40"/>
                </a:cxn>
                <a:cxn ang="0">
                  <a:pos x="44" y="37"/>
                </a:cxn>
              </a:cxnLst>
              <a:rect l="0" t="0" r="r" b="b"/>
              <a:pathLst>
                <a:path w="44" h="69">
                  <a:moveTo>
                    <a:pt x="0" y="24"/>
                  </a:moveTo>
                  <a:lnTo>
                    <a:pt x="0" y="69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" y="37"/>
                  </a:lnTo>
                  <a:lnTo>
                    <a:pt x="2" y="29"/>
                  </a:lnTo>
                  <a:lnTo>
                    <a:pt x="2" y="45"/>
                  </a:lnTo>
                  <a:lnTo>
                    <a:pt x="3" y="46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36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5" y="21"/>
                  </a:lnTo>
                  <a:lnTo>
                    <a:pt x="5" y="40"/>
                  </a:lnTo>
                  <a:lnTo>
                    <a:pt x="7" y="37"/>
                  </a:lnTo>
                  <a:lnTo>
                    <a:pt x="7" y="24"/>
                  </a:lnTo>
                  <a:lnTo>
                    <a:pt x="7" y="27"/>
                  </a:lnTo>
                  <a:lnTo>
                    <a:pt x="8" y="30"/>
                  </a:lnTo>
                  <a:lnTo>
                    <a:pt x="8" y="41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42"/>
                  </a:lnTo>
                  <a:lnTo>
                    <a:pt x="9" y="22"/>
                  </a:lnTo>
                  <a:lnTo>
                    <a:pt x="9" y="35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25"/>
                  </a:lnTo>
                  <a:lnTo>
                    <a:pt x="10" y="31"/>
                  </a:lnTo>
                  <a:lnTo>
                    <a:pt x="12" y="30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12" y="35"/>
                  </a:lnTo>
                  <a:lnTo>
                    <a:pt x="13" y="34"/>
                  </a:lnTo>
                  <a:lnTo>
                    <a:pt x="13" y="47"/>
                  </a:lnTo>
                  <a:lnTo>
                    <a:pt x="13" y="26"/>
                  </a:lnTo>
                  <a:lnTo>
                    <a:pt x="13" y="36"/>
                  </a:lnTo>
                  <a:lnTo>
                    <a:pt x="14" y="22"/>
                  </a:lnTo>
                  <a:lnTo>
                    <a:pt x="14" y="47"/>
                  </a:lnTo>
                  <a:lnTo>
                    <a:pt x="14" y="16"/>
                  </a:lnTo>
                  <a:lnTo>
                    <a:pt x="14" y="32"/>
                  </a:lnTo>
                  <a:lnTo>
                    <a:pt x="15" y="34"/>
                  </a:lnTo>
                  <a:lnTo>
                    <a:pt x="15" y="49"/>
                  </a:lnTo>
                  <a:lnTo>
                    <a:pt x="15" y="22"/>
                  </a:lnTo>
                  <a:lnTo>
                    <a:pt x="17" y="21"/>
                  </a:lnTo>
                  <a:lnTo>
                    <a:pt x="17" y="39"/>
                  </a:lnTo>
                  <a:lnTo>
                    <a:pt x="17" y="20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8" y="24"/>
                  </a:lnTo>
                  <a:lnTo>
                    <a:pt x="18" y="39"/>
                  </a:lnTo>
                  <a:lnTo>
                    <a:pt x="19" y="40"/>
                  </a:lnTo>
                  <a:lnTo>
                    <a:pt x="19" y="44"/>
                  </a:lnTo>
                  <a:lnTo>
                    <a:pt x="19" y="17"/>
                  </a:lnTo>
                  <a:lnTo>
                    <a:pt x="19" y="29"/>
                  </a:lnTo>
                  <a:lnTo>
                    <a:pt x="20" y="30"/>
                  </a:lnTo>
                  <a:lnTo>
                    <a:pt x="20" y="45"/>
                  </a:lnTo>
                  <a:lnTo>
                    <a:pt x="20" y="15"/>
                  </a:lnTo>
                  <a:lnTo>
                    <a:pt x="20" y="37"/>
                  </a:lnTo>
                  <a:lnTo>
                    <a:pt x="22" y="34"/>
                  </a:lnTo>
                  <a:lnTo>
                    <a:pt x="22" y="27"/>
                  </a:lnTo>
                  <a:lnTo>
                    <a:pt x="22" y="37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3" y="26"/>
                  </a:lnTo>
                  <a:lnTo>
                    <a:pt x="23" y="39"/>
                  </a:lnTo>
                  <a:lnTo>
                    <a:pt x="24" y="35"/>
                  </a:lnTo>
                  <a:lnTo>
                    <a:pt x="24" y="27"/>
                  </a:lnTo>
                  <a:lnTo>
                    <a:pt x="24" y="30"/>
                  </a:lnTo>
                  <a:lnTo>
                    <a:pt x="25" y="27"/>
                  </a:lnTo>
                  <a:lnTo>
                    <a:pt x="25" y="39"/>
                  </a:lnTo>
                  <a:lnTo>
                    <a:pt x="25" y="22"/>
                  </a:lnTo>
                  <a:lnTo>
                    <a:pt x="25" y="30"/>
                  </a:lnTo>
                  <a:lnTo>
                    <a:pt x="27" y="29"/>
                  </a:lnTo>
                  <a:lnTo>
                    <a:pt x="27" y="45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8" y="25"/>
                  </a:lnTo>
                  <a:lnTo>
                    <a:pt x="28" y="41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9" y="50"/>
                  </a:lnTo>
                  <a:lnTo>
                    <a:pt x="29" y="31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0" y="14"/>
                  </a:lnTo>
                  <a:lnTo>
                    <a:pt x="30" y="36"/>
                  </a:lnTo>
                  <a:lnTo>
                    <a:pt x="32" y="37"/>
                  </a:lnTo>
                  <a:lnTo>
                    <a:pt x="32" y="40"/>
                  </a:lnTo>
                  <a:lnTo>
                    <a:pt x="32" y="24"/>
                  </a:lnTo>
                  <a:lnTo>
                    <a:pt x="33" y="25"/>
                  </a:lnTo>
                  <a:lnTo>
                    <a:pt x="33" y="37"/>
                  </a:lnTo>
                  <a:lnTo>
                    <a:pt x="34" y="39"/>
                  </a:lnTo>
                  <a:lnTo>
                    <a:pt x="34" y="42"/>
                  </a:lnTo>
                  <a:lnTo>
                    <a:pt x="34" y="34"/>
                  </a:lnTo>
                  <a:lnTo>
                    <a:pt x="34" y="37"/>
                  </a:lnTo>
                  <a:lnTo>
                    <a:pt x="35" y="39"/>
                  </a:lnTo>
                  <a:lnTo>
                    <a:pt x="35" y="46"/>
                  </a:lnTo>
                  <a:lnTo>
                    <a:pt x="35" y="20"/>
                  </a:lnTo>
                  <a:lnTo>
                    <a:pt x="35" y="39"/>
                  </a:lnTo>
                  <a:lnTo>
                    <a:pt x="37" y="41"/>
                  </a:lnTo>
                  <a:lnTo>
                    <a:pt x="37" y="46"/>
                  </a:lnTo>
                  <a:lnTo>
                    <a:pt x="37" y="27"/>
                  </a:lnTo>
                  <a:lnTo>
                    <a:pt x="37" y="31"/>
                  </a:lnTo>
                  <a:lnTo>
                    <a:pt x="38" y="30"/>
                  </a:lnTo>
                  <a:lnTo>
                    <a:pt x="38" y="40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9" y="25"/>
                  </a:lnTo>
                  <a:lnTo>
                    <a:pt x="39" y="37"/>
                  </a:lnTo>
                  <a:lnTo>
                    <a:pt x="39" y="24"/>
                  </a:lnTo>
                  <a:lnTo>
                    <a:pt x="40" y="24"/>
                  </a:lnTo>
                  <a:lnTo>
                    <a:pt x="40" y="34"/>
                  </a:lnTo>
                  <a:lnTo>
                    <a:pt x="40" y="22"/>
                  </a:lnTo>
                  <a:lnTo>
                    <a:pt x="40" y="30"/>
                  </a:lnTo>
                  <a:lnTo>
                    <a:pt x="42" y="32"/>
                  </a:lnTo>
                  <a:lnTo>
                    <a:pt x="42" y="37"/>
                  </a:lnTo>
                  <a:lnTo>
                    <a:pt x="42" y="20"/>
                  </a:lnTo>
                  <a:lnTo>
                    <a:pt x="42" y="30"/>
                  </a:lnTo>
                  <a:lnTo>
                    <a:pt x="43" y="31"/>
                  </a:lnTo>
                  <a:lnTo>
                    <a:pt x="43" y="40"/>
                  </a:lnTo>
                  <a:lnTo>
                    <a:pt x="43" y="30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4" y="44"/>
                  </a:lnTo>
                  <a:lnTo>
                    <a:pt x="44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Freeform 117"/>
            <p:cNvSpPr>
              <a:spLocks/>
            </p:cNvSpPr>
            <p:nvPr/>
          </p:nvSpPr>
          <p:spPr bwMode="auto">
            <a:xfrm>
              <a:off x="6531126" y="5849736"/>
              <a:ext cx="185778" cy="84705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3" y="29"/>
                </a:cxn>
                <a:cxn ang="0">
                  <a:pos x="4" y="19"/>
                </a:cxn>
                <a:cxn ang="0">
                  <a:pos x="4" y="23"/>
                </a:cxn>
                <a:cxn ang="0">
                  <a:pos x="5" y="14"/>
                </a:cxn>
                <a:cxn ang="0">
                  <a:pos x="6" y="35"/>
                </a:cxn>
                <a:cxn ang="0">
                  <a:pos x="8" y="22"/>
                </a:cxn>
                <a:cxn ang="0">
                  <a:pos x="9" y="17"/>
                </a:cxn>
                <a:cxn ang="0">
                  <a:pos x="10" y="24"/>
                </a:cxn>
                <a:cxn ang="0">
                  <a:pos x="11" y="17"/>
                </a:cxn>
                <a:cxn ang="0">
                  <a:pos x="13" y="27"/>
                </a:cxn>
                <a:cxn ang="0">
                  <a:pos x="14" y="19"/>
                </a:cxn>
                <a:cxn ang="0">
                  <a:pos x="14" y="22"/>
                </a:cxn>
                <a:cxn ang="0">
                  <a:pos x="15" y="24"/>
                </a:cxn>
                <a:cxn ang="0">
                  <a:pos x="18" y="13"/>
                </a:cxn>
                <a:cxn ang="0">
                  <a:pos x="18" y="22"/>
                </a:cxn>
                <a:cxn ang="0">
                  <a:pos x="19" y="17"/>
                </a:cxn>
                <a:cxn ang="0">
                  <a:pos x="20" y="30"/>
                </a:cxn>
                <a:cxn ang="0">
                  <a:pos x="21" y="22"/>
                </a:cxn>
                <a:cxn ang="0">
                  <a:pos x="21" y="27"/>
                </a:cxn>
                <a:cxn ang="0">
                  <a:pos x="23" y="20"/>
                </a:cxn>
                <a:cxn ang="0">
                  <a:pos x="24" y="15"/>
                </a:cxn>
                <a:cxn ang="0">
                  <a:pos x="25" y="27"/>
                </a:cxn>
                <a:cxn ang="0">
                  <a:pos x="26" y="24"/>
                </a:cxn>
                <a:cxn ang="0">
                  <a:pos x="26" y="23"/>
                </a:cxn>
                <a:cxn ang="0">
                  <a:pos x="28" y="14"/>
                </a:cxn>
                <a:cxn ang="0">
                  <a:pos x="29" y="27"/>
                </a:cxn>
                <a:cxn ang="0">
                  <a:pos x="30" y="20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3" y="28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8"/>
                </a:cxn>
                <a:cxn ang="0">
                  <a:pos x="38" y="17"/>
                </a:cxn>
                <a:cxn ang="0">
                  <a:pos x="38" y="19"/>
                </a:cxn>
                <a:cxn ang="0">
                  <a:pos x="39" y="14"/>
                </a:cxn>
                <a:cxn ang="0">
                  <a:pos x="40" y="27"/>
                </a:cxn>
                <a:cxn ang="0">
                  <a:pos x="41" y="24"/>
                </a:cxn>
                <a:cxn ang="0">
                  <a:pos x="43" y="22"/>
                </a:cxn>
                <a:cxn ang="0">
                  <a:pos x="43" y="19"/>
                </a:cxn>
                <a:cxn ang="0">
                  <a:pos x="44" y="10"/>
                </a:cxn>
              </a:cxnLst>
              <a:rect l="0" t="0" r="r" b="b"/>
              <a:pathLst>
                <a:path w="45" h="35">
                  <a:moveTo>
                    <a:pt x="0" y="0"/>
                  </a:moveTo>
                  <a:lnTo>
                    <a:pt x="0" y="18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30"/>
                  </a:lnTo>
                  <a:lnTo>
                    <a:pt x="3" y="29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4" y="19"/>
                  </a:lnTo>
                  <a:lnTo>
                    <a:pt x="4" y="24"/>
                  </a:lnTo>
                  <a:lnTo>
                    <a:pt x="4" y="17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5" y="28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3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15"/>
                  </a:lnTo>
                  <a:lnTo>
                    <a:pt x="8" y="22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10" y="19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4" y="33"/>
                  </a:lnTo>
                  <a:lnTo>
                    <a:pt x="14" y="1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5" y="24"/>
                  </a:lnTo>
                  <a:lnTo>
                    <a:pt x="16" y="27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18" y="27"/>
                  </a:lnTo>
                  <a:lnTo>
                    <a:pt x="18" y="10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27"/>
                  </a:lnTo>
                  <a:lnTo>
                    <a:pt x="19" y="17"/>
                  </a:lnTo>
                  <a:lnTo>
                    <a:pt x="19" y="22"/>
                  </a:lnTo>
                  <a:lnTo>
                    <a:pt x="20" y="19"/>
                  </a:lnTo>
                  <a:lnTo>
                    <a:pt x="20" y="30"/>
                  </a:lnTo>
                  <a:lnTo>
                    <a:pt x="20" y="14"/>
                  </a:lnTo>
                  <a:lnTo>
                    <a:pt x="20" y="23"/>
                  </a:lnTo>
                  <a:lnTo>
                    <a:pt x="21" y="22"/>
                  </a:lnTo>
                  <a:lnTo>
                    <a:pt x="21" y="28"/>
                  </a:lnTo>
                  <a:lnTo>
                    <a:pt x="21" y="18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13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4" y="27"/>
                  </a:lnTo>
                  <a:lnTo>
                    <a:pt x="24" y="15"/>
                  </a:lnTo>
                  <a:lnTo>
                    <a:pt x="24" y="27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5" y="14"/>
                  </a:lnTo>
                  <a:lnTo>
                    <a:pt x="25" y="25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6" y="19"/>
                  </a:lnTo>
                  <a:lnTo>
                    <a:pt x="26" y="23"/>
                  </a:lnTo>
                  <a:lnTo>
                    <a:pt x="28" y="24"/>
                  </a:lnTo>
                  <a:lnTo>
                    <a:pt x="28" y="27"/>
                  </a:lnTo>
                  <a:lnTo>
                    <a:pt x="28" y="14"/>
                  </a:lnTo>
                  <a:lnTo>
                    <a:pt x="28" y="22"/>
                  </a:lnTo>
                  <a:lnTo>
                    <a:pt x="29" y="20"/>
                  </a:lnTo>
                  <a:lnTo>
                    <a:pt x="29" y="27"/>
                  </a:lnTo>
                  <a:lnTo>
                    <a:pt x="29" y="10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3" y="22"/>
                  </a:lnTo>
                  <a:lnTo>
                    <a:pt x="33" y="28"/>
                  </a:lnTo>
                  <a:lnTo>
                    <a:pt x="33" y="19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5" y="25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15"/>
                  </a:lnTo>
                  <a:lnTo>
                    <a:pt x="38" y="17"/>
                  </a:lnTo>
                  <a:lnTo>
                    <a:pt x="38" y="32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40" y="15"/>
                  </a:lnTo>
                  <a:lnTo>
                    <a:pt x="40" y="27"/>
                  </a:lnTo>
                  <a:lnTo>
                    <a:pt x="40" y="24"/>
                  </a:lnTo>
                  <a:lnTo>
                    <a:pt x="41" y="23"/>
                  </a:lnTo>
                  <a:lnTo>
                    <a:pt x="41" y="24"/>
                  </a:lnTo>
                  <a:lnTo>
                    <a:pt x="41" y="17"/>
                  </a:lnTo>
                  <a:lnTo>
                    <a:pt x="41" y="24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13"/>
                  </a:lnTo>
                  <a:lnTo>
                    <a:pt x="43" y="19"/>
                  </a:lnTo>
                  <a:lnTo>
                    <a:pt x="44" y="18"/>
                  </a:lnTo>
                  <a:lnTo>
                    <a:pt x="44" y="33"/>
                  </a:lnTo>
                  <a:lnTo>
                    <a:pt x="44" y="10"/>
                  </a:lnTo>
                  <a:lnTo>
                    <a:pt x="44" y="20"/>
                  </a:lnTo>
                  <a:lnTo>
                    <a:pt x="45" y="1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Freeform 118"/>
            <p:cNvSpPr>
              <a:spLocks/>
            </p:cNvSpPr>
            <p:nvPr/>
          </p:nvSpPr>
          <p:spPr bwMode="auto">
            <a:xfrm>
              <a:off x="6716901" y="5869098"/>
              <a:ext cx="169267" cy="5808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6"/>
                </a:cxn>
                <a:cxn ang="0">
                  <a:pos x="3" y="7"/>
                </a:cxn>
                <a:cxn ang="0">
                  <a:pos x="3" y="14"/>
                </a:cxn>
                <a:cxn ang="0">
                  <a:pos x="4" y="5"/>
                </a:cxn>
                <a:cxn ang="0">
                  <a:pos x="5" y="7"/>
                </a:cxn>
                <a:cxn ang="0">
                  <a:pos x="6" y="9"/>
                </a:cxn>
                <a:cxn ang="0">
                  <a:pos x="8" y="22"/>
                </a:cxn>
                <a:cxn ang="0">
                  <a:pos x="9" y="12"/>
                </a:cxn>
                <a:cxn ang="0">
                  <a:pos x="9" y="15"/>
                </a:cxn>
                <a:cxn ang="0">
                  <a:pos x="10" y="5"/>
                </a:cxn>
                <a:cxn ang="0">
                  <a:pos x="11" y="21"/>
                </a:cxn>
                <a:cxn ang="0">
                  <a:pos x="13" y="7"/>
                </a:cxn>
                <a:cxn ang="0">
                  <a:pos x="14" y="15"/>
                </a:cxn>
                <a:cxn ang="0">
                  <a:pos x="15" y="12"/>
                </a:cxn>
                <a:cxn ang="0">
                  <a:pos x="15" y="14"/>
                </a:cxn>
                <a:cxn ang="0">
                  <a:pos x="16" y="9"/>
                </a:cxn>
                <a:cxn ang="0">
                  <a:pos x="18" y="21"/>
                </a:cxn>
                <a:cxn ang="0">
                  <a:pos x="19" y="7"/>
                </a:cxn>
                <a:cxn ang="0">
                  <a:pos x="19" y="14"/>
                </a:cxn>
                <a:cxn ang="0">
                  <a:pos x="20" y="9"/>
                </a:cxn>
                <a:cxn ang="0">
                  <a:pos x="21" y="20"/>
                </a:cxn>
                <a:cxn ang="0">
                  <a:pos x="23" y="14"/>
                </a:cxn>
                <a:cxn ang="0">
                  <a:pos x="23" y="9"/>
                </a:cxn>
                <a:cxn ang="0">
                  <a:pos x="24" y="10"/>
                </a:cxn>
                <a:cxn ang="0">
                  <a:pos x="25" y="6"/>
                </a:cxn>
                <a:cxn ang="0">
                  <a:pos x="26" y="17"/>
                </a:cxn>
                <a:cxn ang="0">
                  <a:pos x="28" y="9"/>
                </a:cxn>
                <a:cxn ang="0">
                  <a:pos x="28" y="14"/>
                </a:cxn>
                <a:cxn ang="0">
                  <a:pos x="29" y="6"/>
                </a:cxn>
                <a:cxn ang="0">
                  <a:pos x="30" y="7"/>
                </a:cxn>
                <a:cxn ang="0">
                  <a:pos x="31" y="6"/>
                </a:cxn>
                <a:cxn ang="0">
                  <a:pos x="33" y="16"/>
                </a:cxn>
                <a:cxn ang="0">
                  <a:pos x="34" y="14"/>
                </a:cxn>
                <a:cxn ang="0">
                  <a:pos x="34" y="11"/>
                </a:cxn>
                <a:cxn ang="0">
                  <a:pos x="35" y="10"/>
                </a:cxn>
                <a:cxn ang="0">
                  <a:pos x="36" y="16"/>
                </a:cxn>
                <a:cxn ang="0">
                  <a:pos x="38" y="14"/>
                </a:cxn>
                <a:cxn ang="0">
                  <a:pos x="38" y="12"/>
                </a:cxn>
                <a:cxn ang="0">
                  <a:pos x="39" y="7"/>
                </a:cxn>
                <a:cxn ang="0">
                  <a:pos x="40" y="19"/>
                </a:cxn>
                <a:cxn ang="0">
                  <a:pos x="41" y="12"/>
                </a:cxn>
              </a:cxnLst>
              <a:rect l="0" t="0" r="r" b="b"/>
              <a:pathLst>
                <a:path w="41" h="24">
                  <a:moveTo>
                    <a:pt x="0" y="11"/>
                  </a:moveTo>
                  <a:lnTo>
                    <a:pt x="0" y="15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11"/>
                  </a:lnTo>
                  <a:lnTo>
                    <a:pt x="1" y="1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7"/>
                  </a:lnTo>
                  <a:lnTo>
                    <a:pt x="3" y="15"/>
                  </a:lnTo>
                  <a:lnTo>
                    <a:pt x="3" y="5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9"/>
                  </a:lnTo>
                  <a:lnTo>
                    <a:pt x="4" y="5"/>
                  </a:lnTo>
                  <a:lnTo>
                    <a:pt x="4" y="17"/>
                  </a:lnTo>
                  <a:lnTo>
                    <a:pt x="5" y="20"/>
                  </a:lnTo>
                  <a:lnTo>
                    <a:pt x="5" y="7"/>
                  </a:lnTo>
                  <a:lnTo>
                    <a:pt x="5" y="12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17"/>
                  </a:lnTo>
                  <a:lnTo>
                    <a:pt x="8" y="15"/>
                  </a:lnTo>
                  <a:lnTo>
                    <a:pt x="8" y="22"/>
                  </a:lnTo>
                  <a:lnTo>
                    <a:pt x="8" y="0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9" y="19"/>
                  </a:lnTo>
                  <a:lnTo>
                    <a:pt x="9" y="9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20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21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7"/>
                  </a:lnTo>
                  <a:lnTo>
                    <a:pt x="13" y="14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7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18" y="21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9" y="7"/>
                  </a:lnTo>
                  <a:lnTo>
                    <a:pt x="19" y="19"/>
                  </a:lnTo>
                  <a:lnTo>
                    <a:pt x="19" y="5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0" y="9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20"/>
                  </a:lnTo>
                  <a:lnTo>
                    <a:pt x="21" y="7"/>
                  </a:lnTo>
                  <a:lnTo>
                    <a:pt x="21" y="15"/>
                  </a:lnTo>
                  <a:lnTo>
                    <a:pt x="23" y="14"/>
                  </a:lnTo>
                  <a:lnTo>
                    <a:pt x="23" y="22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4" y="5"/>
                  </a:lnTo>
                  <a:lnTo>
                    <a:pt x="24" y="17"/>
                  </a:lnTo>
                  <a:lnTo>
                    <a:pt x="24" y="10"/>
                  </a:lnTo>
                  <a:lnTo>
                    <a:pt x="25" y="7"/>
                  </a:lnTo>
                  <a:lnTo>
                    <a:pt x="25" y="16"/>
                  </a:lnTo>
                  <a:lnTo>
                    <a:pt x="25" y="6"/>
                  </a:lnTo>
                  <a:lnTo>
                    <a:pt x="25" y="15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29" y="16"/>
                  </a:lnTo>
                  <a:lnTo>
                    <a:pt x="29" y="6"/>
                  </a:lnTo>
                  <a:lnTo>
                    <a:pt x="30" y="9"/>
                  </a:lnTo>
                  <a:lnTo>
                    <a:pt x="30" y="16"/>
                  </a:lnTo>
                  <a:lnTo>
                    <a:pt x="30" y="7"/>
                  </a:lnTo>
                  <a:lnTo>
                    <a:pt x="31" y="9"/>
                  </a:lnTo>
                  <a:lnTo>
                    <a:pt x="31" y="15"/>
                  </a:lnTo>
                  <a:lnTo>
                    <a:pt x="31" y="6"/>
                  </a:lnTo>
                  <a:lnTo>
                    <a:pt x="31" y="14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33" y="1"/>
                  </a:lnTo>
                  <a:lnTo>
                    <a:pt x="33" y="15"/>
                  </a:lnTo>
                  <a:lnTo>
                    <a:pt x="34" y="14"/>
                  </a:lnTo>
                  <a:lnTo>
                    <a:pt x="34" y="17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5" y="14"/>
                  </a:lnTo>
                  <a:lnTo>
                    <a:pt x="35" y="19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7"/>
                  </a:lnTo>
                  <a:lnTo>
                    <a:pt x="36" y="15"/>
                  </a:lnTo>
                  <a:lnTo>
                    <a:pt x="38" y="14"/>
                  </a:lnTo>
                  <a:lnTo>
                    <a:pt x="38" y="24"/>
                  </a:lnTo>
                  <a:lnTo>
                    <a:pt x="38" y="1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39" y="7"/>
                  </a:lnTo>
                  <a:lnTo>
                    <a:pt x="39" y="14"/>
                  </a:lnTo>
                  <a:lnTo>
                    <a:pt x="40" y="12"/>
                  </a:lnTo>
                  <a:lnTo>
                    <a:pt x="40" y="1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1" y="16"/>
                  </a:lnTo>
                  <a:lnTo>
                    <a:pt x="41" y="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Freeform 119"/>
            <p:cNvSpPr>
              <a:spLocks/>
            </p:cNvSpPr>
            <p:nvPr/>
          </p:nvSpPr>
          <p:spPr bwMode="auto">
            <a:xfrm>
              <a:off x="6886167" y="5871519"/>
              <a:ext cx="173392" cy="556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2" y="14"/>
                </a:cxn>
                <a:cxn ang="0">
                  <a:pos x="3" y="8"/>
                </a:cxn>
                <a:cxn ang="0">
                  <a:pos x="4" y="18"/>
                </a:cxn>
                <a:cxn ang="0">
                  <a:pos x="5" y="13"/>
                </a:cxn>
                <a:cxn ang="0">
                  <a:pos x="5" y="14"/>
                </a:cxn>
                <a:cxn ang="0">
                  <a:pos x="7" y="8"/>
                </a:cxn>
                <a:cxn ang="0">
                  <a:pos x="8" y="16"/>
                </a:cxn>
                <a:cxn ang="0">
                  <a:pos x="9" y="13"/>
                </a:cxn>
                <a:cxn ang="0">
                  <a:pos x="9" y="13"/>
                </a:cxn>
                <a:cxn ang="0">
                  <a:pos x="10" y="8"/>
                </a:cxn>
                <a:cxn ang="0">
                  <a:pos x="12" y="23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4" y="11"/>
                </a:cxn>
                <a:cxn ang="0">
                  <a:pos x="15" y="8"/>
                </a:cxn>
                <a:cxn ang="0">
                  <a:pos x="17" y="13"/>
                </a:cxn>
                <a:cxn ang="0">
                  <a:pos x="18" y="11"/>
                </a:cxn>
                <a:cxn ang="0">
                  <a:pos x="18" y="13"/>
                </a:cxn>
                <a:cxn ang="0">
                  <a:pos x="19" y="5"/>
                </a:cxn>
                <a:cxn ang="0">
                  <a:pos x="20" y="14"/>
                </a:cxn>
                <a:cxn ang="0">
                  <a:pos x="22" y="10"/>
                </a:cxn>
                <a:cxn ang="0">
                  <a:pos x="22" y="1"/>
                </a:cxn>
                <a:cxn ang="0">
                  <a:pos x="23" y="14"/>
                </a:cxn>
                <a:cxn ang="0">
                  <a:pos x="24" y="6"/>
                </a:cxn>
                <a:cxn ang="0">
                  <a:pos x="25" y="14"/>
                </a:cxn>
                <a:cxn ang="0">
                  <a:pos x="27" y="11"/>
                </a:cxn>
                <a:cxn ang="0">
                  <a:pos x="27" y="9"/>
                </a:cxn>
                <a:cxn ang="0">
                  <a:pos x="28" y="1"/>
                </a:cxn>
                <a:cxn ang="0">
                  <a:pos x="29" y="19"/>
                </a:cxn>
                <a:cxn ang="0">
                  <a:pos x="30" y="14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3" y="9"/>
                </a:cxn>
                <a:cxn ang="0">
                  <a:pos x="34" y="18"/>
                </a:cxn>
                <a:cxn ang="0">
                  <a:pos x="35" y="10"/>
                </a:cxn>
                <a:cxn ang="0">
                  <a:pos x="35" y="9"/>
                </a:cxn>
                <a:cxn ang="0">
                  <a:pos x="37" y="9"/>
                </a:cxn>
                <a:cxn ang="0">
                  <a:pos x="38" y="20"/>
                </a:cxn>
                <a:cxn ang="0">
                  <a:pos x="39" y="14"/>
                </a:cxn>
                <a:cxn ang="0">
                  <a:pos x="39" y="10"/>
                </a:cxn>
                <a:cxn ang="0">
                  <a:pos x="40" y="5"/>
                </a:cxn>
              </a:cxnLst>
              <a:rect l="0" t="0" r="r" b="b"/>
              <a:pathLst>
                <a:path w="42" h="23">
                  <a:moveTo>
                    <a:pt x="0" y="6"/>
                  </a:moveTo>
                  <a:lnTo>
                    <a:pt x="0" y="14"/>
                  </a:lnTo>
                  <a:lnTo>
                    <a:pt x="2" y="13"/>
                  </a:lnTo>
                  <a:lnTo>
                    <a:pt x="2" y="18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4" y="18"/>
                  </a:lnTo>
                  <a:lnTo>
                    <a:pt x="4" y="9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8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7" y="23"/>
                  </a:lnTo>
                  <a:lnTo>
                    <a:pt x="7" y="8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6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5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0" y="18"/>
                  </a:lnTo>
                  <a:lnTo>
                    <a:pt x="10" y="8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12" y="4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8"/>
                  </a:lnTo>
                  <a:lnTo>
                    <a:pt x="13" y="6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4" y="6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7" y="13"/>
                  </a:lnTo>
                  <a:lnTo>
                    <a:pt x="17" y="4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8" y="6"/>
                  </a:lnTo>
                  <a:lnTo>
                    <a:pt x="18" y="13"/>
                  </a:lnTo>
                  <a:lnTo>
                    <a:pt x="19" y="11"/>
                  </a:lnTo>
                  <a:lnTo>
                    <a:pt x="19" y="16"/>
                  </a:lnTo>
                  <a:lnTo>
                    <a:pt x="19" y="5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20" y="5"/>
                  </a:lnTo>
                  <a:lnTo>
                    <a:pt x="20" y="13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0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5" y="6"/>
                  </a:lnTo>
                  <a:lnTo>
                    <a:pt x="25" y="13"/>
                  </a:lnTo>
                  <a:lnTo>
                    <a:pt x="27" y="11"/>
                  </a:lnTo>
                  <a:lnTo>
                    <a:pt x="27" y="20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28" y="5"/>
                  </a:lnTo>
                  <a:lnTo>
                    <a:pt x="28" y="19"/>
                  </a:lnTo>
                  <a:lnTo>
                    <a:pt x="28" y="1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9" y="19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30" y="15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2" y="10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16"/>
                  </a:lnTo>
                  <a:lnTo>
                    <a:pt x="33" y="9"/>
                  </a:lnTo>
                  <a:lnTo>
                    <a:pt x="33" y="13"/>
                  </a:lnTo>
                  <a:lnTo>
                    <a:pt x="34" y="10"/>
                  </a:lnTo>
                  <a:lnTo>
                    <a:pt x="34" y="18"/>
                  </a:lnTo>
                  <a:lnTo>
                    <a:pt x="34" y="5"/>
                  </a:lnTo>
                  <a:lnTo>
                    <a:pt x="34" y="11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7" y="10"/>
                  </a:lnTo>
                  <a:lnTo>
                    <a:pt x="37" y="15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8" y="11"/>
                  </a:lnTo>
                  <a:lnTo>
                    <a:pt x="38" y="20"/>
                  </a:lnTo>
                  <a:lnTo>
                    <a:pt x="38" y="8"/>
                  </a:lnTo>
                  <a:lnTo>
                    <a:pt x="38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2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Freeform 120"/>
            <p:cNvSpPr>
              <a:spLocks/>
            </p:cNvSpPr>
            <p:nvPr/>
          </p:nvSpPr>
          <p:spPr bwMode="auto">
            <a:xfrm>
              <a:off x="7059561" y="5859417"/>
              <a:ext cx="173392" cy="7018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25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3" y="13"/>
                </a:cxn>
                <a:cxn ang="0">
                  <a:pos x="5" y="13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8" y="18"/>
                </a:cxn>
                <a:cxn ang="0">
                  <a:pos x="10" y="19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13" y="13"/>
                </a:cxn>
                <a:cxn ang="0">
                  <a:pos x="15" y="11"/>
                </a:cxn>
                <a:cxn ang="0">
                  <a:pos x="16" y="23"/>
                </a:cxn>
                <a:cxn ang="0">
                  <a:pos x="17" y="15"/>
                </a:cxn>
                <a:cxn ang="0">
                  <a:pos x="17" y="23"/>
                </a:cxn>
                <a:cxn ang="0">
                  <a:pos x="18" y="18"/>
                </a:cxn>
                <a:cxn ang="0">
                  <a:pos x="20" y="14"/>
                </a:cxn>
                <a:cxn ang="0">
                  <a:pos x="21" y="15"/>
                </a:cxn>
                <a:cxn ang="0">
                  <a:pos x="22" y="24"/>
                </a:cxn>
                <a:cxn ang="0">
                  <a:pos x="23" y="20"/>
                </a:cxn>
                <a:cxn ang="0">
                  <a:pos x="23" y="13"/>
                </a:cxn>
                <a:cxn ang="0">
                  <a:pos x="25" y="13"/>
                </a:cxn>
                <a:cxn ang="0">
                  <a:pos x="26" y="29"/>
                </a:cxn>
                <a:cxn ang="0">
                  <a:pos x="27" y="16"/>
                </a:cxn>
                <a:cxn ang="0">
                  <a:pos x="27" y="13"/>
                </a:cxn>
                <a:cxn ang="0">
                  <a:pos x="28" y="15"/>
                </a:cxn>
                <a:cxn ang="0">
                  <a:pos x="30" y="11"/>
                </a:cxn>
                <a:cxn ang="0">
                  <a:pos x="31" y="29"/>
                </a:cxn>
                <a:cxn ang="0">
                  <a:pos x="32" y="18"/>
                </a:cxn>
                <a:cxn ang="0">
                  <a:pos x="33" y="10"/>
                </a:cxn>
                <a:cxn ang="0">
                  <a:pos x="33" y="19"/>
                </a:cxn>
                <a:cxn ang="0">
                  <a:pos x="35" y="9"/>
                </a:cxn>
                <a:cxn ang="0">
                  <a:pos x="36" y="19"/>
                </a:cxn>
                <a:cxn ang="0">
                  <a:pos x="37" y="14"/>
                </a:cxn>
                <a:cxn ang="0">
                  <a:pos x="37" y="14"/>
                </a:cxn>
                <a:cxn ang="0">
                  <a:pos x="38" y="10"/>
                </a:cxn>
                <a:cxn ang="0">
                  <a:pos x="40" y="20"/>
                </a:cxn>
                <a:cxn ang="0">
                  <a:pos x="41" y="18"/>
                </a:cxn>
                <a:cxn ang="0">
                  <a:pos x="41" y="18"/>
                </a:cxn>
              </a:cxnLst>
              <a:rect l="0" t="0" r="r" b="b"/>
              <a:pathLst>
                <a:path w="42" h="29">
                  <a:moveTo>
                    <a:pt x="0" y="10"/>
                  </a:moveTo>
                  <a:lnTo>
                    <a:pt x="0" y="23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25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8" y="18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1" y="19"/>
                  </a:lnTo>
                  <a:lnTo>
                    <a:pt x="11" y="9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12" y="13"/>
                  </a:lnTo>
                  <a:lnTo>
                    <a:pt x="13" y="16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5" y="11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17" y="24"/>
                  </a:lnTo>
                  <a:lnTo>
                    <a:pt x="17" y="13"/>
                  </a:lnTo>
                  <a:lnTo>
                    <a:pt x="17" y="23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20" y="19"/>
                  </a:lnTo>
                  <a:lnTo>
                    <a:pt x="20" y="24"/>
                  </a:lnTo>
                  <a:lnTo>
                    <a:pt x="20" y="14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1" y="15"/>
                  </a:lnTo>
                  <a:lnTo>
                    <a:pt x="21" y="21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5" y="14"/>
                  </a:lnTo>
                  <a:lnTo>
                    <a:pt x="25" y="21"/>
                  </a:lnTo>
                  <a:lnTo>
                    <a:pt x="25" y="13"/>
                  </a:lnTo>
                  <a:lnTo>
                    <a:pt x="25" y="20"/>
                  </a:lnTo>
                  <a:lnTo>
                    <a:pt x="26" y="16"/>
                  </a:lnTo>
                  <a:lnTo>
                    <a:pt x="26" y="29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19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19"/>
                  </a:lnTo>
                  <a:lnTo>
                    <a:pt x="28" y="15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30" y="1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29"/>
                  </a:lnTo>
                  <a:lnTo>
                    <a:pt x="31" y="1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13"/>
                  </a:lnTo>
                  <a:lnTo>
                    <a:pt x="33" y="10"/>
                  </a:lnTo>
                  <a:lnTo>
                    <a:pt x="33" y="20"/>
                  </a:lnTo>
                  <a:lnTo>
                    <a:pt x="33" y="9"/>
                  </a:lnTo>
                  <a:lnTo>
                    <a:pt x="33" y="19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5" y="9"/>
                  </a:lnTo>
                  <a:lnTo>
                    <a:pt x="35" y="14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8" y="15"/>
                  </a:lnTo>
                  <a:lnTo>
                    <a:pt x="38" y="21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11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23"/>
                  </a:lnTo>
                  <a:lnTo>
                    <a:pt x="41" y="0"/>
                  </a:lnTo>
                  <a:lnTo>
                    <a:pt x="41" y="18"/>
                  </a:lnTo>
                  <a:lnTo>
                    <a:pt x="42" y="15"/>
                  </a:lnTo>
                  <a:lnTo>
                    <a:pt x="42" y="2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Freeform 121"/>
            <p:cNvSpPr>
              <a:spLocks/>
            </p:cNvSpPr>
            <p:nvPr/>
          </p:nvSpPr>
          <p:spPr bwMode="auto">
            <a:xfrm>
              <a:off x="7232953" y="5869098"/>
              <a:ext cx="181649" cy="5808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9"/>
                </a:cxn>
                <a:cxn ang="0">
                  <a:pos x="3" y="1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5" y="16"/>
                </a:cxn>
                <a:cxn ang="0">
                  <a:pos x="6" y="7"/>
                </a:cxn>
                <a:cxn ang="0">
                  <a:pos x="8" y="17"/>
                </a:cxn>
                <a:cxn ang="0">
                  <a:pos x="9" y="16"/>
                </a:cxn>
                <a:cxn ang="0">
                  <a:pos x="9" y="15"/>
                </a:cxn>
                <a:cxn ang="0">
                  <a:pos x="10" y="10"/>
                </a:cxn>
                <a:cxn ang="0">
                  <a:pos x="11" y="16"/>
                </a:cxn>
                <a:cxn ang="0">
                  <a:pos x="13" y="14"/>
                </a:cxn>
                <a:cxn ang="0">
                  <a:pos x="13" y="12"/>
                </a:cxn>
                <a:cxn ang="0">
                  <a:pos x="14" y="6"/>
                </a:cxn>
                <a:cxn ang="0">
                  <a:pos x="15" y="7"/>
                </a:cxn>
                <a:cxn ang="0">
                  <a:pos x="16" y="17"/>
                </a:cxn>
                <a:cxn ang="0">
                  <a:pos x="18" y="19"/>
                </a:cxn>
                <a:cxn ang="0">
                  <a:pos x="19" y="11"/>
                </a:cxn>
                <a:cxn ang="0">
                  <a:pos x="19" y="15"/>
                </a:cxn>
                <a:cxn ang="0">
                  <a:pos x="20" y="9"/>
                </a:cxn>
                <a:cxn ang="0">
                  <a:pos x="21" y="14"/>
                </a:cxn>
                <a:cxn ang="0">
                  <a:pos x="23" y="11"/>
                </a:cxn>
                <a:cxn ang="0">
                  <a:pos x="24" y="7"/>
                </a:cxn>
                <a:cxn ang="0">
                  <a:pos x="24" y="11"/>
                </a:cxn>
                <a:cxn ang="0">
                  <a:pos x="25" y="7"/>
                </a:cxn>
                <a:cxn ang="0">
                  <a:pos x="26" y="16"/>
                </a:cxn>
                <a:cxn ang="0">
                  <a:pos x="28" y="11"/>
                </a:cxn>
                <a:cxn ang="0">
                  <a:pos x="28" y="14"/>
                </a:cxn>
                <a:cxn ang="0">
                  <a:pos x="29" y="1"/>
                </a:cxn>
                <a:cxn ang="0">
                  <a:pos x="30" y="12"/>
                </a:cxn>
                <a:cxn ang="0">
                  <a:pos x="31" y="5"/>
                </a:cxn>
                <a:cxn ang="0">
                  <a:pos x="34" y="16"/>
                </a:cxn>
                <a:cxn ang="0">
                  <a:pos x="35" y="6"/>
                </a:cxn>
                <a:cxn ang="0">
                  <a:pos x="36" y="11"/>
                </a:cxn>
                <a:cxn ang="0">
                  <a:pos x="38" y="15"/>
                </a:cxn>
                <a:cxn ang="0">
                  <a:pos x="38" y="14"/>
                </a:cxn>
                <a:cxn ang="0">
                  <a:pos x="39" y="7"/>
                </a:cxn>
                <a:cxn ang="0">
                  <a:pos x="40" y="17"/>
                </a:cxn>
                <a:cxn ang="0">
                  <a:pos x="41" y="14"/>
                </a:cxn>
                <a:cxn ang="0">
                  <a:pos x="41" y="14"/>
                </a:cxn>
                <a:cxn ang="0">
                  <a:pos x="43" y="7"/>
                </a:cxn>
              </a:cxnLst>
              <a:rect l="0" t="0" r="r" b="b"/>
              <a:pathLst>
                <a:path w="44" h="24">
                  <a:moveTo>
                    <a:pt x="0" y="16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9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7"/>
                  </a:lnTo>
                  <a:lnTo>
                    <a:pt x="3" y="14"/>
                  </a:lnTo>
                  <a:lnTo>
                    <a:pt x="4" y="12"/>
                  </a:lnTo>
                  <a:lnTo>
                    <a:pt x="4" y="19"/>
                  </a:lnTo>
                  <a:lnTo>
                    <a:pt x="4" y="0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6" y="7"/>
                  </a:lnTo>
                  <a:lnTo>
                    <a:pt x="6" y="9"/>
                  </a:lnTo>
                  <a:lnTo>
                    <a:pt x="8" y="11"/>
                  </a:lnTo>
                  <a:lnTo>
                    <a:pt x="8" y="17"/>
                  </a:lnTo>
                  <a:lnTo>
                    <a:pt x="8" y="6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9" y="11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11" y="12"/>
                  </a:lnTo>
                  <a:lnTo>
                    <a:pt x="11" y="16"/>
                  </a:lnTo>
                  <a:lnTo>
                    <a:pt x="11" y="7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21"/>
                  </a:lnTo>
                  <a:lnTo>
                    <a:pt x="14" y="6"/>
                  </a:lnTo>
                  <a:lnTo>
                    <a:pt x="14" y="14"/>
                  </a:lnTo>
                  <a:lnTo>
                    <a:pt x="15" y="15"/>
                  </a:lnTo>
                  <a:lnTo>
                    <a:pt x="15" y="7"/>
                  </a:lnTo>
                  <a:lnTo>
                    <a:pt x="15" y="16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4"/>
                  </a:lnTo>
                  <a:lnTo>
                    <a:pt x="16" y="17"/>
                  </a:lnTo>
                  <a:lnTo>
                    <a:pt x="18" y="1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9" y="11"/>
                  </a:lnTo>
                  <a:lnTo>
                    <a:pt x="19" y="24"/>
                  </a:lnTo>
                  <a:lnTo>
                    <a:pt x="19" y="2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25" y="16"/>
                  </a:lnTo>
                  <a:lnTo>
                    <a:pt x="25" y="7"/>
                  </a:lnTo>
                  <a:lnTo>
                    <a:pt x="25" y="15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6"/>
                  </a:lnTo>
                  <a:lnTo>
                    <a:pt x="26" y="15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6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1" y="9"/>
                  </a:lnTo>
                  <a:lnTo>
                    <a:pt x="31" y="20"/>
                  </a:lnTo>
                  <a:lnTo>
                    <a:pt x="31" y="5"/>
                  </a:lnTo>
                  <a:lnTo>
                    <a:pt x="33" y="6"/>
                  </a:lnTo>
                  <a:lnTo>
                    <a:pt x="33" y="15"/>
                  </a:lnTo>
                  <a:lnTo>
                    <a:pt x="34" y="16"/>
                  </a:lnTo>
                  <a:lnTo>
                    <a:pt x="34" y="21"/>
                  </a:lnTo>
                  <a:lnTo>
                    <a:pt x="34" y="4"/>
                  </a:lnTo>
                  <a:lnTo>
                    <a:pt x="35" y="6"/>
                  </a:lnTo>
                  <a:lnTo>
                    <a:pt x="35" y="17"/>
                  </a:lnTo>
                  <a:lnTo>
                    <a:pt x="35" y="10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6"/>
                  </a:lnTo>
                  <a:lnTo>
                    <a:pt x="38" y="14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9" y="7"/>
                  </a:lnTo>
                  <a:lnTo>
                    <a:pt x="39" y="12"/>
                  </a:lnTo>
                  <a:lnTo>
                    <a:pt x="40" y="9"/>
                  </a:lnTo>
                  <a:lnTo>
                    <a:pt x="40" y="17"/>
                  </a:lnTo>
                  <a:lnTo>
                    <a:pt x="40" y="7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1" y="7"/>
                  </a:lnTo>
                  <a:lnTo>
                    <a:pt x="41" y="14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43" y="12"/>
                  </a:lnTo>
                  <a:lnTo>
                    <a:pt x="44" y="1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Freeform 122"/>
            <p:cNvSpPr>
              <a:spLocks/>
            </p:cNvSpPr>
            <p:nvPr/>
          </p:nvSpPr>
          <p:spPr bwMode="auto">
            <a:xfrm>
              <a:off x="7414601" y="5871519"/>
              <a:ext cx="169267" cy="6292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8"/>
                </a:cxn>
                <a:cxn ang="0">
                  <a:pos x="2" y="13"/>
                </a:cxn>
                <a:cxn ang="0">
                  <a:pos x="2" y="10"/>
                </a:cxn>
                <a:cxn ang="0">
                  <a:pos x="4" y="9"/>
                </a:cxn>
                <a:cxn ang="0">
                  <a:pos x="5" y="14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7" y="5"/>
                </a:cxn>
                <a:cxn ang="0">
                  <a:pos x="9" y="16"/>
                </a:cxn>
                <a:cxn ang="0">
                  <a:pos x="10" y="15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2" y="6"/>
                </a:cxn>
                <a:cxn ang="0">
                  <a:pos x="14" y="15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6" y="1"/>
                </a:cxn>
                <a:cxn ang="0">
                  <a:pos x="17" y="18"/>
                </a:cxn>
                <a:cxn ang="0">
                  <a:pos x="19" y="14"/>
                </a:cxn>
                <a:cxn ang="0">
                  <a:pos x="19" y="11"/>
                </a:cxn>
                <a:cxn ang="0">
                  <a:pos x="20" y="18"/>
                </a:cxn>
                <a:cxn ang="0">
                  <a:pos x="21" y="13"/>
                </a:cxn>
                <a:cxn ang="0">
                  <a:pos x="22" y="9"/>
                </a:cxn>
                <a:cxn ang="0">
                  <a:pos x="24" y="15"/>
                </a:cxn>
                <a:cxn ang="0">
                  <a:pos x="25" y="14"/>
                </a:cxn>
                <a:cxn ang="0">
                  <a:pos x="25" y="13"/>
                </a:cxn>
                <a:cxn ang="0">
                  <a:pos x="26" y="8"/>
                </a:cxn>
                <a:cxn ang="0">
                  <a:pos x="27" y="8"/>
                </a:cxn>
                <a:cxn ang="0">
                  <a:pos x="29" y="15"/>
                </a:cxn>
                <a:cxn ang="0">
                  <a:pos x="30" y="9"/>
                </a:cxn>
                <a:cxn ang="0">
                  <a:pos x="30" y="11"/>
                </a:cxn>
                <a:cxn ang="0">
                  <a:pos x="31" y="8"/>
                </a:cxn>
                <a:cxn ang="0">
                  <a:pos x="32" y="15"/>
                </a:cxn>
                <a:cxn ang="0">
                  <a:pos x="34" y="11"/>
                </a:cxn>
                <a:cxn ang="0">
                  <a:pos x="34" y="14"/>
                </a:cxn>
                <a:cxn ang="0">
                  <a:pos x="35" y="6"/>
                </a:cxn>
                <a:cxn ang="0">
                  <a:pos x="36" y="26"/>
                </a:cxn>
                <a:cxn ang="0">
                  <a:pos x="37" y="14"/>
                </a:cxn>
                <a:cxn ang="0">
                  <a:pos x="39" y="8"/>
                </a:cxn>
                <a:cxn ang="0">
                  <a:pos x="39" y="11"/>
                </a:cxn>
                <a:cxn ang="0">
                  <a:pos x="40" y="5"/>
                </a:cxn>
              </a:cxnLst>
              <a:rect l="0" t="0" r="r" b="b"/>
              <a:pathLst>
                <a:path w="41" h="26">
                  <a:moveTo>
                    <a:pt x="0" y="13"/>
                  </a:moveTo>
                  <a:lnTo>
                    <a:pt x="0" y="15"/>
                  </a:lnTo>
                  <a:lnTo>
                    <a:pt x="0" y="5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2" y="19"/>
                  </a:lnTo>
                  <a:lnTo>
                    <a:pt x="2" y="5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9"/>
                  </a:lnTo>
                  <a:lnTo>
                    <a:pt x="4" y="13"/>
                  </a:lnTo>
                  <a:lnTo>
                    <a:pt x="5" y="9"/>
                  </a:lnTo>
                  <a:lnTo>
                    <a:pt x="5" y="14"/>
                  </a:lnTo>
                  <a:lnTo>
                    <a:pt x="5" y="4"/>
                  </a:lnTo>
                  <a:lnTo>
                    <a:pt x="5" y="9"/>
                  </a:lnTo>
                  <a:lnTo>
                    <a:pt x="6" y="11"/>
                  </a:lnTo>
                  <a:lnTo>
                    <a:pt x="6" y="19"/>
                  </a:lnTo>
                  <a:lnTo>
                    <a:pt x="6" y="8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5"/>
                  </a:lnTo>
                  <a:lnTo>
                    <a:pt x="7" y="8"/>
                  </a:lnTo>
                  <a:lnTo>
                    <a:pt x="9" y="9"/>
                  </a:lnTo>
                  <a:lnTo>
                    <a:pt x="9" y="16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0" y="15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4" y="5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4"/>
                  </a:lnTo>
                  <a:lnTo>
                    <a:pt x="15" y="13"/>
                  </a:lnTo>
                  <a:lnTo>
                    <a:pt x="16" y="11"/>
                  </a:lnTo>
                  <a:lnTo>
                    <a:pt x="16" y="15"/>
                  </a:lnTo>
                  <a:lnTo>
                    <a:pt x="16" y="1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17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1" y="3"/>
                  </a:lnTo>
                  <a:lnTo>
                    <a:pt x="21" y="13"/>
                  </a:lnTo>
                  <a:lnTo>
                    <a:pt x="22" y="11"/>
                  </a:lnTo>
                  <a:lnTo>
                    <a:pt x="22" y="19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5" y="18"/>
                  </a:lnTo>
                  <a:lnTo>
                    <a:pt x="25" y="9"/>
                  </a:lnTo>
                  <a:lnTo>
                    <a:pt x="25" y="13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8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9" y="10"/>
                  </a:lnTo>
                  <a:lnTo>
                    <a:pt x="29" y="15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0" y="9"/>
                  </a:lnTo>
                  <a:lnTo>
                    <a:pt x="30" y="1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21"/>
                  </a:lnTo>
                  <a:lnTo>
                    <a:pt x="31" y="8"/>
                  </a:lnTo>
                  <a:lnTo>
                    <a:pt x="31" y="14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5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4" y="15"/>
                  </a:lnTo>
                  <a:lnTo>
                    <a:pt x="34" y="8"/>
                  </a:lnTo>
                  <a:lnTo>
                    <a:pt x="34" y="14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5"/>
                  </a:lnTo>
                  <a:lnTo>
                    <a:pt x="39" y="8"/>
                  </a:lnTo>
                  <a:lnTo>
                    <a:pt x="39" y="15"/>
                  </a:lnTo>
                  <a:lnTo>
                    <a:pt x="39" y="5"/>
                  </a:lnTo>
                  <a:lnTo>
                    <a:pt x="39" y="11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Freeform 123"/>
            <p:cNvSpPr>
              <a:spLocks/>
            </p:cNvSpPr>
            <p:nvPr/>
          </p:nvSpPr>
          <p:spPr bwMode="auto">
            <a:xfrm>
              <a:off x="7583865" y="5869098"/>
              <a:ext cx="169267" cy="6050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5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4" y="16"/>
                </a:cxn>
                <a:cxn ang="0">
                  <a:pos x="5" y="2"/>
                </a:cxn>
                <a:cxn ang="0">
                  <a:pos x="6" y="7"/>
                </a:cxn>
                <a:cxn ang="0">
                  <a:pos x="8" y="17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0" y="4"/>
                </a:cxn>
                <a:cxn ang="0">
                  <a:pos x="11" y="20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4" y="5"/>
                </a:cxn>
                <a:cxn ang="0">
                  <a:pos x="15" y="19"/>
                </a:cxn>
                <a:cxn ang="0">
                  <a:pos x="16" y="15"/>
                </a:cxn>
                <a:cxn ang="0">
                  <a:pos x="18" y="16"/>
                </a:cxn>
                <a:cxn ang="0">
                  <a:pos x="19" y="12"/>
                </a:cxn>
                <a:cxn ang="0">
                  <a:pos x="19" y="14"/>
                </a:cxn>
                <a:cxn ang="0">
                  <a:pos x="20" y="6"/>
                </a:cxn>
                <a:cxn ang="0">
                  <a:pos x="21" y="15"/>
                </a:cxn>
                <a:cxn ang="0">
                  <a:pos x="23" y="15"/>
                </a:cxn>
                <a:cxn ang="0">
                  <a:pos x="23" y="15"/>
                </a:cxn>
                <a:cxn ang="0">
                  <a:pos x="24" y="9"/>
                </a:cxn>
                <a:cxn ang="0">
                  <a:pos x="25" y="25"/>
                </a:cxn>
                <a:cxn ang="0">
                  <a:pos x="26" y="17"/>
                </a:cxn>
                <a:cxn ang="0">
                  <a:pos x="26" y="14"/>
                </a:cxn>
                <a:cxn ang="0">
                  <a:pos x="28" y="7"/>
                </a:cxn>
                <a:cxn ang="0">
                  <a:pos x="29" y="16"/>
                </a:cxn>
                <a:cxn ang="0">
                  <a:pos x="30" y="19"/>
                </a:cxn>
                <a:cxn ang="0">
                  <a:pos x="31" y="11"/>
                </a:cxn>
                <a:cxn ang="0">
                  <a:pos x="31" y="12"/>
                </a:cxn>
                <a:cxn ang="0">
                  <a:pos x="33" y="7"/>
                </a:cxn>
                <a:cxn ang="0">
                  <a:pos x="34" y="16"/>
                </a:cxn>
                <a:cxn ang="0">
                  <a:pos x="35" y="14"/>
                </a:cxn>
                <a:cxn ang="0">
                  <a:pos x="35" y="7"/>
                </a:cxn>
                <a:cxn ang="0">
                  <a:pos x="36" y="6"/>
                </a:cxn>
                <a:cxn ang="0">
                  <a:pos x="38" y="19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1"/>
                </a:cxn>
              </a:cxnLst>
              <a:rect l="0" t="0" r="r" b="b"/>
              <a:pathLst>
                <a:path w="41" h="25">
                  <a:moveTo>
                    <a:pt x="0" y="6"/>
                  </a:moveTo>
                  <a:lnTo>
                    <a:pt x="0" y="16"/>
                  </a:lnTo>
                  <a:lnTo>
                    <a:pt x="0" y="5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6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5" y="2"/>
                  </a:lnTo>
                  <a:lnTo>
                    <a:pt x="5" y="15"/>
                  </a:lnTo>
                  <a:lnTo>
                    <a:pt x="6" y="17"/>
                  </a:lnTo>
                  <a:lnTo>
                    <a:pt x="6" y="7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9" y="16"/>
                  </a:lnTo>
                  <a:lnTo>
                    <a:pt x="9" y="7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0" y="4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1" y="20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3" y="15"/>
                  </a:lnTo>
                  <a:lnTo>
                    <a:pt x="13" y="19"/>
                  </a:lnTo>
                  <a:lnTo>
                    <a:pt x="13" y="9"/>
                  </a:lnTo>
                  <a:lnTo>
                    <a:pt x="13" y="15"/>
                  </a:lnTo>
                  <a:lnTo>
                    <a:pt x="14" y="11"/>
                  </a:lnTo>
                  <a:lnTo>
                    <a:pt x="14" y="19"/>
                  </a:lnTo>
                  <a:lnTo>
                    <a:pt x="14" y="5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16" y="15"/>
                  </a:lnTo>
                  <a:lnTo>
                    <a:pt x="16" y="5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18" y="6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9" y="7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22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3" y="7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4" y="9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5" y="25"/>
                  </a:lnTo>
                  <a:lnTo>
                    <a:pt x="25" y="2"/>
                  </a:lnTo>
                  <a:lnTo>
                    <a:pt x="25" y="15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6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5"/>
                  </a:lnTo>
                  <a:lnTo>
                    <a:pt x="28" y="7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9"/>
                  </a:lnTo>
                  <a:lnTo>
                    <a:pt x="30" y="7"/>
                  </a:lnTo>
                  <a:lnTo>
                    <a:pt x="30" y="19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4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3" y="7"/>
                  </a:lnTo>
                  <a:lnTo>
                    <a:pt x="33" y="14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4" y="7"/>
                  </a:lnTo>
                  <a:lnTo>
                    <a:pt x="34" y="12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5" y="0"/>
                  </a:lnTo>
                  <a:lnTo>
                    <a:pt x="35" y="7"/>
                  </a:lnTo>
                  <a:lnTo>
                    <a:pt x="36" y="10"/>
                  </a:lnTo>
                  <a:lnTo>
                    <a:pt x="36" y="19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38" y="11"/>
                  </a:lnTo>
                  <a:lnTo>
                    <a:pt x="38" y="19"/>
                  </a:lnTo>
                  <a:lnTo>
                    <a:pt x="38" y="9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39" y="6"/>
                  </a:lnTo>
                  <a:lnTo>
                    <a:pt x="39" y="11"/>
                  </a:lnTo>
                  <a:lnTo>
                    <a:pt x="40" y="10"/>
                  </a:lnTo>
                  <a:lnTo>
                    <a:pt x="40" y="21"/>
                  </a:lnTo>
                  <a:lnTo>
                    <a:pt x="40" y="1"/>
                  </a:lnTo>
                  <a:lnTo>
                    <a:pt x="40" y="12"/>
                  </a:lnTo>
                  <a:lnTo>
                    <a:pt x="41" y="1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Freeform 124"/>
            <p:cNvSpPr>
              <a:spLocks/>
            </p:cNvSpPr>
            <p:nvPr/>
          </p:nvSpPr>
          <p:spPr bwMode="auto">
            <a:xfrm>
              <a:off x="7753133" y="5871519"/>
              <a:ext cx="181649" cy="5082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4" y="14"/>
                </a:cxn>
                <a:cxn ang="0">
                  <a:pos x="5" y="6"/>
                </a:cxn>
                <a:cxn ang="0">
                  <a:pos x="7" y="14"/>
                </a:cxn>
                <a:cxn ang="0">
                  <a:pos x="8" y="16"/>
                </a:cxn>
                <a:cxn ang="0">
                  <a:pos x="9" y="6"/>
                </a:cxn>
                <a:cxn ang="0">
                  <a:pos x="10" y="19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3" y="6"/>
                </a:cxn>
                <a:cxn ang="0">
                  <a:pos x="14" y="4"/>
                </a:cxn>
                <a:cxn ang="0">
                  <a:pos x="15" y="8"/>
                </a:cxn>
                <a:cxn ang="0">
                  <a:pos x="17" y="14"/>
                </a:cxn>
                <a:cxn ang="0">
                  <a:pos x="18" y="10"/>
                </a:cxn>
                <a:cxn ang="0">
                  <a:pos x="18" y="13"/>
                </a:cxn>
                <a:cxn ang="0">
                  <a:pos x="19" y="4"/>
                </a:cxn>
                <a:cxn ang="0">
                  <a:pos x="20" y="15"/>
                </a:cxn>
                <a:cxn ang="0">
                  <a:pos x="22" y="13"/>
                </a:cxn>
                <a:cxn ang="0">
                  <a:pos x="23" y="14"/>
                </a:cxn>
                <a:cxn ang="0">
                  <a:pos x="23" y="5"/>
                </a:cxn>
                <a:cxn ang="0">
                  <a:pos x="24" y="6"/>
                </a:cxn>
                <a:cxn ang="0">
                  <a:pos x="25" y="15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28" y="8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32" y="16"/>
                </a:cxn>
                <a:cxn ang="0">
                  <a:pos x="33" y="8"/>
                </a:cxn>
                <a:cxn ang="0">
                  <a:pos x="34" y="18"/>
                </a:cxn>
                <a:cxn ang="0">
                  <a:pos x="35" y="18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15"/>
                </a:cxn>
                <a:cxn ang="0">
                  <a:pos x="39" y="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2" y="8"/>
                </a:cxn>
                <a:cxn ang="0">
                  <a:pos x="43" y="8"/>
                </a:cxn>
              </a:cxnLst>
              <a:rect l="0" t="0" r="r" b="b"/>
              <a:pathLst>
                <a:path w="44" h="21">
                  <a:moveTo>
                    <a:pt x="0" y="13"/>
                  </a:moveTo>
                  <a:lnTo>
                    <a:pt x="0" y="2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3" y="9"/>
                  </a:lnTo>
                  <a:lnTo>
                    <a:pt x="3" y="14"/>
                  </a:lnTo>
                  <a:lnTo>
                    <a:pt x="3" y="8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5" y="6"/>
                  </a:lnTo>
                  <a:lnTo>
                    <a:pt x="5" y="9"/>
                  </a:lnTo>
                  <a:lnTo>
                    <a:pt x="7" y="8"/>
                  </a:lnTo>
                  <a:lnTo>
                    <a:pt x="7" y="14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16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9" y="6"/>
                  </a:lnTo>
                  <a:lnTo>
                    <a:pt x="9" y="16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8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4"/>
                  </a:lnTo>
                  <a:lnTo>
                    <a:pt x="14" y="18"/>
                  </a:lnTo>
                  <a:lnTo>
                    <a:pt x="15" y="20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6"/>
                  </a:lnTo>
                  <a:lnTo>
                    <a:pt x="18" y="9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4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0" y="15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2" y="8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4" y="15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5" y="9"/>
                  </a:lnTo>
                  <a:lnTo>
                    <a:pt x="25" y="15"/>
                  </a:lnTo>
                  <a:lnTo>
                    <a:pt x="25" y="4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27" y="16"/>
                  </a:lnTo>
                  <a:lnTo>
                    <a:pt x="27" y="5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9" y="9"/>
                  </a:lnTo>
                  <a:lnTo>
                    <a:pt x="29" y="6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0" y="0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3" y="14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4" y="11"/>
                  </a:lnTo>
                  <a:lnTo>
                    <a:pt x="34" y="18"/>
                  </a:lnTo>
                  <a:lnTo>
                    <a:pt x="34" y="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35" y="8"/>
                  </a:lnTo>
                  <a:lnTo>
                    <a:pt x="35" y="11"/>
                  </a:lnTo>
                  <a:lnTo>
                    <a:pt x="37" y="10"/>
                  </a:lnTo>
                  <a:lnTo>
                    <a:pt x="37" y="16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8" y="15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5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0" y="20"/>
                  </a:lnTo>
                  <a:lnTo>
                    <a:pt x="40" y="8"/>
                  </a:lnTo>
                  <a:lnTo>
                    <a:pt x="40" y="11"/>
                  </a:lnTo>
                  <a:lnTo>
                    <a:pt x="42" y="10"/>
                  </a:lnTo>
                  <a:lnTo>
                    <a:pt x="42" y="15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3" y="16"/>
                  </a:lnTo>
                  <a:lnTo>
                    <a:pt x="43" y="8"/>
                  </a:lnTo>
                  <a:lnTo>
                    <a:pt x="43" y="13"/>
                  </a:lnTo>
                  <a:lnTo>
                    <a:pt x="44" y="1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Line 32"/>
            <p:cNvSpPr>
              <a:spLocks noChangeShapeType="1"/>
            </p:cNvSpPr>
            <p:nvPr/>
          </p:nvSpPr>
          <p:spPr bwMode="auto">
            <a:xfrm flipV="1">
              <a:off x="1099845" y="6394296"/>
              <a:ext cx="4128" cy="43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748931" y="5464976"/>
              <a:ext cx="189907" cy="960783"/>
            </a:xfrm>
            <a:custGeom>
              <a:avLst/>
              <a:gdLst/>
              <a:ahLst/>
              <a:cxnLst>
                <a:cxn ang="0">
                  <a:pos x="1" y="192"/>
                </a:cxn>
                <a:cxn ang="0">
                  <a:pos x="2" y="181"/>
                </a:cxn>
                <a:cxn ang="0">
                  <a:pos x="2" y="184"/>
                </a:cxn>
                <a:cxn ang="0">
                  <a:pos x="3" y="176"/>
                </a:cxn>
                <a:cxn ang="0">
                  <a:pos x="5" y="196"/>
                </a:cxn>
                <a:cxn ang="0">
                  <a:pos x="6" y="191"/>
                </a:cxn>
                <a:cxn ang="0">
                  <a:pos x="7" y="180"/>
                </a:cxn>
                <a:cxn ang="0">
                  <a:pos x="8" y="220"/>
                </a:cxn>
                <a:cxn ang="0">
                  <a:pos x="10" y="154"/>
                </a:cxn>
                <a:cxn ang="0">
                  <a:pos x="11" y="190"/>
                </a:cxn>
                <a:cxn ang="0">
                  <a:pos x="12" y="189"/>
                </a:cxn>
                <a:cxn ang="0">
                  <a:pos x="12" y="181"/>
                </a:cxn>
                <a:cxn ang="0">
                  <a:pos x="13" y="200"/>
                </a:cxn>
                <a:cxn ang="0">
                  <a:pos x="15" y="189"/>
                </a:cxn>
                <a:cxn ang="0">
                  <a:pos x="16" y="187"/>
                </a:cxn>
                <a:cxn ang="0">
                  <a:pos x="17" y="300"/>
                </a:cxn>
                <a:cxn ang="0">
                  <a:pos x="18" y="247"/>
                </a:cxn>
                <a:cxn ang="0">
                  <a:pos x="18" y="150"/>
                </a:cxn>
                <a:cxn ang="0">
                  <a:pos x="20" y="174"/>
                </a:cxn>
                <a:cxn ang="0">
                  <a:pos x="21" y="189"/>
                </a:cxn>
                <a:cxn ang="0">
                  <a:pos x="22" y="172"/>
                </a:cxn>
                <a:cxn ang="0">
                  <a:pos x="23" y="197"/>
                </a:cxn>
                <a:cxn ang="0">
                  <a:pos x="25" y="187"/>
                </a:cxn>
                <a:cxn ang="0">
                  <a:pos x="26" y="154"/>
                </a:cxn>
                <a:cxn ang="0">
                  <a:pos x="27" y="335"/>
                </a:cxn>
                <a:cxn ang="0">
                  <a:pos x="28" y="54"/>
                </a:cxn>
                <a:cxn ang="0">
                  <a:pos x="28" y="177"/>
                </a:cxn>
                <a:cxn ang="0">
                  <a:pos x="30" y="152"/>
                </a:cxn>
                <a:cxn ang="0">
                  <a:pos x="31" y="190"/>
                </a:cxn>
                <a:cxn ang="0">
                  <a:pos x="32" y="201"/>
                </a:cxn>
                <a:cxn ang="0">
                  <a:pos x="33" y="195"/>
                </a:cxn>
                <a:cxn ang="0">
                  <a:pos x="35" y="230"/>
                </a:cxn>
                <a:cxn ang="0">
                  <a:pos x="35" y="152"/>
                </a:cxn>
                <a:cxn ang="0">
                  <a:pos x="36" y="29"/>
                </a:cxn>
                <a:cxn ang="0">
                  <a:pos x="38" y="174"/>
                </a:cxn>
                <a:cxn ang="0">
                  <a:pos x="38" y="170"/>
                </a:cxn>
                <a:cxn ang="0">
                  <a:pos x="40" y="177"/>
                </a:cxn>
                <a:cxn ang="0">
                  <a:pos x="41" y="172"/>
                </a:cxn>
                <a:cxn ang="0">
                  <a:pos x="42" y="254"/>
                </a:cxn>
                <a:cxn ang="0">
                  <a:pos x="43" y="351"/>
                </a:cxn>
                <a:cxn ang="0">
                  <a:pos x="45" y="232"/>
                </a:cxn>
                <a:cxn ang="0">
                  <a:pos x="46" y="196"/>
                </a:cxn>
              </a:cxnLst>
              <a:rect l="0" t="0" r="r" b="b"/>
              <a:pathLst>
                <a:path w="46" h="397">
                  <a:moveTo>
                    <a:pt x="0" y="201"/>
                  </a:moveTo>
                  <a:lnTo>
                    <a:pt x="0" y="197"/>
                  </a:lnTo>
                  <a:lnTo>
                    <a:pt x="1" y="192"/>
                  </a:lnTo>
                  <a:lnTo>
                    <a:pt x="1" y="172"/>
                  </a:lnTo>
                  <a:lnTo>
                    <a:pt x="1" y="180"/>
                  </a:lnTo>
                  <a:lnTo>
                    <a:pt x="2" y="181"/>
                  </a:lnTo>
                  <a:lnTo>
                    <a:pt x="2" y="192"/>
                  </a:lnTo>
                  <a:lnTo>
                    <a:pt x="2" y="179"/>
                  </a:lnTo>
                  <a:lnTo>
                    <a:pt x="2" y="184"/>
                  </a:lnTo>
                  <a:lnTo>
                    <a:pt x="3" y="181"/>
                  </a:lnTo>
                  <a:lnTo>
                    <a:pt x="3" y="192"/>
                  </a:lnTo>
                  <a:lnTo>
                    <a:pt x="3" y="176"/>
                  </a:lnTo>
                  <a:lnTo>
                    <a:pt x="3" y="189"/>
                  </a:lnTo>
                  <a:lnTo>
                    <a:pt x="5" y="191"/>
                  </a:lnTo>
                  <a:lnTo>
                    <a:pt x="5" y="196"/>
                  </a:lnTo>
                  <a:lnTo>
                    <a:pt x="5" y="184"/>
                  </a:lnTo>
                  <a:lnTo>
                    <a:pt x="5" y="194"/>
                  </a:lnTo>
                  <a:lnTo>
                    <a:pt x="6" y="191"/>
                  </a:lnTo>
                  <a:lnTo>
                    <a:pt x="6" y="207"/>
                  </a:lnTo>
                  <a:lnTo>
                    <a:pt x="6" y="181"/>
                  </a:lnTo>
                  <a:lnTo>
                    <a:pt x="7" y="180"/>
                  </a:lnTo>
                  <a:lnTo>
                    <a:pt x="7" y="261"/>
                  </a:lnTo>
                  <a:lnTo>
                    <a:pt x="7" y="224"/>
                  </a:lnTo>
                  <a:lnTo>
                    <a:pt x="8" y="220"/>
                  </a:lnTo>
                  <a:lnTo>
                    <a:pt x="8" y="13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0" y="122"/>
                  </a:lnTo>
                  <a:lnTo>
                    <a:pt x="10" y="191"/>
                  </a:lnTo>
                  <a:lnTo>
                    <a:pt x="11" y="190"/>
                  </a:lnTo>
                  <a:lnTo>
                    <a:pt x="11" y="175"/>
                  </a:lnTo>
                  <a:lnTo>
                    <a:pt x="11" y="190"/>
                  </a:lnTo>
                  <a:lnTo>
                    <a:pt x="12" y="189"/>
                  </a:lnTo>
                  <a:lnTo>
                    <a:pt x="12" y="191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3" y="182"/>
                  </a:lnTo>
                  <a:lnTo>
                    <a:pt x="13" y="180"/>
                  </a:lnTo>
                  <a:lnTo>
                    <a:pt x="13" y="200"/>
                  </a:lnTo>
                  <a:lnTo>
                    <a:pt x="15" y="200"/>
                  </a:lnTo>
                  <a:lnTo>
                    <a:pt x="15" y="202"/>
                  </a:lnTo>
                  <a:lnTo>
                    <a:pt x="15" y="189"/>
                  </a:lnTo>
                  <a:lnTo>
                    <a:pt x="15" y="197"/>
                  </a:lnTo>
                  <a:lnTo>
                    <a:pt x="16" y="194"/>
                  </a:lnTo>
                  <a:lnTo>
                    <a:pt x="16" y="187"/>
                  </a:lnTo>
                  <a:lnTo>
                    <a:pt x="16" y="291"/>
                  </a:lnTo>
                  <a:lnTo>
                    <a:pt x="17" y="299"/>
                  </a:lnTo>
                  <a:lnTo>
                    <a:pt x="17" y="300"/>
                  </a:lnTo>
                  <a:lnTo>
                    <a:pt x="17" y="136"/>
                  </a:lnTo>
                  <a:lnTo>
                    <a:pt x="17" y="219"/>
                  </a:lnTo>
                  <a:lnTo>
                    <a:pt x="18" y="247"/>
                  </a:lnTo>
                  <a:lnTo>
                    <a:pt x="18" y="355"/>
                  </a:lnTo>
                  <a:lnTo>
                    <a:pt x="18" y="11"/>
                  </a:lnTo>
                  <a:lnTo>
                    <a:pt x="18" y="150"/>
                  </a:lnTo>
                  <a:lnTo>
                    <a:pt x="20" y="151"/>
                  </a:lnTo>
                  <a:lnTo>
                    <a:pt x="20" y="189"/>
                  </a:lnTo>
                  <a:lnTo>
                    <a:pt x="20" y="174"/>
                  </a:lnTo>
                  <a:lnTo>
                    <a:pt x="21" y="175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22" y="187"/>
                  </a:lnTo>
                  <a:lnTo>
                    <a:pt x="22" y="205"/>
                  </a:lnTo>
                  <a:lnTo>
                    <a:pt x="22" y="172"/>
                  </a:lnTo>
                  <a:lnTo>
                    <a:pt x="22" y="192"/>
                  </a:lnTo>
                  <a:lnTo>
                    <a:pt x="23" y="194"/>
                  </a:lnTo>
                  <a:lnTo>
                    <a:pt x="23" y="197"/>
                  </a:lnTo>
                  <a:lnTo>
                    <a:pt x="23" y="190"/>
                  </a:lnTo>
                  <a:lnTo>
                    <a:pt x="25" y="189"/>
                  </a:lnTo>
                  <a:lnTo>
                    <a:pt x="25" y="187"/>
                  </a:lnTo>
                  <a:lnTo>
                    <a:pt x="25" y="336"/>
                  </a:lnTo>
                  <a:lnTo>
                    <a:pt x="26" y="330"/>
                  </a:lnTo>
                  <a:lnTo>
                    <a:pt x="26" y="154"/>
                  </a:lnTo>
                  <a:lnTo>
                    <a:pt x="26" y="185"/>
                  </a:lnTo>
                  <a:lnTo>
                    <a:pt x="27" y="211"/>
                  </a:lnTo>
                  <a:lnTo>
                    <a:pt x="27" y="335"/>
                  </a:lnTo>
                  <a:lnTo>
                    <a:pt x="27" y="0"/>
                  </a:lnTo>
                  <a:lnTo>
                    <a:pt x="27" y="65"/>
                  </a:lnTo>
                  <a:lnTo>
                    <a:pt x="28" y="54"/>
                  </a:lnTo>
                  <a:lnTo>
                    <a:pt x="28" y="184"/>
                  </a:lnTo>
                  <a:lnTo>
                    <a:pt x="28" y="52"/>
                  </a:lnTo>
                  <a:lnTo>
                    <a:pt x="28" y="177"/>
                  </a:lnTo>
                  <a:lnTo>
                    <a:pt x="30" y="176"/>
                  </a:lnTo>
                  <a:lnTo>
                    <a:pt x="30" y="180"/>
                  </a:lnTo>
                  <a:lnTo>
                    <a:pt x="30" y="152"/>
                  </a:lnTo>
                  <a:lnTo>
                    <a:pt x="30" y="180"/>
                  </a:lnTo>
                  <a:lnTo>
                    <a:pt x="31" y="179"/>
                  </a:lnTo>
                  <a:lnTo>
                    <a:pt x="31" y="190"/>
                  </a:lnTo>
                  <a:lnTo>
                    <a:pt x="31" y="189"/>
                  </a:lnTo>
                  <a:lnTo>
                    <a:pt x="32" y="191"/>
                  </a:lnTo>
                  <a:lnTo>
                    <a:pt x="32" y="201"/>
                  </a:lnTo>
                  <a:lnTo>
                    <a:pt x="32" y="174"/>
                  </a:lnTo>
                  <a:lnTo>
                    <a:pt x="32" y="190"/>
                  </a:lnTo>
                  <a:lnTo>
                    <a:pt x="33" y="195"/>
                  </a:lnTo>
                  <a:lnTo>
                    <a:pt x="33" y="269"/>
                  </a:lnTo>
                  <a:lnTo>
                    <a:pt x="33" y="225"/>
                  </a:lnTo>
                  <a:lnTo>
                    <a:pt x="35" y="230"/>
                  </a:lnTo>
                  <a:lnTo>
                    <a:pt x="35" y="397"/>
                  </a:lnTo>
                  <a:lnTo>
                    <a:pt x="35" y="126"/>
                  </a:lnTo>
                  <a:lnTo>
                    <a:pt x="35" y="152"/>
                  </a:lnTo>
                  <a:lnTo>
                    <a:pt x="36" y="150"/>
                  </a:lnTo>
                  <a:lnTo>
                    <a:pt x="36" y="239"/>
                  </a:lnTo>
                  <a:lnTo>
                    <a:pt x="36" y="29"/>
                  </a:lnTo>
                  <a:lnTo>
                    <a:pt x="37" y="22"/>
                  </a:lnTo>
                  <a:lnTo>
                    <a:pt x="37" y="171"/>
                  </a:lnTo>
                  <a:lnTo>
                    <a:pt x="38" y="174"/>
                  </a:lnTo>
                  <a:lnTo>
                    <a:pt x="38" y="181"/>
                  </a:lnTo>
                  <a:lnTo>
                    <a:pt x="38" y="167"/>
                  </a:lnTo>
                  <a:lnTo>
                    <a:pt x="38" y="170"/>
                  </a:lnTo>
                  <a:lnTo>
                    <a:pt x="40" y="169"/>
                  </a:lnTo>
                  <a:lnTo>
                    <a:pt x="40" y="192"/>
                  </a:lnTo>
                  <a:lnTo>
                    <a:pt x="40" y="177"/>
                  </a:lnTo>
                  <a:lnTo>
                    <a:pt x="41" y="174"/>
                  </a:lnTo>
                  <a:lnTo>
                    <a:pt x="41" y="197"/>
                  </a:lnTo>
                  <a:lnTo>
                    <a:pt x="41" y="172"/>
                  </a:lnTo>
                  <a:lnTo>
                    <a:pt x="41" y="194"/>
                  </a:lnTo>
                  <a:lnTo>
                    <a:pt x="42" y="200"/>
                  </a:lnTo>
                  <a:lnTo>
                    <a:pt x="42" y="254"/>
                  </a:lnTo>
                  <a:lnTo>
                    <a:pt x="42" y="234"/>
                  </a:lnTo>
                  <a:lnTo>
                    <a:pt x="43" y="252"/>
                  </a:lnTo>
                  <a:lnTo>
                    <a:pt x="43" y="351"/>
                  </a:lnTo>
                  <a:lnTo>
                    <a:pt x="43" y="124"/>
                  </a:lnTo>
                  <a:lnTo>
                    <a:pt x="45" y="114"/>
                  </a:lnTo>
                  <a:lnTo>
                    <a:pt x="45" y="232"/>
                  </a:lnTo>
                  <a:lnTo>
                    <a:pt x="45" y="80"/>
                  </a:lnTo>
                  <a:lnTo>
                    <a:pt x="45" y="207"/>
                  </a:lnTo>
                  <a:lnTo>
                    <a:pt x="46" y="196"/>
                  </a:lnTo>
                  <a:lnTo>
                    <a:pt x="46" y="16"/>
                  </a:lnTo>
                  <a:lnTo>
                    <a:pt x="46" y="8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938838" y="5494017"/>
              <a:ext cx="206420" cy="929321"/>
            </a:xfrm>
            <a:custGeom>
              <a:avLst/>
              <a:gdLst/>
              <a:ahLst/>
              <a:cxnLst>
                <a:cxn ang="0">
                  <a:pos x="1" y="175"/>
                </a:cxn>
                <a:cxn ang="0">
                  <a:pos x="2" y="178"/>
                </a:cxn>
                <a:cxn ang="0">
                  <a:pos x="4" y="183"/>
                </a:cxn>
                <a:cxn ang="0">
                  <a:pos x="5" y="179"/>
                </a:cxn>
                <a:cxn ang="0">
                  <a:pos x="6" y="197"/>
                </a:cxn>
                <a:cxn ang="0">
                  <a:pos x="7" y="177"/>
                </a:cxn>
                <a:cxn ang="0">
                  <a:pos x="9" y="173"/>
                </a:cxn>
                <a:cxn ang="0">
                  <a:pos x="9" y="33"/>
                </a:cxn>
                <a:cxn ang="0">
                  <a:pos x="10" y="162"/>
                </a:cxn>
                <a:cxn ang="0">
                  <a:pos x="11" y="160"/>
                </a:cxn>
                <a:cxn ang="0">
                  <a:pos x="12" y="184"/>
                </a:cxn>
                <a:cxn ang="0">
                  <a:pos x="14" y="269"/>
                </a:cxn>
                <a:cxn ang="0">
                  <a:pos x="15" y="359"/>
                </a:cxn>
                <a:cxn ang="0">
                  <a:pos x="16" y="188"/>
                </a:cxn>
                <a:cxn ang="0">
                  <a:pos x="17" y="128"/>
                </a:cxn>
                <a:cxn ang="0">
                  <a:pos x="19" y="37"/>
                </a:cxn>
                <a:cxn ang="0">
                  <a:pos x="20" y="163"/>
                </a:cxn>
                <a:cxn ang="0">
                  <a:pos x="21" y="177"/>
                </a:cxn>
                <a:cxn ang="0">
                  <a:pos x="21" y="177"/>
                </a:cxn>
                <a:cxn ang="0">
                  <a:pos x="22" y="185"/>
                </a:cxn>
                <a:cxn ang="0">
                  <a:pos x="24" y="357"/>
                </a:cxn>
                <a:cxn ang="0">
                  <a:pos x="25" y="123"/>
                </a:cxn>
                <a:cxn ang="0">
                  <a:pos x="26" y="118"/>
                </a:cxn>
                <a:cxn ang="0">
                  <a:pos x="27" y="239"/>
                </a:cxn>
                <a:cxn ang="0">
                  <a:pos x="29" y="102"/>
                </a:cxn>
                <a:cxn ang="0">
                  <a:pos x="30" y="147"/>
                </a:cxn>
                <a:cxn ang="0">
                  <a:pos x="31" y="167"/>
                </a:cxn>
                <a:cxn ang="0">
                  <a:pos x="32" y="268"/>
                </a:cxn>
                <a:cxn ang="0">
                  <a:pos x="34" y="217"/>
                </a:cxn>
                <a:cxn ang="0">
                  <a:pos x="35" y="105"/>
                </a:cxn>
                <a:cxn ang="0">
                  <a:pos x="36" y="183"/>
                </a:cxn>
                <a:cxn ang="0">
                  <a:pos x="37" y="15"/>
                </a:cxn>
                <a:cxn ang="0">
                  <a:pos x="39" y="170"/>
                </a:cxn>
                <a:cxn ang="0">
                  <a:pos x="39" y="169"/>
                </a:cxn>
                <a:cxn ang="0">
                  <a:pos x="40" y="164"/>
                </a:cxn>
                <a:cxn ang="0">
                  <a:pos x="41" y="189"/>
                </a:cxn>
                <a:cxn ang="0">
                  <a:pos x="42" y="173"/>
                </a:cxn>
                <a:cxn ang="0">
                  <a:pos x="44" y="99"/>
                </a:cxn>
                <a:cxn ang="0">
                  <a:pos x="45" y="252"/>
                </a:cxn>
                <a:cxn ang="0">
                  <a:pos x="46" y="4"/>
                </a:cxn>
                <a:cxn ang="0">
                  <a:pos x="47" y="174"/>
                </a:cxn>
                <a:cxn ang="0">
                  <a:pos x="49" y="179"/>
                </a:cxn>
              </a:cxnLst>
              <a:rect l="0" t="0" r="r" b="b"/>
              <a:pathLst>
                <a:path w="50" h="384">
                  <a:moveTo>
                    <a:pt x="0" y="69"/>
                  </a:moveTo>
                  <a:lnTo>
                    <a:pt x="1" y="92"/>
                  </a:lnTo>
                  <a:lnTo>
                    <a:pt x="1" y="175"/>
                  </a:lnTo>
                  <a:lnTo>
                    <a:pt x="1" y="155"/>
                  </a:lnTo>
                  <a:lnTo>
                    <a:pt x="2" y="154"/>
                  </a:lnTo>
                  <a:lnTo>
                    <a:pt x="2" y="178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4" y="183"/>
                  </a:lnTo>
                  <a:lnTo>
                    <a:pt x="4" y="164"/>
                  </a:lnTo>
                  <a:lnTo>
                    <a:pt x="4" y="178"/>
                  </a:lnTo>
                  <a:lnTo>
                    <a:pt x="5" y="179"/>
                  </a:lnTo>
                  <a:lnTo>
                    <a:pt x="5" y="238"/>
                  </a:lnTo>
                  <a:lnTo>
                    <a:pt x="5" y="200"/>
                  </a:lnTo>
                  <a:lnTo>
                    <a:pt x="6" y="197"/>
                  </a:lnTo>
                  <a:lnTo>
                    <a:pt x="6" y="349"/>
                  </a:lnTo>
                  <a:lnTo>
                    <a:pt x="6" y="183"/>
                  </a:lnTo>
                  <a:lnTo>
                    <a:pt x="7" y="177"/>
                  </a:lnTo>
                  <a:lnTo>
                    <a:pt x="7" y="112"/>
                  </a:lnTo>
                  <a:lnTo>
                    <a:pt x="7" y="174"/>
                  </a:lnTo>
                  <a:lnTo>
                    <a:pt x="9" y="173"/>
                  </a:lnTo>
                  <a:lnTo>
                    <a:pt x="9" y="224"/>
                  </a:lnTo>
                  <a:lnTo>
                    <a:pt x="9" y="0"/>
                  </a:lnTo>
                  <a:lnTo>
                    <a:pt x="9" y="33"/>
                  </a:lnTo>
                  <a:lnTo>
                    <a:pt x="10" y="74"/>
                  </a:lnTo>
                  <a:lnTo>
                    <a:pt x="10" y="168"/>
                  </a:lnTo>
                  <a:lnTo>
                    <a:pt x="10" y="162"/>
                  </a:lnTo>
                  <a:lnTo>
                    <a:pt x="11" y="164"/>
                  </a:lnTo>
                  <a:lnTo>
                    <a:pt x="11" y="169"/>
                  </a:lnTo>
                  <a:lnTo>
                    <a:pt x="11" y="160"/>
                  </a:lnTo>
                  <a:lnTo>
                    <a:pt x="11" y="167"/>
                  </a:lnTo>
                  <a:lnTo>
                    <a:pt x="12" y="169"/>
                  </a:lnTo>
                  <a:lnTo>
                    <a:pt x="12" y="184"/>
                  </a:lnTo>
                  <a:lnTo>
                    <a:pt x="12" y="178"/>
                  </a:lnTo>
                  <a:lnTo>
                    <a:pt x="14" y="177"/>
                  </a:lnTo>
                  <a:lnTo>
                    <a:pt x="14" y="269"/>
                  </a:lnTo>
                  <a:lnTo>
                    <a:pt x="14" y="222"/>
                  </a:lnTo>
                  <a:lnTo>
                    <a:pt x="15" y="199"/>
                  </a:lnTo>
                  <a:lnTo>
                    <a:pt x="15" y="359"/>
                  </a:lnTo>
                  <a:lnTo>
                    <a:pt x="15" y="147"/>
                  </a:lnTo>
                  <a:lnTo>
                    <a:pt x="15" y="193"/>
                  </a:lnTo>
                  <a:lnTo>
                    <a:pt x="16" y="188"/>
                  </a:lnTo>
                  <a:lnTo>
                    <a:pt x="16" y="109"/>
                  </a:lnTo>
                  <a:lnTo>
                    <a:pt x="16" y="127"/>
                  </a:lnTo>
                  <a:lnTo>
                    <a:pt x="17" y="128"/>
                  </a:lnTo>
                  <a:lnTo>
                    <a:pt x="17" y="205"/>
                  </a:lnTo>
                  <a:lnTo>
                    <a:pt x="17" y="69"/>
                  </a:lnTo>
                  <a:lnTo>
                    <a:pt x="19" y="37"/>
                  </a:lnTo>
                  <a:lnTo>
                    <a:pt x="19" y="4"/>
                  </a:lnTo>
                  <a:lnTo>
                    <a:pt x="19" y="162"/>
                  </a:lnTo>
                  <a:lnTo>
                    <a:pt x="20" y="163"/>
                  </a:lnTo>
                  <a:lnTo>
                    <a:pt x="20" y="154"/>
                  </a:lnTo>
                  <a:lnTo>
                    <a:pt x="20" y="175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1" y="165"/>
                  </a:lnTo>
                  <a:lnTo>
                    <a:pt x="21" y="177"/>
                  </a:lnTo>
                  <a:lnTo>
                    <a:pt x="22" y="178"/>
                  </a:lnTo>
                  <a:lnTo>
                    <a:pt x="22" y="175"/>
                  </a:lnTo>
                  <a:lnTo>
                    <a:pt x="22" y="185"/>
                  </a:lnTo>
                  <a:lnTo>
                    <a:pt x="24" y="190"/>
                  </a:lnTo>
                  <a:lnTo>
                    <a:pt x="24" y="147"/>
                  </a:lnTo>
                  <a:lnTo>
                    <a:pt x="24" y="357"/>
                  </a:lnTo>
                  <a:lnTo>
                    <a:pt x="25" y="367"/>
                  </a:lnTo>
                  <a:lnTo>
                    <a:pt x="25" y="373"/>
                  </a:lnTo>
                  <a:lnTo>
                    <a:pt x="25" y="123"/>
                  </a:lnTo>
                  <a:lnTo>
                    <a:pt x="25" y="143"/>
                  </a:lnTo>
                  <a:lnTo>
                    <a:pt x="26" y="135"/>
                  </a:lnTo>
                  <a:lnTo>
                    <a:pt x="26" y="118"/>
                  </a:lnTo>
                  <a:lnTo>
                    <a:pt x="26" y="189"/>
                  </a:lnTo>
                  <a:lnTo>
                    <a:pt x="27" y="190"/>
                  </a:lnTo>
                  <a:lnTo>
                    <a:pt x="27" y="239"/>
                  </a:lnTo>
                  <a:lnTo>
                    <a:pt x="27" y="7"/>
                  </a:lnTo>
                  <a:lnTo>
                    <a:pt x="27" y="102"/>
                  </a:lnTo>
                  <a:lnTo>
                    <a:pt x="29" y="102"/>
                  </a:lnTo>
                  <a:lnTo>
                    <a:pt x="29" y="182"/>
                  </a:lnTo>
                  <a:lnTo>
                    <a:pt x="29" y="148"/>
                  </a:lnTo>
                  <a:lnTo>
                    <a:pt x="30" y="147"/>
                  </a:lnTo>
                  <a:lnTo>
                    <a:pt x="30" y="177"/>
                  </a:lnTo>
                  <a:lnTo>
                    <a:pt x="31" y="178"/>
                  </a:lnTo>
                  <a:lnTo>
                    <a:pt x="31" y="167"/>
                  </a:lnTo>
                  <a:lnTo>
                    <a:pt x="31" y="188"/>
                  </a:lnTo>
                  <a:lnTo>
                    <a:pt x="32" y="190"/>
                  </a:lnTo>
                  <a:lnTo>
                    <a:pt x="32" y="268"/>
                  </a:lnTo>
                  <a:lnTo>
                    <a:pt x="32" y="174"/>
                  </a:lnTo>
                  <a:lnTo>
                    <a:pt x="32" y="240"/>
                  </a:lnTo>
                  <a:lnTo>
                    <a:pt x="34" y="217"/>
                  </a:lnTo>
                  <a:lnTo>
                    <a:pt x="34" y="384"/>
                  </a:lnTo>
                  <a:lnTo>
                    <a:pt x="34" y="124"/>
                  </a:lnTo>
                  <a:lnTo>
                    <a:pt x="35" y="105"/>
                  </a:lnTo>
                  <a:lnTo>
                    <a:pt x="35" y="95"/>
                  </a:lnTo>
                  <a:lnTo>
                    <a:pt x="35" y="182"/>
                  </a:lnTo>
                  <a:lnTo>
                    <a:pt x="36" y="183"/>
                  </a:lnTo>
                  <a:lnTo>
                    <a:pt x="36" y="258"/>
                  </a:lnTo>
                  <a:lnTo>
                    <a:pt x="36" y="39"/>
                  </a:lnTo>
                  <a:lnTo>
                    <a:pt x="37" y="15"/>
                  </a:lnTo>
                  <a:lnTo>
                    <a:pt x="37" y="8"/>
                  </a:lnTo>
                  <a:lnTo>
                    <a:pt x="37" y="169"/>
                  </a:lnTo>
                  <a:lnTo>
                    <a:pt x="39" y="170"/>
                  </a:lnTo>
                  <a:lnTo>
                    <a:pt x="39" y="177"/>
                  </a:lnTo>
                  <a:lnTo>
                    <a:pt x="39" y="159"/>
                  </a:lnTo>
                  <a:lnTo>
                    <a:pt x="39" y="169"/>
                  </a:lnTo>
                  <a:lnTo>
                    <a:pt x="40" y="168"/>
                  </a:lnTo>
                  <a:lnTo>
                    <a:pt x="40" y="189"/>
                  </a:lnTo>
                  <a:lnTo>
                    <a:pt x="40" y="164"/>
                  </a:lnTo>
                  <a:lnTo>
                    <a:pt x="40" y="169"/>
                  </a:lnTo>
                  <a:lnTo>
                    <a:pt x="41" y="172"/>
                  </a:lnTo>
                  <a:lnTo>
                    <a:pt x="41" y="189"/>
                  </a:lnTo>
                  <a:lnTo>
                    <a:pt x="42" y="193"/>
                  </a:lnTo>
                  <a:lnTo>
                    <a:pt x="42" y="369"/>
                  </a:lnTo>
                  <a:lnTo>
                    <a:pt x="42" y="173"/>
                  </a:lnTo>
                  <a:lnTo>
                    <a:pt x="42" y="310"/>
                  </a:lnTo>
                  <a:lnTo>
                    <a:pt x="44" y="283"/>
                  </a:lnTo>
                  <a:lnTo>
                    <a:pt x="44" y="99"/>
                  </a:lnTo>
                  <a:lnTo>
                    <a:pt x="44" y="139"/>
                  </a:lnTo>
                  <a:lnTo>
                    <a:pt x="45" y="149"/>
                  </a:lnTo>
                  <a:lnTo>
                    <a:pt x="45" y="252"/>
                  </a:lnTo>
                  <a:lnTo>
                    <a:pt x="46" y="275"/>
                  </a:lnTo>
                  <a:lnTo>
                    <a:pt x="46" y="309"/>
                  </a:lnTo>
                  <a:lnTo>
                    <a:pt x="46" y="4"/>
                  </a:lnTo>
                  <a:lnTo>
                    <a:pt x="46" y="135"/>
                  </a:lnTo>
                  <a:lnTo>
                    <a:pt x="47" y="142"/>
                  </a:lnTo>
                  <a:lnTo>
                    <a:pt x="47" y="174"/>
                  </a:lnTo>
                  <a:lnTo>
                    <a:pt x="49" y="173"/>
                  </a:lnTo>
                  <a:lnTo>
                    <a:pt x="49" y="160"/>
                  </a:lnTo>
                  <a:lnTo>
                    <a:pt x="49" y="179"/>
                  </a:lnTo>
                  <a:lnTo>
                    <a:pt x="50" y="178"/>
                  </a:lnTo>
                  <a:lnTo>
                    <a:pt x="50" y="18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Freeform 112"/>
            <p:cNvSpPr>
              <a:spLocks/>
            </p:cNvSpPr>
            <p:nvPr/>
          </p:nvSpPr>
          <p:spPr bwMode="auto">
            <a:xfrm>
              <a:off x="1145258" y="5494017"/>
              <a:ext cx="185778" cy="83009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" y="179"/>
                </a:cxn>
                <a:cxn ang="0">
                  <a:pos x="2" y="337"/>
                </a:cxn>
                <a:cxn ang="0">
                  <a:pos x="4" y="123"/>
                </a:cxn>
                <a:cxn ang="0">
                  <a:pos x="5" y="8"/>
                </a:cxn>
                <a:cxn ang="0">
                  <a:pos x="6" y="172"/>
                </a:cxn>
                <a:cxn ang="0">
                  <a:pos x="7" y="179"/>
                </a:cxn>
                <a:cxn ang="0">
                  <a:pos x="9" y="175"/>
                </a:cxn>
                <a:cxn ang="0">
                  <a:pos x="9" y="183"/>
                </a:cxn>
                <a:cxn ang="0">
                  <a:pos x="10" y="218"/>
                </a:cxn>
                <a:cxn ang="0">
                  <a:pos x="11" y="164"/>
                </a:cxn>
                <a:cxn ang="0">
                  <a:pos x="12" y="148"/>
                </a:cxn>
                <a:cxn ang="0">
                  <a:pos x="14" y="240"/>
                </a:cxn>
                <a:cxn ang="0">
                  <a:pos x="15" y="183"/>
                </a:cxn>
                <a:cxn ang="0">
                  <a:pos x="16" y="184"/>
                </a:cxn>
                <a:cxn ang="0">
                  <a:pos x="17" y="173"/>
                </a:cxn>
                <a:cxn ang="0">
                  <a:pos x="17" y="183"/>
                </a:cxn>
                <a:cxn ang="0">
                  <a:pos x="19" y="160"/>
                </a:cxn>
                <a:cxn ang="0">
                  <a:pos x="20" y="260"/>
                </a:cxn>
                <a:cxn ang="0">
                  <a:pos x="21" y="158"/>
                </a:cxn>
                <a:cxn ang="0">
                  <a:pos x="22" y="180"/>
                </a:cxn>
                <a:cxn ang="0">
                  <a:pos x="24" y="174"/>
                </a:cxn>
                <a:cxn ang="0">
                  <a:pos x="24" y="178"/>
                </a:cxn>
                <a:cxn ang="0">
                  <a:pos x="25" y="114"/>
                </a:cxn>
                <a:cxn ang="0">
                  <a:pos x="26" y="182"/>
                </a:cxn>
                <a:cxn ang="0">
                  <a:pos x="27" y="169"/>
                </a:cxn>
                <a:cxn ang="0">
                  <a:pos x="29" y="163"/>
                </a:cxn>
                <a:cxn ang="0">
                  <a:pos x="30" y="157"/>
                </a:cxn>
                <a:cxn ang="0">
                  <a:pos x="31" y="225"/>
                </a:cxn>
                <a:cxn ang="0">
                  <a:pos x="31" y="149"/>
                </a:cxn>
                <a:cxn ang="0">
                  <a:pos x="32" y="219"/>
                </a:cxn>
                <a:cxn ang="0">
                  <a:pos x="34" y="0"/>
                </a:cxn>
                <a:cxn ang="0">
                  <a:pos x="35" y="179"/>
                </a:cxn>
                <a:cxn ang="0">
                  <a:pos x="36" y="167"/>
                </a:cxn>
                <a:cxn ang="0">
                  <a:pos x="37" y="188"/>
                </a:cxn>
                <a:cxn ang="0">
                  <a:pos x="39" y="188"/>
                </a:cxn>
                <a:cxn ang="0">
                  <a:pos x="39" y="193"/>
                </a:cxn>
                <a:cxn ang="0">
                  <a:pos x="40" y="98"/>
                </a:cxn>
                <a:cxn ang="0">
                  <a:pos x="41" y="124"/>
                </a:cxn>
                <a:cxn ang="0">
                  <a:pos x="42" y="310"/>
                </a:cxn>
                <a:cxn ang="0">
                  <a:pos x="44" y="9"/>
                </a:cxn>
                <a:cxn ang="0">
                  <a:pos x="44" y="174"/>
                </a:cxn>
              </a:cxnLst>
              <a:rect l="0" t="0" r="r" b="b"/>
              <a:pathLst>
                <a:path w="45" h="343">
                  <a:moveTo>
                    <a:pt x="0" y="185"/>
                  </a:moveTo>
                  <a:lnTo>
                    <a:pt x="0" y="169"/>
                  </a:lnTo>
                  <a:lnTo>
                    <a:pt x="0" y="182"/>
                  </a:lnTo>
                  <a:lnTo>
                    <a:pt x="1" y="180"/>
                  </a:lnTo>
                  <a:lnTo>
                    <a:pt x="1" y="247"/>
                  </a:lnTo>
                  <a:lnTo>
                    <a:pt x="1" y="179"/>
                  </a:lnTo>
                  <a:lnTo>
                    <a:pt x="1" y="202"/>
                  </a:lnTo>
                  <a:lnTo>
                    <a:pt x="2" y="215"/>
                  </a:lnTo>
                  <a:lnTo>
                    <a:pt x="2" y="337"/>
                  </a:lnTo>
                  <a:lnTo>
                    <a:pt x="2" y="135"/>
                  </a:lnTo>
                  <a:lnTo>
                    <a:pt x="4" y="124"/>
                  </a:lnTo>
                  <a:lnTo>
                    <a:pt x="4" y="123"/>
                  </a:lnTo>
                  <a:lnTo>
                    <a:pt x="4" y="210"/>
                  </a:lnTo>
                  <a:lnTo>
                    <a:pt x="5" y="207"/>
                  </a:lnTo>
                  <a:lnTo>
                    <a:pt x="5" y="8"/>
                  </a:lnTo>
                  <a:lnTo>
                    <a:pt x="5" y="99"/>
                  </a:lnTo>
                  <a:lnTo>
                    <a:pt x="6" y="105"/>
                  </a:lnTo>
                  <a:lnTo>
                    <a:pt x="6" y="172"/>
                  </a:lnTo>
                  <a:lnTo>
                    <a:pt x="6" y="170"/>
                  </a:lnTo>
                  <a:lnTo>
                    <a:pt x="7" y="174"/>
                  </a:lnTo>
                  <a:lnTo>
                    <a:pt x="7" y="179"/>
                  </a:lnTo>
                  <a:lnTo>
                    <a:pt x="7" y="169"/>
                  </a:lnTo>
                  <a:lnTo>
                    <a:pt x="7" y="173"/>
                  </a:lnTo>
                  <a:lnTo>
                    <a:pt x="9" y="175"/>
                  </a:lnTo>
                  <a:lnTo>
                    <a:pt x="9" y="189"/>
                  </a:lnTo>
                  <a:lnTo>
                    <a:pt x="9" y="165"/>
                  </a:lnTo>
                  <a:lnTo>
                    <a:pt x="9" y="183"/>
                  </a:lnTo>
                  <a:lnTo>
                    <a:pt x="10" y="184"/>
                  </a:lnTo>
                  <a:lnTo>
                    <a:pt x="10" y="173"/>
                  </a:lnTo>
                  <a:lnTo>
                    <a:pt x="10" y="218"/>
                  </a:lnTo>
                  <a:lnTo>
                    <a:pt x="11" y="225"/>
                  </a:lnTo>
                  <a:lnTo>
                    <a:pt x="11" y="325"/>
                  </a:lnTo>
                  <a:lnTo>
                    <a:pt x="11" y="164"/>
                  </a:lnTo>
                  <a:lnTo>
                    <a:pt x="11" y="268"/>
                  </a:lnTo>
                  <a:lnTo>
                    <a:pt x="12" y="252"/>
                  </a:lnTo>
                  <a:lnTo>
                    <a:pt x="12" y="148"/>
                  </a:lnTo>
                  <a:lnTo>
                    <a:pt x="12" y="149"/>
                  </a:lnTo>
                  <a:lnTo>
                    <a:pt x="14" y="155"/>
                  </a:lnTo>
                  <a:lnTo>
                    <a:pt x="14" y="240"/>
                  </a:lnTo>
                  <a:lnTo>
                    <a:pt x="14" y="33"/>
                  </a:lnTo>
                  <a:lnTo>
                    <a:pt x="15" y="30"/>
                  </a:lnTo>
                  <a:lnTo>
                    <a:pt x="15" y="183"/>
                  </a:lnTo>
                  <a:lnTo>
                    <a:pt x="15" y="177"/>
                  </a:lnTo>
                  <a:lnTo>
                    <a:pt x="16" y="173"/>
                  </a:lnTo>
                  <a:lnTo>
                    <a:pt x="16" y="184"/>
                  </a:lnTo>
                  <a:lnTo>
                    <a:pt x="16" y="167"/>
                  </a:lnTo>
                  <a:lnTo>
                    <a:pt x="16" y="179"/>
                  </a:lnTo>
                  <a:lnTo>
                    <a:pt x="17" y="173"/>
                  </a:lnTo>
                  <a:lnTo>
                    <a:pt x="17" y="189"/>
                  </a:lnTo>
                  <a:lnTo>
                    <a:pt x="17" y="160"/>
                  </a:lnTo>
                  <a:lnTo>
                    <a:pt x="17" y="183"/>
                  </a:lnTo>
                  <a:lnTo>
                    <a:pt x="19" y="182"/>
                  </a:lnTo>
                  <a:lnTo>
                    <a:pt x="19" y="198"/>
                  </a:lnTo>
                  <a:lnTo>
                    <a:pt x="19" y="160"/>
                  </a:lnTo>
                  <a:lnTo>
                    <a:pt x="19" y="194"/>
                  </a:lnTo>
                  <a:lnTo>
                    <a:pt x="20" y="195"/>
                  </a:lnTo>
                  <a:lnTo>
                    <a:pt x="20" y="260"/>
                  </a:lnTo>
                  <a:lnTo>
                    <a:pt x="20" y="148"/>
                  </a:lnTo>
                  <a:lnTo>
                    <a:pt x="20" y="159"/>
                  </a:lnTo>
                  <a:lnTo>
                    <a:pt x="21" y="158"/>
                  </a:lnTo>
                  <a:lnTo>
                    <a:pt x="21" y="329"/>
                  </a:lnTo>
                  <a:lnTo>
                    <a:pt x="21" y="190"/>
                  </a:lnTo>
                  <a:lnTo>
                    <a:pt x="22" y="180"/>
                  </a:lnTo>
                  <a:lnTo>
                    <a:pt x="22" y="129"/>
                  </a:lnTo>
                  <a:lnTo>
                    <a:pt x="22" y="169"/>
                  </a:lnTo>
                  <a:lnTo>
                    <a:pt x="24" y="174"/>
                  </a:lnTo>
                  <a:lnTo>
                    <a:pt x="24" y="232"/>
                  </a:lnTo>
                  <a:lnTo>
                    <a:pt x="24" y="2"/>
                  </a:lnTo>
                  <a:lnTo>
                    <a:pt x="24" y="178"/>
                  </a:lnTo>
                  <a:lnTo>
                    <a:pt x="25" y="175"/>
                  </a:lnTo>
                  <a:lnTo>
                    <a:pt x="25" y="180"/>
                  </a:lnTo>
                  <a:lnTo>
                    <a:pt x="25" y="114"/>
                  </a:lnTo>
                  <a:lnTo>
                    <a:pt x="25" y="167"/>
                  </a:lnTo>
                  <a:lnTo>
                    <a:pt x="26" y="163"/>
                  </a:lnTo>
                  <a:lnTo>
                    <a:pt x="26" y="182"/>
                  </a:lnTo>
                  <a:lnTo>
                    <a:pt x="26" y="162"/>
                  </a:lnTo>
                  <a:lnTo>
                    <a:pt x="26" y="173"/>
                  </a:lnTo>
                  <a:lnTo>
                    <a:pt x="27" y="169"/>
                  </a:lnTo>
                  <a:lnTo>
                    <a:pt x="27" y="189"/>
                  </a:lnTo>
                  <a:lnTo>
                    <a:pt x="27" y="162"/>
                  </a:lnTo>
                  <a:lnTo>
                    <a:pt x="29" y="163"/>
                  </a:lnTo>
                  <a:lnTo>
                    <a:pt x="29" y="195"/>
                  </a:lnTo>
                  <a:lnTo>
                    <a:pt x="29" y="154"/>
                  </a:lnTo>
                  <a:lnTo>
                    <a:pt x="30" y="157"/>
                  </a:lnTo>
                  <a:lnTo>
                    <a:pt x="30" y="324"/>
                  </a:lnTo>
                  <a:lnTo>
                    <a:pt x="30" y="232"/>
                  </a:lnTo>
                  <a:lnTo>
                    <a:pt x="31" y="225"/>
                  </a:lnTo>
                  <a:lnTo>
                    <a:pt x="31" y="228"/>
                  </a:lnTo>
                  <a:lnTo>
                    <a:pt x="31" y="123"/>
                  </a:lnTo>
                  <a:lnTo>
                    <a:pt x="31" y="149"/>
                  </a:lnTo>
                  <a:lnTo>
                    <a:pt x="32" y="142"/>
                  </a:lnTo>
                  <a:lnTo>
                    <a:pt x="32" y="127"/>
                  </a:lnTo>
                  <a:lnTo>
                    <a:pt x="32" y="219"/>
                  </a:lnTo>
                  <a:lnTo>
                    <a:pt x="34" y="245"/>
                  </a:lnTo>
                  <a:lnTo>
                    <a:pt x="34" y="304"/>
                  </a:lnTo>
                  <a:lnTo>
                    <a:pt x="34" y="0"/>
                  </a:lnTo>
                  <a:lnTo>
                    <a:pt x="34" y="143"/>
                  </a:lnTo>
                  <a:lnTo>
                    <a:pt x="35" y="149"/>
                  </a:lnTo>
                  <a:lnTo>
                    <a:pt x="35" y="179"/>
                  </a:lnTo>
                  <a:lnTo>
                    <a:pt x="35" y="172"/>
                  </a:lnTo>
                  <a:lnTo>
                    <a:pt x="36" y="174"/>
                  </a:lnTo>
                  <a:lnTo>
                    <a:pt x="36" y="167"/>
                  </a:lnTo>
                  <a:lnTo>
                    <a:pt x="36" y="187"/>
                  </a:lnTo>
                  <a:lnTo>
                    <a:pt x="37" y="185"/>
                  </a:lnTo>
                  <a:lnTo>
                    <a:pt x="37" y="188"/>
                  </a:lnTo>
                  <a:lnTo>
                    <a:pt x="37" y="162"/>
                  </a:lnTo>
                  <a:lnTo>
                    <a:pt x="37" y="187"/>
                  </a:lnTo>
                  <a:lnTo>
                    <a:pt x="39" y="188"/>
                  </a:lnTo>
                  <a:lnTo>
                    <a:pt x="39" y="258"/>
                  </a:lnTo>
                  <a:lnTo>
                    <a:pt x="39" y="154"/>
                  </a:lnTo>
                  <a:lnTo>
                    <a:pt x="39" y="193"/>
                  </a:lnTo>
                  <a:lnTo>
                    <a:pt x="40" y="218"/>
                  </a:lnTo>
                  <a:lnTo>
                    <a:pt x="40" y="343"/>
                  </a:lnTo>
                  <a:lnTo>
                    <a:pt x="40" y="98"/>
                  </a:lnTo>
                  <a:lnTo>
                    <a:pt x="40" y="152"/>
                  </a:lnTo>
                  <a:lnTo>
                    <a:pt x="41" y="150"/>
                  </a:lnTo>
                  <a:lnTo>
                    <a:pt x="41" y="124"/>
                  </a:lnTo>
                  <a:lnTo>
                    <a:pt x="41" y="189"/>
                  </a:lnTo>
                  <a:lnTo>
                    <a:pt x="42" y="190"/>
                  </a:lnTo>
                  <a:lnTo>
                    <a:pt x="42" y="310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4" y="9"/>
                  </a:lnTo>
                  <a:lnTo>
                    <a:pt x="44" y="183"/>
                  </a:lnTo>
                  <a:lnTo>
                    <a:pt x="44" y="7"/>
                  </a:lnTo>
                  <a:lnTo>
                    <a:pt x="44" y="174"/>
                  </a:lnTo>
                  <a:lnTo>
                    <a:pt x="45" y="178"/>
                  </a:lnTo>
                  <a:lnTo>
                    <a:pt x="45" y="17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1331033" y="5510958"/>
              <a:ext cx="189907" cy="827676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1" y="160"/>
                </a:cxn>
                <a:cxn ang="0">
                  <a:pos x="2" y="235"/>
                </a:cxn>
                <a:cxn ang="0">
                  <a:pos x="4" y="186"/>
                </a:cxn>
                <a:cxn ang="0">
                  <a:pos x="4" y="102"/>
                </a:cxn>
                <a:cxn ang="0">
                  <a:pos x="6" y="183"/>
                </a:cxn>
                <a:cxn ang="0">
                  <a:pos x="7" y="298"/>
                </a:cxn>
                <a:cxn ang="0">
                  <a:pos x="9" y="165"/>
                </a:cxn>
                <a:cxn ang="0">
                  <a:pos x="9" y="166"/>
                </a:cxn>
                <a:cxn ang="0">
                  <a:pos x="10" y="146"/>
                </a:cxn>
                <a:cxn ang="0">
                  <a:pos x="11" y="178"/>
                </a:cxn>
                <a:cxn ang="0">
                  <a:pos x="12" y="145"/>
                </a:cxn>
                <a:cxn ang="0">
                  <a:pos x="14" y="86"/>
                </a:cxn>
                <a:cxn ang="0">
                  <a:pos x="15" y="171"/>
                </a:cxn>
                <a:cxn ang="0">
                  <a:pos x="16" y="276"/>
                </a:cxn>
                <a:cxn ang="0">
                  <a:pos x="17" y="177"/>
                </a:cxn>
                <a:cxn ang="0">
                  <a:pos x="19" y="182"/>
                </a:cxn>
                <a:cxn ang="0">
                  <a:pos x="20" y="170"/>
                </a:cxn>
                <a:cxn ang="0">
                  <a:pos x="21" y="178"/>
                </a:cxn>
                <a:cxn ang="0">
                  <a:pos x="21" y="220"/>
                </a:cxn>
                <a:cxn ang="0">
                  <a:pos x="22" y="162"/>
                </a:cxn>
                <a:cxn ang="0">
                  <a:pos x="24" y="97"/>
                </a:cxn>
                <a:cxn ang="0">
                  <a:pos x="25" y="185"/>
                </a:cxn>
                <a:cxn ang="0">
                  <a:pos x="26" y="286"/>
                </a:cxn>
                <a:cxn ang="0">
                  <a:pos x="27" y="171"/>
                </a:cxn>
                <a:cxn ang="0">
                  <a:pos x="27" y="170"/>
                </a:cxn>
                <a:cxn ang="0">
                  <a:pos x="29" y="151"/>
                </a:cxn>
                <a:cxn ang="0">
                  <a:pos x="30" y="180"/>
                </a:cxn>
                <a:cxn ang="0">
                  <a:pos x="31" y="175"/>
                </a:cxn>
                <a:cxn ang="0">
                  <a:pos x="32" y="298"/>
                </a:cxn>
                <a:cxn ang="0">
                  <a:pos x="32" y="115"/>
                </a:cxn>
                <a:cxn ang="0">
                  <a:pos x="35" y="183"/>
                </a:cxn>
                <a:cxn ang="0">
                  <a:pos x="36" y="110"/>
                </a:cxn>
                <a:cxn ang="0">
                  <a:pos x="36" y="171"/>
                </a:cxn>
                <a:cxn ang="0">
                  <a:pos x="37" y="161"/>
                </a:cxn>
                <a:cxn ang="0">
                  <a:pos x="39" y="156"/>
                </a:cxn>
                <a:cxn ang="0">
                  <a:pos x="40" y="265"/>
                </a:cxn>
                <a:cxn ang="0">
                  <a:pos x="41" y="300"/>
                </a:cxn>
                <a:cxn ang="0">
                  <a:pos x="42" y="91"/>
                </a:cxn>
                <a:cxn ang="0">
                  <a:pos x="44" y="156"/>
                </a:cxn>
                <a:cxn ang="0">
                  <a:pos x="45" y="271"/>
                </a:cxn>
                <a:cxn ang="0">
                  <a:pos x="46" y="171"/>
                </a:cxn>
              </a:cxnLst>
              <a:rect l="0" t="0" r="r" b="b"/>
              <a:pathLst>
                <a:path w="46" h="342">
                  <a:moveTo>
                    <a:pt x="0" y="171"/>
                  </a:moveTo>
                  <a:lnTo>
                    <a:pt x="0" y="161"/>
                  </a:lnTo>
                  <a:lnTo>
                    <a:pt x="0" y="162"/>
                  </a:lnTo>
                  <a:lnTo>
                    <a:pt x="1" y="165"/>
                  </a:lnTo>
                  <a:lnTo>
                    <a:pt x="1" y="173"/>
                  </a:lnTo>
                  <a:lnTo>
                    <a:pt x="1" y="160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235"/>
                  </a:lnTo>
                  <a:lnTo>
                    <a:pt x="2" y="150"/>
                  </a:lnTo>
                  <a:lnTo>
                    <a:pt x="2" y="206"/>
                  </a:lnTo>
                  <a:lnTo>
                    <a:pt x="4" y="186"/>
                  </a:lnTo>
                  <a:lnTo>
                    <a:pt x="4" y="342"/>
                  </a:lnTo>
                  <a:lnTo>
                    <a:pt x="4" y="88"/>
                  </a:lnTo>
                  <a:lnTo>
                    <a:pt x="4" y="102"/>
                  </a:lnTo>
                  <a:lnTo>
                    <a:pt x="5" y="110"/>
                  </a:lnTo>
                  <a:lnTo>
                    <a:pt x="5" y="181"/>
                  </a:lnTo>
                  <a:lnTo>
                    <a:pt x="6" y="183"/>
                  </a:lnTo>
                  <a:lnTo>
                    <a:pt x="6" y="145"/>
                  </a:lnTo>
                  <a:lnTo>
                    <a:pt x="6" y="315"/>
                  </a:lnTo>
                  <a:lnTo>
                    <a:pt x="7" y="298"/>
                  </a:lnTo>
                  <a:lnTo>
                    <a:pt x="7" y="2"/>
                  </a:lnTo>
                  <a:lnTo>
                    <a:pt x="7" y="162"/>
                  </a:lnTo>
                  <a:lnTo>
                    <a:pt x="9" y="165"/>
                  </a:lnTo>
                  <a:lnTo>
                    <a:pt x="9" y="170"/>
                  </a:lnTo>
                  <a:lnTo>
                    <a:pt x="9" y="162"/>
                  </a:lnTo>
                  <a:lnTo>
                    <a:pt x="9" y="166"/>
                  </a:lnTo>
                  <a:lnTo>
                    <a:pt x="10" y="171"/>
                  </a:lnTo>
                  <a:lnTo>
                    <a:pt x="10" y="177"/>
                  </a:lnTo>
                  <a:lnTo>
                    <a:pt x="10" y="146"/>
                  </a:lnTo>
                  <a:lnTo>
                    <a:pt x="10" y="165"/>
                  </a:lnTo>
                  <a:lnTo>
                    <a:pt x="11" y="166"/>
                  </a:lnTo>
                  <a:lnTo>
                    <a:pt x="11" y="178"/>
                  </a:lnTo>
                  <a:lnTo>
                    <a:pt x="11" y="172"/>
                  </a:lnTo>
                  <a:lnTo>
                    <a:pt x="12" y="171"/>
                  </a:lnTo>
                  <a:lnTo>
                    <a:pt x="12" y="145"/>
                  </a:lnTo>
                  <a:lnTo>
                    <a:pt x="12" y="320"/>
                  </a:lnTo>
                  <a:lnTo>
                    <a:pt x="14" y="323"/>
                  </a:lnTo>
                  <a:lnTo>
                    <a:pt x="14" y="86"/>
                  </a:lnTo>
                  <a:lnTo>
                    <a:pt x="14" y="132"/>
                  </a:lnTo>
                  <a:lnTo>
                    <a:pt x="15" y="131"/>
                  </a:lnTo>
                  <a:lnTo>
                    <a:pt x="15" y="171"/>
                  </a:lnTo>
                  <a:lnTo>
                    <a:pt x="15" y="163"/>
                  </a:lnTo>
                  <a:lnTo>
                    <a:pt x="16" y="161"/>
                  </a:lnTo>
                  <a:lnTo>
                    <a:pt x="16" y="276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7" y="177"/>
                  </a:lnTo>
                  <a:lnTo>
                    <a:pt x="17" y="173"/>
                  </a:lnTo>
                  <a:lnTo>
                    <a:pt x="19" y="175"/>
                  </a:lnTo>
                  <a:lnTo>
                    <a:pt x="19" y="182"/>
                  </a:lnTo>
                  <a:lnTo>
                    <a:pt x="19" y="151"/>
                  </a:lnTo>
                  <a:lnTo>
                    <a:pt x="19" y="172"/>
                  </a:lnTo>
                  <a:lnTo>
                    <a:pt x="20" y="170"/>
                  </a:lnTo>
                  <a:lnTo>
                    <a:pt x="20" y="157"/>
                  </a:lnTo>
                  <a:lnTo>
                    <a:pt x="20" y="177"/>
                  </a:lnTo>
                  <a:lnTo>
                    <a:pt x="21" y="178"/>
                  </a:lnTo>
                  <a:lnTo>
                    <a:pt x="21" y="226"/>
                  </a:lnTo>
                  <a:lnTo>
                    <a:pt x="21" y="162"/>
                  </a:lnTo>
                  <a:lnTo>
                    <a:pt x="21" y="220"/>
                  </a:lnTo>
                  <a:lnTo>
                    <a:pt x="22" y="208"/>
                  </a:lnTo>
                  <a:lnTo>
                    <a:pt x="22" y="317"/>
                  </a:lnTo>
                  <a:lnTo>
                    <a:pt x="22" y="162"/>
                  </a:lnTo>
                  <a:lnTo>
                    <a:pt x="22" y="176"/>
                  </a:lnTo>
                  <a:lnTo>
                    <a:pt x="24" y="165"/>
                  </a:lnTo>
                  <a:lnTo>
                    <a:pt x="24" y="97"/>
                  </a:lnTo>
                  <a:lnTo>
                    <a:pt x="24" y="147"/>
                  </a:lnTo>
                  <a:lnTo>
                    <a:pt x="25" y="150"/>
                  </a:lnTo>
                  <a:lnTo>
                    <a:pt x="25" y="185"/>
                  </a:lnTo>
                  <a:lnTo>
                    <a:pt x="25" y="170"/>
                  </a:lnTo>
                  <a:lnTo>
                    <a:pt x="26" y="186"/>
                  </a:lnTo>
                  <a:lnTo>
                    <a:pt x="26" y="286"/>
                  </a:lnTo>
                  <a:lnTo>
                    <a:pt x="26" y="23"/>
                  </a:lnTo>
                  <a:lnTo>
                    <a:pt x="26" y="181"/>
                  </a:lnTo>
                  <a:lnTo>
                    <a:pt x="27" y="171"/>
                  </a:lnTo>
                  <a:lnTo>
                    <a:pt x="27" y="173"/>
                  </a:lnTo>
                  <a:lnTo>
                    <a:pt x="27" y="122"/>
                  </a:lnTo>
                  <a:lnTo>
                    <a:pt x="27" y="170"/>
                  </a:lnTo>
                  <a:lnTo>
                    <a:pt x="29" y="172"/>
                  </a:lnTo>
                  <a:lnTo>
                    <a:pt x="29" y="175"/>
                  </a:lnTo>
                  <a:lnTo>
                    <a:pt x="29" y="151"/>
                  </a:lnTo>
                  <a:lnTo>
                    <a:pt x="29" y="168"/>
                  </a:lnTo>
                  <a:lnTo>
                    <a:pt x="30" y="172"/>
                  </a:lnTo>
                  <a:lnTo>
                    <a:pt x="30" y="180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1" y="175"/>
                  </a:lnTo>
                  <a:lnTo>
                    <a:pt x="31" y="170"/>
                  </a:lnTo>
                  <a:lnTo>
                    <a:pt x="31" y="283"/>
                  </a:lnTo>
                  <a:lnTo>
                    <a:pt x="32" y="298"/>
                  </a:lnTo>
                  <a:lnTo>
                    <a:pt x="32" y="307"/>
                  </a:lnTo>
                  <a:lnTo>
                    <a:pt x="32" y="82"/>
                  </a:lnTo>
                  <a:lnTo>
                    <a:pt x="32" y="115"/>
                  </a:lnTo>
                  <a:lnTo>
                    <a:pt x="34" y="118"/>
                  </a:lnTo>
                  <a:lnTo>
                    <a:pt x="34" y="186"/>
                  </a:lnTo>
                  <a:lnTo>
                    <a:pt x="35" y="183"/>
                  </a:lnTo>
                  <a:lnTo>
                    <a:pt x="35" y="270"/>
                  </a:lnTo>
                  <a:lnTo>
                    <a:pt x="35" y="138"/>
                  </a:lnTo>
                  <a:lnTo>
                    <a:pt x="36" y="110"/>
                  </a:lnTo>
                  <a:lnTo>
                    <a:pt x="36" y="190"/>
                  </a:lnTo>
                  <a:lnTo>
                    <a:pt x="36" y="28"/>
                  </a:lnTo>
                  <a:lnTo>
                    <a:pt x="36" y="171"/>
                  </a:lnTo>
                  <a:lnTo>
                    <a:pt x="37" y="173"/>
                  </a:lnTo>
                  <a:lnTo>
                    <a:pt x="37" y="175"/>
                  </a:lnTo>
                  <a:lnTo>
                    <a:pt x="37" y="161"/>
                  </a:lnTo>
                  <a:lnTo>
                    <a:pt x="39" y="160"/>
                  </a:lnTo>
                  <a:lnTo>
                    <a:pt x="39" y="177"/>
                  </a:lnTo>
                  <a:lnTo>
                    <a:pt x="39" y="156"/>
                  </a:lnTo>
                  <a:lnTo>
                    <a:pt x="39" y="171"/>
                  </a:lnTo>
                  <a:lnTo>
                    <a:pt x="40" y="173"/>
                  </a:lnTo>
                  <a:lnTo>
                    <a:pt x="40" y="265"/>
                  </a:lnTo>
                  <a:lnTo>
                    <a:pt x="40" y="151"/>
                  </a:lnTo>
                  <a:lnTo>
                    <a:pt x="41" y="137"/>
                  </a:lnTo>
                  <a:lnTo>
                    <a:pt x="41" y="300"/>
                  </a:lnTo>
                  <a:lnTo>
                    <a:pt x="41" y="67"/>
                  </a:lnTo>
                  <a:lnTo>
                    <a:pt x="41" y="81"/>
                  </a:lnTo>
                  <a:lnTo>
                    <a:pt x="42" y="91"/>
                  </a:lnTo>
                  <a:lnTo>
                    <a:pt x="42" y="167"/>
                  </a:lnTo>
                  <a:lnTo>
                    <a:pt x="42" y="155"/>
                  </a:lnTo>
                  <a:lnTo>
                    <a:pt x="44" y="156"/>
                  </a:lnTo>
                  <a:lnTo>
                    <a:pt x="44" y="192"/>
                  </a:lnTo>
                  <a:lnTo>
                    <a:pt x="45" y="196"/>
                  </a:lnTo>
                  <a:lnTo>
                    <a:pt x="45" y="271"/>
                  </a:lnTo>
                  <a:lnTo>
                    <a:pt x="45" y="56"/>
                  </a:lnTo>
                  <a:lnTo>
                    <a:pt x="45" y="166"/>
                  </a:lnTo>
                  <a:lnTo>
                    <a:pt x="46" y="171"/>
                  </a:lnTo>
                  <a:lnTo>
                    <a:pt x="46" y="177"/>
                  </a:lnTo>
                  <a:lnTo>
                    <a:pt x="46" y="15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4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1905001"/>
            <a:ext cx="419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Assume it takes us 50 seconds to scan our dataset to find the nearest neighbor.</a:t>
            </a:r>
          </a:p>
          <a:p>
            <a:endParaRPr lang="en-US" sz="3200" dirty="0"/>
          </a:p>
          <a:p>
            <a:r>
              <a:rPr lang="en-US" sz="3200" dirty="0"/>
              <a:t>Given the arrival rate is every 60 seconds, we are fine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343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4800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3886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sp>
        <p:nvSpPr>
          <p:cNvPr id="17" name="Cube 16"/>
          <p:cNvSpPr/>
          <p:nvPr/>
        </p:nvSpPr>
        <p:spPr>
          <a:xfrm>
            <a:off x="2590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48768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55626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60198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23" name="Cube 22"/>
          <p:cNvSpPr/>
          <p:nvPr/>
        </p:nvSpPr>
        <p:spPr>
          <a:xfrm rot="2210833">
            <a:off x="3409497" y="53857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3428999" y="5867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3428999" y="4800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7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p:pic>
        <p:nvPicPr>
          <p:cNvPr id="10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1"/>
            <a:ext cx="2857500" cy="1190625"/>
          </a:xfrm>
          <a:prstGeom prst="rect">
            <a:avLst/>
          </a:prstGeom>
          <a:noFill/>
        </p:spPr>
      </p:pic>
      <p:sp>
        <p:nvSpPr>
          <p:cNvPr id="6" name="Cube 5"/>
          <p:cNvSpPr/>
          <p:nvPr/>
        </p:nvSpPr>
        <p:spPr>
          <a:xfrm>
            <a:off x="3429000" y="190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590800" y="1752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752600" y="17526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4600" y="1905000"/>
            <a:ext cx="419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Suppose however that the arrival rate is every </a:t>
            </a:r>
            <a:r>
              <a:rPr lang="en-US" sz="3200" b="1" dirty="0"/>
              <a:t>ten</a:t>
            </a:r>
            <a:r>
              <a:rPr lang="en-US" sz="3200" dirty="0"/>
              <a:t> seconds?</a:t>
            </a:r>
          </a:p>
          <a:p>
            <a:endParaRPr lang="en-US" sz="3200" dirty="0"/>
          </a:p>
          <a:p>
            <a:r>
              <a:rPr lang="en-US" sz="3200" dirty="0"/>
              <a:t>Simple solution. We just look at the first 1/5 of our dataset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343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4800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Fish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Fish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Fowl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3886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::</a:t>
            </a:r>
          </a:p>
        </p:txBody>
      </p:sp>
      <p:sp>
        <p:nvSpPr>
          <p:cNvPr id="17" name="Cube 16"/>
          <p:cNvSpPr/>
          <p:nvPr/>
        </p:nvSpPr>
        <p:spPr>
          <a:xfrm>
            <a:off x="2590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4876800"/>
            <a:ext cx="304800" cy="3048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5562600"/>
            <a:ext cx="381000" cy="2286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6019800"/>
            <a:ext cx="228600" cy="3048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23" name="Cube 22"/>
          <p:cNvSpPr/>
          <p:nvPr/>
        </p:nvSpPr>
        <p:spPr>
          <a:xfrm rot="2210833">
            <a:off x="4019098" y="40141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063524" y="4343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3276600" y="3886200"/>
            <a:ext cx="685800" cy="990600"/>
          </a:xfrm>
          <a:prstGeom prst="rightBrac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>
            <a:off x="3276600" y="4953000"/>
            <a:ext cx="685800" cy="1447800"/>
          </a:xfrm>
          <a:prstGeom prst="rightBrac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505200" y="52578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446092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48201" y="5486400"/>
            <a:ext cx="14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Never visited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0800000">
            <a:off x="3962400" y="5486400"/>
            <a:ext cx="6096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659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the Simple 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343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800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Fish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Fish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Fowl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886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::</a:t>
            </a:r>
          </a:p>
        </p:txBody>
      </p:sp>
      <p:sp>
        <p:nvSpPr>
          <p:cNvPr id="10" name="Cube 9"/>
          <p:cNvSpPr/>
          <p:nvPr/>
        </p:nvSpPr>
        <p:spPr>
          <a:xfrm>
            <a:off x="2590800" y="4038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2590800" y="4876800"/>
            <a:ext cx="304800" cy="3048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2514600" y="5562600"/>
            <a:ext cx="381000" cy="2286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2590800" y="44958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2667000" y="6019800"/>
            <a:ext cx="228600" cy="304800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28801" y="35052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16" name="Cube 15"/>
          <p:cNvSpPr/>
          <p:nvPr/>
        </p:nvSpPr>
        <p:spPr>
          <a:xfrm rot="2210833">
            <a:off x="4019098" y="4014193"/>
            <a:ext cx="265144" cy="277416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063524" y="4343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3276600" y="3886200"/>
            <a:ext cx="685800" cy="990600"/>
          </a:xfrm>
          <a:prstGeom prst="rightBrac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3276600" y="4953000"/>
            <a:ext cx="685800" cy="1447800"/>
          </a:xfrm>
          <a:prstGeom prst="rightBrac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05200" y="52578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46092" y="5181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8201" y="5486400"/>
            <a:ext cx="14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Never visited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3962400" y="5486400"/>
            <a:ext cx="6096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52800" y="16764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general, the nearest neighbor algorithm works better with more data, there is a lost opportunity here.</a:t>
            </a:r>
          </a:p>
        </p:txBody>
      </p:sp>
    </p:spTree>
    <p:extLst>
      <p:ext uri="{BB962C8B-B14F-4D97-AF65-F5344CB8AC3E}">
        <p14:creationId xmlns:p14="http://schemas.microsoft.com/office/powerpoint/2010/main" val="169176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94675"/>
            <a:ext cx="533400" cy="4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Observation: Some things are easer to classify than 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24946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752600"/>
            <a:ext cx="579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Consider a 3-class problem</a:t>
            </a:r>
          </a:p>
          <a:p>
            <a:r>
              <a:rPr lang="en-US" sz="3200" dirty="0"/>
              <a:t>	 </a:t>
            </a:r>
            <a:r>
              <a:rPr lang="en-US" sz="2400" dirty="0"/>
              <a:t>{Monarch, Viceroy, Blue </a:t>
            </a:r>
            <a:r>
              <a:rPr lang="en-US" sz="2400" dirty="0" err="1"/>
              <a:t>Morpho</a:t>
            </a:r>
            <a:r>
              <a:rPr lang="en-US" sz="2400" dirty="0"/>
              <a:t>}</a:t>
            </a:r>
            <a:endParaRPr lang="en-US" sz="3200" dirty="0"/>
          </a:p>
          <a:p>
            <a:r>
              <a:rPr lang="en-US" sz="3200" dirty="0"/>
              <a:t>Bluish butterflies are easy to classify, we should spend more time on the red/black unknown butterflies </a:t>
            </a:r>
          </a:p>
          <a:p>
            <a:endParaRPr 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42474"/>
            <a:ext cx="44500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028075"/>
            <a:ext cx="4572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1" y="6082478"/>
            <a:ext cx="624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9684" y="6539679"/>
            <a:ext cx="3765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5352" y="3485274"/>
            <a:ext cx="31878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676400" y="29518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676400" y="34090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Blue </a:t>
            </a:r>
            <a:r>
              <a:rPr lang="en-US" sz="2400" dirty="0" err="1"/>
              <a:t>Morpho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76400" y="38662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43234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Blue </a:t>
            </a:r>
            <a:r>
              <a:rPr lang="en-US" sz="2400" dirty="0" err="1"/>
              <a:t>Morpho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76400" y="50918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76400" y="55490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76400" y="60062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76400" y="64634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Blue </a:t>
            </a:r>
            <a:r>
              <a:rPr lang="en-US" sz="2400" dirty="0" err="1"/>
              <a:t>Morpho</a:t>
            </a:r>
            <a:endParaRPr lang="en-US" dirty="0"/>
          </a:p>
        </p:txBody>
      </p:sp>
      <p:pic>
        <p:nvPicPr>
          <p:cNvPr id="47" name="Picture 8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0114" y="5570993"/>
            <a:ext cx="1556813" cy="100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1355" y="5541788"/>
            <a:ext cx="1395846" cy="99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Rectangle 616"/>
          <p:cNvSpPr>
            <a:spLocks noChangeArrowheads="1"/>
          </p:cNvSpPr>
          <p:nvPr/>
        </p:nvSpPr>
        <p:spPr bwMode="auto">
          <a:xfrm>
            <a:off x="5009223" y="6532064"/>
            <a:ext cx="983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 dirty="0"/>
              <a:t>Viceroy</a:t>
            </a:r>
            <a:endParaRPr lang="en-US" sz="2000" dirty="0"/>
          </a:p>
        </p:txBody>
      </p:sp>
      <p:sp>
        <p:nvSpPr>
          <p:cNvPr id="52" name="Rectangle 617"/>
          <p:cNvSpPr>
            <a:spLocks noChangeArrowheads="1"/>
          </p:cNvSpPr>
          <p:nvPr/>
        </p:nvSpPr>
        <p:spPr bwMode="auto">
          <a:xfrm>
            <a:off x="6781800" y="6532064"/>
            <a:ext cx="11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 dirty="0"/>
              <a:t>Monarch</a:t>
            </a:r>
            <a:endParaRPr lang="en-US" sz="4400" dirty="0"/>
          </a:p>
        </p:txBody>
      </p:sp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6929" y="4475875"/>
            <a:ext cx="363071" cy="29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1905000" y="47286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6600" y="5625279"/>
            <a:ext cx="4572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9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168078"/>
            <a:ext cx="35884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1219200"/>
            <a:ext cx="2194560" cy="914400"/>
          </a:xfrm>
          <a:prstGeom prst="rect">
            <a:avLst/>
          </a:prstGeom>
          <a:noFill/>
        </p:spPr>
      </p:pic>
      <p:pic>
        <p:nvPicPr>
          <p:cNvPr id="61" name="Picture 9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1" y="1219201"/>
            <a:ext cx="428039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219200"/>
            <a:ext cx="31878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1" y="1143000"/>
            <a:ext cx="624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5FD7540B-62B1-4101-915D-B2D7F7D3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82317" y="5541788"/>
            <a:ext cx="1295401" cy="104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17">
            <a:extLst>
              <a:ext uri="{FF2B5EF4-FFF2-40B4-BE49-F238E27FC236}">
                <a16:creationId xmlns:a16="http://schemas.microsoft.com/office/drawing/2014/main" id="{904C6918-CF7C-41B6-90D7-114CD7FE7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772" y="6525033"/>
            <a:ext cx="1584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 dirty="0"/>
              <a:t>Blue Morpho</a:t>
            </a:r>
          </a:p>
        </p:txBody>
      </p:sp>
    </p:spTree>
    <p:extLst>
      <p:ext uri="{BB962C8B-B14F-4D97-AF65-F5344CB8AC3E}">
        <p14:creationId xmlns:p14="http://schemas.microsoft.com/office/powerpoint/2010/main" val="118277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929243-E78C-4813-9CB8-3CF957F3A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62337"/>
              </p:ext>
            </p:extLst>
          </p:nvPr>
        </p:nvGraphicFramePr>
        <p:xfrm>
          <a:off x="3872675" y="4287731"/>
          <a:ext cx="8128002" cy="274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5990203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44754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514015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38474495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008557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02870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Feature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7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5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47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79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01977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3628DC2-9C61-4FCA-A3D2-8BDE8D6C7F97}"/>
              </a:ext>
            </a:extLst>
          </p:cNvPr>
          <p:cNvSpPr/>
          <p:nvPr/>
        </p:nvSpPr>
        <p:spPr>
          <a:xfrm>
            <a:off x="9607138" y="3924325"/>
            <a:ext cx="807522" cy="3135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4FFD7-EFAB-45CA-A828-DE4CB589D91C}"/>
              </a:ext>
            </a:extLst>
          </p:cNvPr>
          <p:cNvSpPr txBox="1"/>
          <p:nvPr/>
        </p:nvSpPr>
        <p:spPr>
          <a:xfrm>
            <a:off x="119837" y="322479"/>
            <a:ext cx="119523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 the following two-class problem.</a:t>
            </a:r>
          </a:p>
          <a:p>
            <a:endParaRPr lang="en-US" sz="2400" dirty="0"/>
          </a:p>
          <a:p>
            <a:r>
              <a:rPr lang="en-US" sz="2400" dirty="0"/>
              <a:t>There are one-hundred features, one thousand instances.</a:t>
            </a:r>
          </a:p>
          <a:p>
            <a:endParaRPr lang="en-US" sz="2400" dirty="0"/>
          </a:p>
          <a:p>
            <a:pPr lvl="1"/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class 1</a:t>
            </a:r>
            <a:r>
              <a:rPr lang="en-US" sz="2400" dirty="0"/>
              <a:t>, exactly 51 of those features are 1’s, but a </a:t>
            </a:r>
            <a:r>
              <a:rPr lang="en-US" sz="2400" i="1" dirty="0"/>
              <a:t>random</a:t>
            </a:r>
            <a:r>
              <a:rPr lang="en-US" sz="2400" dirty="0"/>
              <a:t> 51, different for each instance</a:t>
            </a:r>
          </a:p>
          <a:p>
            <a:pPr lvl="1"/>
            <a:r>
              <a:rPr lang="en-US" sz="2400" dirty="0"/>
              <a:t>For </a:t>
            </a:r>
            <a:r>
              <a:rPr lang="en-US" sz="2400" dirty="0">
                <a:solidFill>
                  <a:srgbClr val="0070C0"/>
                </a:solidFill>
              </a:rPr>
              <a:t>class 2</a:t>
            </a:r>
            <a:r>
              <a:rPr lang="en-US" sz="2400" dirty="0"/>
              <a:t>, exactly 50 of those features are 1’s, but a </a:t>
            </a:r>
            <a:r>
              <a:rPr lang="en-US" sz="2400" i="1" dirty="0"/>
              <a:t>random</a:t>
            </a:r>
            <a:r>
              <a:rPr lang="en-US" sz="2400" dirty="0"/>
              <a:t> 50, different for each instance</a:t>
            </a:r>
          </a:p>
          <a:p>
            <a:endParaRPr lang="en-US" sz="2400" dirty="0"/>
          </a:p>
          <a:p>
            <a:r>
              <a:rPr lang="en-US" sz="2400" dirty="0"/>
              <a:t>Note that once I tell you the rule, you could easily classify any instance by hand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5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6442564"/>
            <a:ext cx="533400" cy="4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1676400" y="60062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94675"/>
            <a:ext cx="533400" cy="4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Observation: Some things are easer to classify than other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24946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752601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Even with a 2-class problem</a:t>
            </a:r>
          </a:p>
          <a:p>
            <a:r>
              <a:rPr lang="en-US" sz="3200" dirty="0"/>
              <a:t>	 </a:t>
            </a:r>
            <a:r>
              <a:rPr lang="en-US" sz="2400" dirty="0"/>
              <a:t>{Monarch, Viceroy}</a:t>
            </a:r>
            <a:endParaRPr lang="en-US" sz="3200" dirty="0"/>
          </a:p>
          <a:p>
            <a:r>
              <a:rPr lang="en-US" sz="3200" dirty="0"/>
              <a:t>Some objects are </a:t>
            </a:r>
            <a:r>
              <a:rPr lang="en-US" sz="3200" i="1" dirty="0"/>
              <a:t>still</a:t>
            </a:r>
            <a:r>
              <a:rPr lang="en-US" sz="3200" dirty="0"/>
              <a:t> easer than others to classify</a:t>
            </a:r>
          </a:p>
          <a:p>
            <a:endParaRPr 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42474"/>
            <a:ext cx="44500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028075"/>
            <a:ext cx="4572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1" y="6082478"/>
            <a:ext cx="624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676400" y="29518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676400" y="34090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76400" y="38662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4323475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76400" y="50918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76400" y="55490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Viceroy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76400" y="6463479"/>
            <a:ext cx="22098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Monarch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905000" y="472868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::</a:t>
            </a: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6600" y="5625279"/>
            <a:ext cx="457200" cy="3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9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168078"/>
            <a:ext cx="35884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1219200"/>
            <a:ext cx="2194560" cy="914400"/>
          </a:xfrm>
          <a:prstGeom prst="rect">
            <a:avLst/>
          </a:prstGeom>
          <a:noFill/>
        </p:spPr>
      </p:pic>
      <p:pic>
        <p:nvPicPr>
          <p:cNvPr id="61" name="Picture 9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1" y="1219201"/>
            <a:ext cx="428039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1" y="1219200"/>
            <a:ext cx="624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505201"/>
            <a:ext cx="472612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8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19201">
            <a:off x="3138633" y="4443886"/>
            <a:ext cx="403342" cy="26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1" y="4038600"/>
            <a:ext cx="14625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9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6595">
            <a:off x="1524001" y="1143001"/>
            <a:ext cx="428039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4038600"/>
            <a:ext cx="13580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4038601"/>
            <a:ext cx="1371600" cy="100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1" y="5410201"/>
            <a:ext cx="1874119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1" y="5486401"/>
            <a:ext cx="1556813" cy="100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5410200"/>
            <a:ext cx="143663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Buy Live Monarch Butterflies by the Dozen - Clearwater Butterfly">
            <a:extLst>
              <a:ext uri="{FF2B5EF4-FFF2-40B4-BE49-F238E27FC236}">
                <a16:creationId xmlns:a16="http://schemas.microsoft.com/office/drawing/2014/main" id="{2F7F4A45-546C-4770-9185-29408AFD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278" y="3831731"/>
            <a:ext cx="1672884" cy="16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onarch (Danaus plexippus), a migrant butterfly Sticker • Pixers® - We live  to change">
            <a:extLst>
              <a:ext uri="{FF2B5EF4-FFF2-40B4-BE49-F238E27FC236}">
                <a16:creationId xmlns:a16="http://schemas.microsoft.com/office/drawing/2014/main" id="{C4EAECF5-E2D6-42AF-876F-0AA74F7CC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89" y="5379089"/>
            <a:ext cx="1581807" cy="105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65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5105400" cy="1143000"/>
          </a:xfrm>
        </p:spPr>
        <p:txBody>
          <a:bodyPr/>
          <a:lstStyle/>
          <a:p>
            <a:r>
              <a:rPr lang="en-US" dirty="0"/>
              <a:t>Our solution</a:t>
            </a:r>
          </a:p>
        </p:txBody>
      </p:sp>
      <p:sp>
        <p:nvSpPr>
          <p:cNvPr id="9" name="Cube 8"/>
          <p:cNvSpPr/>
          <p:nvPr/>
        </p:nvSpPr>
        <p:spPr>
          <a:xfrm rot="2210833">
            <a:off x="3426376" y="23884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524000"/>
            <a:ext cx="5562600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Instead of classifying a single item at a time, we maintain a small buffer, say of size 4, of objects to be classified.</a:t>
            </a:r>
          </a:p>
          <a:p>
            <a:pPr>
              <a:spcAft>
                <a:spcPts val="800"/>
              </a:spcAft>
            </a:pPr>
            <a:r>
              <a:rPr lang="en-US" sz="3200" dirty="0"/>
              <a:t>Every ten seconds we are given one more object, and we must we evict one object.</a:t>
            </a:r>
          </a:p>
          <a:p>
            <a:pPr>
              <a:spcAft>
                <a:spcPts val="800"/>
              </a:spcAft>
            </a:pPr>
            <a:r>
              <a:rPr lang="en-US" sz="3200" b="1" dirty="0"/>
              <a:t>We spend more time on the hard to classify objects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/>
          <p:cNvSpPr/>
          <p:nvPr/>
        </p:nvSpPr>
        <p:spPr>
          <a:xfrm rot="567738">
            <a:off x="4267200" y="28194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/>
          <p:cNvSpPr/>
          <p:nvPr/>
        </p:nvSpPr>
        <p:spPr>
          <a:xfrm rot="4259527">
            <a:off x="4665912" y="5208439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>
            <a:off x="4343400" y="3276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>
            <a:off x="4800600" y="5638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27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26376" y="23884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524000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Some objects may get evicted after only seeing a tiny fraction of the data. These are the easy to classify objects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724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43400" y="60960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791200" y="4802833"/>
            <a:ext cx="6233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Some objects may get all the way through the dataset, then be evicted. These are the hard to classify objects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rot="10800000" flipV="1">
            <a:off x="5257800" y="3048000"/>
            <a:ext cx="533400" cy="3048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V="1">
            <a:off x="4800600" y="5791200"/>
            <a:ext cx="914400" cy="4572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le 1">
            <a:extLst>
              <a:ext uri="{FF2B5EF4-FFF2-40B4-BE49-F238E27FC236}">
                <a16:creationId xmlns:a16="http://schemas.microsoft.com/office/drawing/2014/main" id="{36CADBB9-D633-42BF-9BA4-1C9928FA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0"/>
            <a:ext cx="5105400" cy="1143000"/>
          </a:xfrm>
        </p:spPr>
        <p:txBody>
          <a:bodyPr/>
          <a:lstStyle/>
          <a:p>
            <a:r>
              <a:rPr lang="en-US" dirty="0"/>
              <a:t>Our solution</a:t>
            </a:r>
          </a:p>
        </p:txBody>
      </p:sp>
    </p:spTree>
    <p:extLst>
      <p:ext uri="{BB962C8B-B14F-4D97-AF65-F5344CB8AC3E}">
        <p14:creationId xmlns:p14="http://schemas.microsoft.com/office/powerpoint/2010/main" val="3042608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26376" y="23884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524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How do we know which objects to spend the most time 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724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43400" y="60960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AB584F59-39A9-49D3-928C-889D13CA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0"/>
            <a:ext cx="5105400" cy="1143000"/>
          </a:xfrm>
        </p:spPr>
        <p:txBody>
          <a:bodyPr/>
          <a:lstStyle/>
          <a:p>
            <a:r>
              <a:rPr lang="en-US" dirty="0"/>
              <a:t>Our solution</a:t>
            </a:r>
          </a:p>
        </p:txBody>
      </p:sp>
    </p:spTree>
    <p:extLst>
      <p:ext uri="{BB962C8B-B14F-4D97-AF65-F5344CB8AC3E}">
        <p14:creationId xmlns:p14="http://schemas.microsoft.com/office/powerpoint/2010/main" val="1239713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26376" y="23884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524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How do we know which objects to spend the most time on?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724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43400" y="60960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://pixdaus.com/pics/12881537447CbCB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6294" y="3276600"/>
            <a:ext cx="5331707" cy="3581400"/>
          </a:xfrm>
          <a:prstGeom prst="rect">
            <a:avLst/>
          </a:prstGeom>
          <a:noFill/>
        </p:spPr>
      </p:pic>
      <p:sp>
        <p:nvSpPr>
          <p:cNvPr id="50" name="Rectangle 49"/>
          <p:cNvSpPr/>
          <p:nvPr/>
        </p:nvSpPr>
        <p:spPr>
          <a:xfrm>
            <a:off x="1524000" y="152401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Manser</a:t>
            </a:r>
            <a:r>
              <a:rPr lang="en-US" sz="2000" dirty="0"/>
              <a:t>, M.B., and G. </a:t>
            </a:r>
            <a:r>
              <a:rPr lang="en-US" sz="2000" dirty="0" err="1"/>
              <a:t>Avey</a:t>
            </a:r>
            <a:r>
              <a:rPr lang="en-US" sz="2000" dirty="0"/>
              <a:t>. 2000. The effect of pup </a:t>
            </a:r>
            <a:r>
              <a:rPr lang="en-US" sz="2000" dirty="0" err="1"/>
              <a:t>vocalisations</a:t>
            </a:r>
            <a:r>
              <a:rPr lang="en-US" sz="2000" dirty="0"/>
              <a:t> on food allocation in a cooperative mammal, the </a:t>
            </a:r>
            <a:r>
              <a:rPr lang="en-US" sz="2000" dirty="0" err="1"/>
              <a:t>meerkat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6185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26376" y="2388458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304800"/>
            <a:ext cx="4724400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We can have the objects signal their “need” by telling us how close they are to their current best-so-far nearest neighbor.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Since an entering item has infinite need, it gets immediate attention…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724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14825" y="50292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4343400" y="5486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76601" y="1981200"/>
            <a:ext cx="42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inf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657600" y="3276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72000" y="2819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910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</p:spTree>
    <p:extLst>
      <p:ext uri="{BB962C8B-B14F-4D97-AF65-F5344CB8AC3E}">
        <p14:creationId xmlns:p14="http://schemas.microsoft.com/office/powerpoint/2010/main" val="1780245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11305" y="3379059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304801"/>
            <a:ext cx="4724400" cy="571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Once we have pushed the new item down far enough such that it is not longer the neediest item, we turn our attention the new neediest item.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Every ten seconds, just before a new item arrives, we evict the object with the smallest need.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7244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14825" y="50292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4343400" y="5486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19450" y="2971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57600" y="3276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72000" y="2819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910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5181600" y="3200400"/>
            <a:ext cx="381000" cy="1524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500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11305" y="3379059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381001"/>
            <a:ext cx="4724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Is it possible that an item could stay in the buffer forever?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No. Our cost function includes not just how </a:t>
            </a:r>
            <a:r>
              <a:rPr lang="en-US" sz="3200" i="1" dirty="0"/>
              <a:t>needy</a:t>
            </a:r>
            <a:r>
              <a:rPr lang="en-US" sz="3200" dirty="0"/>
              <a:t> an item is, but how </a:t>
            </a:r>
            <a:r>
              <a:rPr lang="en-US" sz="3200" i="1" dirty="0"/>
              <a:t>long</a:t>
            </a:r>
            <a:r>
              <a:rPr lang="en-US" sz="3200" dirty="0"/>
              <a:t> it has been in the buffer. All objects get evicted eventually.</a:t>
            </a:r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14825" y="50292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2667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4343400" y="5486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19450" y="2971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57600" y="3276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19601" y="18288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0.0001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910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5334000" y="1905000"/>
            <a:ext cx="381000" cy="3810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be 64"/>
          <p:cNvSpPr/>
          <p:nvPr/>
        </p:nvSpPr>
        <p:spPr>
          <a:xfrm>
            <a:off x="4724400" y="23622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39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11305" y="3379059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381000"/>
            <a:ext cx="4724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How big does the buffer need to be?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No theoretical results (yet). 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But there are fast diminishing returns. Once it is of size 8 or so, making it any larger does not help.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3657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3429000" y="3733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Down Arrow 59"/>
          <p:cNvSpPr/>
          <p:nvPr/>
        </p:nvSpPr>
        <p:spPr>
          <a:xfrm>
            <a:off x="3838575" y="4114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14825" y="502920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>
            <a:off x="4800600" y="2667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4343400" y="5486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19450" y="2971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57600" y="32766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19601" y="18288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0.0001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91000" y="4724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9.7</a:t>
            </a:r>
          </a:p>
        </p:txBody>
      </p:sp>
      <p:sp>
        <p:nvSpPr>
          <p:cNvPr id="65" name="Cube 64"/>
          <p:cNvSpPr/>
          <p:nvPr/>
        </p:nvSpPr>
        <p:spPr>
          <a:xfrm>
            <a:off x="4724400" y="23622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8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11305" y="2388459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381000"/>
            <a:ext cx="472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The Obvious </a:t>
            </a:r>
            <a:r>
              <a:rPr lang="en-US" sz="3200" dirty="0" err="1"/>
              <a:t>Strawman</a:t>
            </a: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b="1" dirty="0"/>
              <a:t>Round Robin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All objects move down the buffer together… 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23622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43400" y="238125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be 64"/>
          <p:cNvSpPr/>
          <p:nvPr/>
        </p:nvSpPr>
        <p:spPr>
          <a:xfrm>
            <a:off x="4724400" y="23622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9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B2733C-8E2A-4BC5-9D48-4E75E6F2898F}"/>
              </a:ext>
            </a:extLst>
          </p:cNvPr>
          <p:cNvSpPr/>
          <p:nvPr/>
        </p:nvSpPr>
        <p:spPr>
          <a:xfrm>
            <a:off x="9527967" y="391885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1 = ‘1’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5A1B0E-DFF1-4C16-B81E-D2EB827DBB31}"/>
              </a:ext>
            </a:extLst>
          </p:cNvPr>
          <p:cNvCxnSpPr/>
          <p:nvPr/>
        </p:nvCxnSpPr>
        <p:spPr>
          <a:xfrm flipH="1">
            <a:off x="9306295" y="1021278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0B3823-701B-4748-B138-676BC8FAC8BA}"/>
              </a:ext>
            </a:extLst>
          </p:cNvPr>
          <p:cNvCxnSpPr>
            <a:cxnSpLocks/>
          </p:cNvCxnSpPr>
          <p:nvPr/>
        </p:nvCxnSpPr>
        <p:spPr>
          <a:xfrm>
            <a:off x="11048007" y="1021278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62BB33-324A-4CEF-AD39-B60C8858ECCF}"/>
              </a:ext>
            </a:extLst>
          </p:cNvPr>
          <p:cNvSpPr txBox="1"/>
          <p:nvPr/>
        </p:nvSpPr>
        <p:spPr>
          <a:xfrm>
            <a:off x="9131745" y="112617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94968-1DF5-47AC-8284-0AF5FEED1AAC}"/>
              </a:ext>
            </a:extLst>
          </p:cNvPr>
          <p:cNvSpPr txBox="1"/>
          <p:nvPr/>
        </p:nvSpPr>
        <p:spPr>
          <a:xfrm>
            <a:off x="11435745" y="112497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DFB2E-8CD0-4B0F-B83B-90A08A16F299}"/>
              </a:ext>
            </a:extLst>
          </p:cNvPr>
          <p:cNvSpPr/>
          <p:nvPr/>
        </p:nvSpPr>
        <p:spPr>
          <a:xfrm>
            <a:off x="8255328" y="1650670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2 = ‘1’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DC84FB-4CAF-4852-A237-EF270B2A39A1}"/>
              </a:ext>
            </a:extLst>
          </p:cNvPr>
          <p:cNvCxnSpPr/>
          <p:nvPr/>
        </p:nvCxnSpPr>
        <p:spPr>
          <a:xfrm flipH="1">
            <a:off x="8033656" y="2280063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038FC2-FD52-4C13-B7D0-B76AD615AA2C}"/>
              </a:ext>
            </a:extLst>
          </p:cNvPr>
          <p:cNvCxnSpPr>
            <a:cxnSpLocks/>
          </p:cNvCxnSpPr>
          <p:nvPr/>
        </p:nvCxnSpPr>
        <p:spPr>
          <a:xfrm>
            <a:off x="9775368" y="2280063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509EF0-34AC-45DD-958C-45F52D490AC8}"/>
              </a:ext>
            </a:extLst>
          </p:cNvPr>
          <p:cNvSpPr txBox="1"/>
          <p:nvPr/>
        </p:nvSpPr>
        <p:spPr>
          <a:xfrm>
            <a:off x="7859106" y="2384961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2B9C1-A5AD-4E34-B65A-83D58D423750}"/>
              </a:ext>
            </a:extLst>
          </p:cNvPr>
          <p:cNvSpPr txBox="1"/>
          <p:nvPr/>
        </p:nvSpPr>
        <p:spPr>
          <a:xfrm>
            <a:off x="10163106" y="238376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4E906C-6195-4EA5-A3F7-350A4DD56552}"/>
              </a:ext>
            </a:extLst>
          </p:cNvPr>
          <p:cNvSpPr/>
          <p:nvPr/>
        </p:nvSpPr>
        <p:spPr>
          <a:xfrm>
            <a:off x="7045402" y="2907659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3 = ‘1’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06B403-704D-42A2-9573-1D2B064BE273}"/>
              </a:ext>
            </a:extLst>
          </p:cNvPr>
          <p:cNvCxnSpPr/>
          <p:nvPr/>
        </p:nvCxnSpPr>
        <p:spPr>
          <a:xfrm flipH="1">
            <a:off x="6823730" y="3537052"/>
            <a:ext cx="633351" cy="62939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82B594-8308-4D0A-900F-96EB6670F103}"/>
              </a:ext>
            </a:extLst>
          </p:cNvPr>
          <p:cNvCxnSpPr>
            <a:cxnSpLocks/>
          </p:cNvCxnSpPr>
          <p:nvPr/>
        </p:nvCxnSpPr>
        <p:spPr>
          <a:xfrm>
            <a:off x="8565442" y="3537052"/>
            <a:ext cx="633351" cy="62939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495DA2-6565-4B8D-AE19-B54513734513}"/>
              </a:ext>
            </a:extLst>
          </p:cNvPr>
          <p:cNvSpPr txBox="1"/>
          <p:nvPr/>
        </p:nvSpPr>
        <p:spPr>
          <a:xfrm>
            <a:off x="6649180" y="364195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3B67EA-E6D6-420B-8CA0-D1166C4AE5BE}"/>
              </a:ext>
            </a:extLst>
          </p:cNvPr>
          <p:cNvSpPr txBox="1"/>
          <p:nvPr/>
        </p:nvSpPr>
        <p:spPr>
          <a:xfrm>
            <a:off x="8953180" y="364075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862D8E-92C8-46E5-BCC9-D21D7C01BBA8}"/>
              </a:ext>
            </a:extLst>
          </p:cNvPr>
          <p:cNvSpPr/>
          <p:nvPr/>
        </p:nvSpPr>
        <p:spPr>
          <a:xfrm>
            <a:off x="5208686" y="5045034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51 = ‘1’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55F0DB-9056-43DC-84BF-DBC4166D558F}"/>
              </a:ext>
            </a:extLst>
          </p:cNvPr>
          <p:cNvCxnSpPr/>
          <p:nvPr/>
        </p:nvCxnSpPr>
        <p:spPr>
          <a:xfrm flipH="1">
            <a:off x="4987014" y="5674427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513039-5003-4DD8-8D9F-E31E70CDCB0E}"/>
              </a:ext>
            </a:extLst>
          </p:cNvPr>
          <p:cNvCxnSpPr>
            <a:cxnSpLocks/>
          </p:cNvCxnSpPr>
          <p:nvPr/>
        </p:nvCxnSpPr>
        <p:spPr>
          <a:xfrm>
            <a:off x="6728726" y="5674427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6798A0-71A3-45C0-9C5D-C529EC513D76}"/>
              </a:ext>
            </a:extLst>
          </p:cNvPr>
          <p:cNvSpPr txBox="1"/>
          <p:nvPr/>
        </p:nvSpPr>
        <p:spPr>
          <a:xfrm>
            <a:off x="4812464" y="5779325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746A07-58D8-4557-9001-FA924BF6682A}"/>
              </a:ext>
            </a:extLst>
          </p:cNvPr>
          <p:cNvSpPr txBox="1"/>
          <p:nvPr/>
        </p:nvSpPr>
        <p:spPr>
          <a:xfrm>
            <a:off x="7116464" y="577812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627959-E29A-4E04-AF4F-79E7CE56DFA2}"/>
              </a:ext>
            </a:extLst>
          </p:cNvPr>
          <p:cNvSpPr txBox="1"/>
          <p:nvPr/>
        </p:nvSpPr>
        <p:spPr>
          <a:xfrm>
            <a:off x="3979088" y="6276018"/>
            <a:ext cx="21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This is Class 1!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879E06-D319-4CD0-84ED-ABA6559EA84C}"/>
              </a:ext>
            </a:extLst>
          </p:cNvPr>
          <p:cNvCxnSpPr>
            <a:cxnSpLocks/>
          </p:cNvCxnSpPr>
          <p:nvPr/>
        </p:nvCxnSpPr>
        <p:spPr>
          <a:xfrm flipH="1">
            <a:off x="6174546" y="4773881"/>
            <a:ext cx="272858" cy="27115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BC3931C-0B90-45B0-834E-6B50702DD79A}"/>
              </a:ext>
            </a:extLst>
          </p:cNvPr>
          <p:cNvSpPr/>
          <p:nvPr/>
        </p:nvSpPr>
        <p:spPr>
          <a:xfrm>
            <a:off x="9718187" y="2907659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1BAA51-2019-450B-BD48-FC98E80F2AF7}"/>
              </a:ext>
            </a:extLst>
          </p:cNvPr>
          <p:cNvSpPr/>
          <p:nvPr/>
        </p:nvSpPr>
        <p:spPr>
          <a:xfrm>
            <a:off x="11206967" y="1659138"/>
            <a:ext cx="1061234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356F45-FA3E-415E-ADA9-28E6F20E81BF}"/>
              </a:ext>
            </a:extLst>
          </p:cNvPr>
          <p:cNvSpPr txBox="1"/>
          <p:nvPr/>
        </p:nvSpPr>
        <p:spPr>
          <a:xfrm>
            <a:off x="169220" y="196033"/>
            <a:ext cx="56033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us build a decision tree </a:t>
            </a:r>
            <a:r>
              <a:rPr lang="en-US" sz="2400" u="sng" dirty="0"/>
              <a:t>by hand </a:t>
            </a:r>
            <a:r>
              <a:rPr lang="en-US" sz="2400" dirty="0"/>
              <a:t>for this problem</a:t>
            </a:r>
          </a:p>
          <a:p>
            <a:endParaRPr lang="en-US" sz="2400" dirty="0"/>
          </a:p>
          <a:p>
            <a:r>
              <a:rPr lang="en-US" sz="2400" dirty="0"/>
              <a:t>Here I am showing just </a:t>
            </a:r>
            <a:r>
              <a:rPr lang="en-US" sz="2400" i="1" dirty="0"/>
              <a:t>one</a:t>
            </a:r>
            <a:r>
              <a:rPr lang="en-US" sz="2400" dirty="0"/>
              <a:t> path to a terminal node</a:t>
            </a:r>
          </a:p>
          <a:p>
            <a:endParaRPr lang="en-US" sz="2400" dirty="0"/>
          </a:p>
          <a:p>
            <a:r>
              <a:rPr lang="en-US" sz="2400" dirty="0"/>
              <a:t>Note that this is a very deep and dense tree, but I can in principle build it by hand, and it will have 100% accuracy.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learn</a:t>
            </a:r>
            <a:r>
              <a:rPr lang="en-US" sz="2400" dirty="0"/>
              <a:t> this tree?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EE502C-4275-4182-A2E0-B035B0B267FD}"/>
              </a:ext>
            </a:extLst>
          </p:cNvPr>
          <p:cNvSpPr txBox="1"/>
          <p:nvPr/>
        </p:nvSpPr>
        <p:spPr>
          <a:xfrm>
            <a:off x="6564236" y="6276018"/>
            <a:ext cx="21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This is Class 2!</a:t>
            </a:r>
          </a:p>
        </p:txBody>
      </p:sp>
    </p:spTree>
    <p:extLst>
      <p:ext uri="{BB962C8B-B14F-4D97-AF65-F5344CB8AC3E}">
        <p14:creationId xmlns:p14="http://schemas.microsoft.com/office/powerpoint/2010/main" val="3134686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e 8"/>
          <p:cNvSpPr/>
          <p:nvPr/>
        </p:nvSpPr>
        <p:spPr>
          <a:xfrm rot="2210833">
            <a:off x="3411305" y="2845659"/>
            <a:ext cx="171611" cy="252285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381000"/>
            <a:ext cx="472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The Obvious </a:t>
            </a:r>
            <a:r>
              <a:rPr lang="en-US" sz="3200" dirty="0" err="1"/>
              <a:t>Strawman</a:t>
            </a: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b="1" dirty="0"/>
              <a:t>Round Robin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/>
              <a:t>All objects move down the buffer together… 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743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3200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657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2286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590800" y="2438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2590800" y="3276600"/>
            <a:ext cx="304800" cy="304800"/>
          </a:xfrm>
          <a:prstGeom prst="cube">
            <a:avLst>
              <a:gd name="adj" fmla="val 5625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514600" y="3733800"/>
            <a:ext cx="3810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590800" y="28956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2667000" y="41910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1" y="1905000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pic>
        <p:nvPicPr>
          <p:cNvPr id="26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27" name="Cube 26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52600" y="45720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52600" y="50292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52600" y="54864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Fish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5943601"/>
            <a:ext cx="129540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Fowl</a:t>
            </a:r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2590800" y="5105400"/>
            <a:ext cx="304800" cy="3048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2667000" y="55626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2590800" y="4724400"/>
            <a:ext cx="228600" cy="2286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2590800" y="6019800"/>
            <a:ext cx="3048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2192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764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1336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5908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048000" y="43434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be 55"/>
          <p:cNvSpPr/>
          <p:nvPr/>
        </p:nvSpPr>
        <p:spPr>
          <a:xfrm>
            <a:off x="3810000" y="28194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4343400" y="2838450"/>
            <a:ext cx="1524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276600" y="2286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be 64"/>
          <p:cNvSpPr/>
          <p:nvPr/>
        </p:nvSpPr>
        <p:spPr>
          <a:xfrm>
            <a:off x="4724400" y="2819400"/>
            <a:ext cx="2286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83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67200" y="2743200"/>
            <a:ext cx="6781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Constant arriving stream</a:t>
            </a:r>
            <a:br>
              <a:rPr lang="en-US" sz="2800" dirty="0"/>
            </a:br>
            <a:endParaRPr lang="en-US" sz="28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Exponentially arriving stream </a:t>
            </a:r>
            <a:br>
              <a:rPr lang="en-US" sz="2800" dirty="0"/>
            </a:br>
            <a:endParaRPr lang="en-US" sz="2800" dirty="0"/>
          </a:p>
          <a:p>
            <a:pPr marL="342900" indent="-342900">
              <a:spcBef>
                <a:spcPct val="20000"/>
              </a:spcBef>
              <a:defRPr/>
            </a:pPr>
            <a:br>
              <a:rPr lang="en-US" sz="3200" dirty="0"/>
            </a:br>
            <a:endParaRPr lang="en-US" sz="32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1" y="31538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05400" y="3352800"/>
          <a:ext cx="54102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900" imgH="228600" progId="Equation.3">
                  <p:embed/>
                </p:oleObj>
              </mc:Choice>
              <mc:Fallback>
                <p:oleObj name="Equation" r:id="rId2" imgW="2628900" imgH="2286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52800"/>
                        <a:ext cx="541020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US"/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6248400" y="4343400"/>
          <a:ext cx="38100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229" imgH="482391" progId="Equation.3">
                  <p:embed/>
                </p:oleObj>
              </mc:Choice>
              <mc:Fallback>
                <p:oleObj name="Equation" r:id="rId4" imgW="1777229" imgH="482391" progId="Equation.3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343400"/>
                        <a:ext cx="38100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http://www.clker.com/cliparts/6/7/3/9/12413694711792136146markroth8_Conveyor_Belt.svg.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81001"/>
            <a:ext cx="2857500" cy="1190625"/>
          </a:xfrm>
          <a:prstGeom prst="rect">
            <a:avLst/>
          </a:prstGeom>
          <a:noFill/>
        </p:spPr>
      </p:pic>
      <p:sp>
        <p:nvSpPr>
          <p:cNvPr id="11" name="Cube 10"/>
          <p:cNvSpPr/>
          <p:nvPr/>
        </p:nvSpPr>
        <p:spPr>
          <a:xfrm>
            <a:off x="3429000" y="533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2590800" y="3810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ube 12"/>
          <p:cNvSpPr/>
          <p:nvPr/>
        </p:nvSpPr>
        <p:spPr>
          <a:xfrm>
            <a:off x="1752600" y="381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1" y="5257801"/>
            <a:ext cx="5876925" cy="1419225"/>
            <a:chOff x="-114300" y="2895600"/>
            <a:chExt cx="5876925" cy="1419225"/>
          </a:xfrm>
        </p:grpSpPr>
        <p:pic>
          <p:nvPicPr>
            <p:cNvPr id="18" name="Picture 2" descr="http://www.clker.com/cliparts/6/7/3/9/12413694711792136146markroth8_Conveyor_Belt.svg.me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14300" y="2895600"/>
              <a:ext cx="2857500" cy="1190625"/>
            </a:xfrm>
            <a:prstGeom prst="rect">
              <a:avLst/>
            </a:prstGeom>
            <a:noFill/>
          </p:spPr>
        </p:pic>
        <p:grpSp>
          <p:nvGrpSpPr>
            <p:cNvPr id="17" name="Group 16"/>
            <p:cNvGrpSpPr/>
            <p:nvPr/>
          </p:nvGrpSpPr>
          <p:grpSpPr>
            <a:xfrm>
              <a:off x="1905000" y="3048000"/>
              <a:ext cx="3857625" cy="1266825"/>
              <a:chOff x="-381000" y="4572000"/>
              <a:chExt cx="3857625" cy="1266825"/>
            </a:xfrm>
          </p:grpSpPr>
          <p:pic>
            <p:nvPicPr>
              <p:cNvPr id="16" name="Picture 2" descr="http://www.clker.com/cliparts/6/7/3/9/12413694711792136146markroth8_Conveyor_Belt.svg.med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381000" y="4572000"/>
                <a:ext cx="2857500" cy="1190625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http://www.clker.com/cliparts/6/7/3/9/12413694711792136146markroth8_Conveyor_Belt.svg.med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9125" y="4648200"/>
                <a:ext cx="2857500" cy="11906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1" name="Cube 20"/>
          <p:cNvSpPr/>
          <p:nvPr/>
        </p:nvSpPr>
        <p:spPr>
          <a:xfrm>
            <a:off x="6477000" y="56388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6096000" y="57150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ube 22"/>
          <p:cNvSpPr/>
          <p:nvPr/>
        </p:nvSpPr>
        <p:spPr>
          <a:xfrm>
            <a:off x="3886200" y="5257800"/>
            <a:ext cx="304800" cy="4572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ube 23"/>
          <p:cNvSpPr/>
          <p:nvPr/>
        </p:nvSpPr>
        <p:spPr>
          <a:xfrm>
            <a:off x="3276600" y="5486400"/>
            <a:ext cx="304800" cy="228600"/>
          </a:xfrm>
          <a:prstGeom prst="cub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1828800" y="5181600"/>
            <a:ext cx="228600" cy="304800"/>
          </a:xfrm>
          <a:prstGeom prst="cub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53000" y="381001"/>
            <a:ext cx="5334000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dirty="0"/>
              <a:t>Our method works for any stream arrival model…</a:t>
            </a:r>
          </a:p>
          <a:p>
            <a:pPr>
              <a:spcAft>
                <a:spcPts val="800"/>
              </a:spcAft>
            </a:pP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1524000" y="1600200"/>
            <a:ext cx="2489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Constant arriving stream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4001" y="6488668"/>
            <a:ext cx="2969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Exponentially arriving stream </a:t>
            </a:r>
          </a:p>
        </p:txBody>
      </p:sp>
    </p:spTree>
    <p:extLst>
      <p:ext uri="{BB962C8B-B14F-4D97-AF65-F5344CB8AC3E}">
        <p14:creationId xmlns:p14="http://schemas.microsoft.com/office/powerpoint/2010/main" val="2293456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/>
              <a:t>Empirical Results I</a:t>
            </a:r>
          </a:p>
        </p:txBody>
      </p:sp>
      <p:sp>
        <p:nvSpPr>
          <p:cNvPr id="5" name="TextBox 4"/>
          <p:cNvSpPr txBox="1"/>
          <p:nvPr/>
        </p:nvSpPr>
        <p:spPr>
          <a:xfrm rot="19730563">
            <a:off x="2112986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slowly</a:t>
            </a:r>
          </a:p>
        </p:txBody>
      </p:sp>
      <p:sp>
        <p:nvSpPr>
          <p:cNvPr id="6" name="TextBox 5"/>
          <p:cNvSpPr txBox="1"/>
          <p:nvPr/>
        </p:nvSpPr>
        <p:spPr>
          <a:xfrm rot="19730563">
            <a:off x="4246587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faster</a:t>
            </a:r>
          </a:p>
        </p:txBody>
      </p:sp>
      <p:sp>
        <p:nvSpPr>
          <p:cNvPr id="7" name="TextBox 6"/>
          <p:cNvSpPr txBox="1"/>
          <p:nvPr/>
        </p:nvSpPr>
        <p:spPr>
          <a:xfrm rot="19730563">
            <a:off x="6832845" y="556834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very quickly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C97376CA-4747-4EAC-B23E-65CC1167B24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71800" y="1600200"/>
            <a:ext cx="65532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BD59886-69C5-468C-A45C-1053AED91FAF}"/>
              </a:ext>
            </a:extLst>
          </p:cNvPr>
          <p:cNvSpPr>
            <a:spLocks noEditPoints="1"/>
          </p:cNvSpPr>
          <p:nvPr/>
        </p:nvSpPr>
        <p:spPr bwMode="auto">
          <a:xfrm>
            <a:off x="3902075" y="2779713"/>
            <a:ext cx="5286375" cy="1201738"/>
          </a:xfrm>
          <a:custGeom>
            <a:avLst/>
            <a:gdLst>
              <a:gd name="T0" fmla="*/ 0 w 3330"/>
              <a:gd name="T1" fmla="*/ 745 h 757"/>
              <a:gd name="T2" fmla="*/ 3330 w 3330"/>
              <a:gd name="T3" fmla="*/ 745 h 757"/>
              <a:gd name="T4" fmla="*/ 3330 w 3330"/>
              <a:gd name="T5" fmla="*/ 757 h 757"/>
              <a:gd name="T6" fmla="*/ 0 w 3330"/>
              <a:gd name="T7" fmla="*/ 757 h 757"/>
              <a:gd name="T8" fmla="*/ 0 w 3330"/>
              <a:gd name="T9" fmla="*/ 745 h 757"/>
              <a:gd name="T10" fmla="*/ 0 w 3330"/>
              <a:gd name="T11" fmla="*/ 497 h 757"/>
              <a:gd name="T12" fmla="*/ 3330 w 3330"/>
              <a:gd name="T13" fmla="*/ 497 h 757"/>
              <a:gd name="T14" fmla="*/ 3330 w 3330"/>
              <a:gd name="T15" fmla="*/ 510 h 757"/>
              <a:gd name="T16" fmla="*/ 0 w 3330"/>
              <a:gd name="T17" fmla="*/ 510 h 757"/>
              <a:gd name="T18" fmla="*/ 0 w 3330"/>
              <a:gd name="T19" fmla="*/ 497 h 757"/>
              <a:gd name="T20" fmla="*/ 0 w 3330"/>
              <a:gd name="T21" fmla="*/ 247 h 757"/>
              <a:gd name="T22" fmla="*/ 3330 w 3330"/>
              <a:gd name="T23" fmla="*/ 247 h 757"/>
              <a:gd name="T24" fmla="*/ 3330 w 3330"/>
              <a:gd name="T25" fmla="*/ 260 h 757"/>
              <a:gd name="T26" fmla="*/ 0 w 3330"/>
              <a:gd name="T27" fmla="*/ 260 h 757"/>
              <a:gd name="T28" fmla="*/ 0 w 3330"/>
              <a:gd name="T29" fmla="*/ 247 h 757"/>
              <a:gd name="T30" fmla="*/ 0 w 3330"/>
              <a:gd name="T31" fmla="*/ 0 h 757"/>
              <a:gd name="T32" fmla="*/ 3330 w 3330"/>
              <a:gd name="T33" fmla="*/ 0 h 757"/>
              <a:gd name="T34" fmla="*/ 3330 w 3330"/>
              <a:gd name="T35" fmla="*/ 12 h 757"/>
              <a:gd name="T36" fmla="*/ 0 w 3330"/>
              <a:gd name="T37" fmla="*/ 12 h 757"/>
              <a:gd name="T38" fmla="*/ 0 w 3330"/>
              <a:gd name="T39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30" h="757">
                <a:moveTo>
                  <a:pt x="0" y="745"/>
                </a:moveTo>
                <a:lnTo>
                  <a:pt x="3330" y="745"/>
                </a:lnTo>
                <a:lnTo>
                  <a:pt x="3330" y="757"/>
                </a:lnTo>
                <a:lnTo>
                  <a:pt x="0" y="757"/>
                </a:lnTo>
                <a:lnTo>
                  <a:pt x="0" y="745"/>
                </a:lnTo>
                <a:close/>
                <a:moveTo>
                  <a:pt x="0" y="497"/>
                </a:moveTo>
                <a:lnTo>
                  <a:pt x="3330" y="497"/>
                </a:lnTo>
                <a:lnTo>
                  <a:pt x="3330" y="510"/>
                </a:lnTo>
                <a:lnTo>
                  <a:pt x="0" y="510"/>
                </a:lnTo>
                <a:lnTo>
                  <a:pt x="0" y="497"/>
                </a:lnTo>
                <a:close/>
                <a:moveTo>
                  <a:pt x="0" y="247"/>
                </a:moveTo>
                <a:lnTo>
                  <a:pt x="3330" y="247"/>
                </a:lnTo>
                <a:lnTo>
                  <a:pt x="3330" y="260"/>
                </a:lnTo>
                <a:lnTo>
                  <a:pt x="0" y="260"/>
                </a:lnTo>
                <a:lnTo>
                  <a:pt x="0" y="247"/>
                </a:lnTo>
                <a:close/>
                <a:moveTo>
                  <a:pt x="0" y="0"/>
                </a:moveTo>
                <a:lnTo>
                  <a:pt x="3330" y="0"/>
                </a:lnTo>
                <a:lnTo>
                  <a:pt x="3330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8FED044-B8F7-4901-BFC7-24D283A16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0" y="2473325"/>
            <a:ext cx="19050" cy="1895475"/>
          </a:xfrm>
          <a:prstGeom prst="rect">
            <a:avLst/>
          </a:pr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E10BE11A-7C87-4E45-9B63-2B329F356176}"/>
              </a:ext>
            </a:extLst>
          </p:cNvPr>
          <p:cNvSpPr>
            <a:spLocks noEditPoints="1"/>
          </p:cNvSpPr>
          <p:nvPr/>
        </p:nvSpPr>
        <p:spPr bwMode="auto">
          <a:xfrm>
            <a:off x="3843338" y="2779713"/>
            <a:ext cx="58738" cy="1598613"/>
          </a:xfrm>
          <a:custGeom>
            <a:avLst/>
            <a:gdLst>
              <a:gd name="T0" fmla="*/ 0 w 37"/>
              <a:gd name="T1" fmla="*/ 995 h 1007"/>
              <a:gd name="T2" fmla="*/ 37 w 37"/>
              <a:gd name="T3" fmla="*/ 995 h 1007"/>
              <a:gd name="T4" fmla="*/ 37 w 37"/>
              <a:gd name="T5" fmla="*/ 1007 h 1007"/>
              <a:gd name="T6" fmla="*/ 0 w 37"/>
              <a:gd name="T7" fmla="*/ 1007 h 1007"/>
              <a:gd name="T8" fmla="*/ 0 w 37"/>
              <a:gd name="T9" fmla="*/ 995 h 1007"/>
              <a:gd name="T10" fmla="*/ 0 w 37"/>
              <a:gd name="T11" fmla="*/ 745 h 1007"/>
              <a:gd name="T12" fmla="*/ 37 w 37"/>
              <a:gd name="T13" fmla="*/ 745 h 1007"/>
              <a:gd name="T14" fmla="*/ 37 w 37"/>
              <a:gd name="T15" fmla="*/ 757 h 1007"/>
              <a:gd name="T16" fmla="*/ 0 w 37"/>
              <a:gd name="T17" fmla="*/ 757 h 1007"/>
              <a:gd name="T18" fmla="*/ 0 w 37"/>
              <a:gd name="T19" fmla="*/ 745 h 1007"/>
              <a:gd name="T20" fmla="*/ 0 w 37"/>
              <a:gd name="T21" fmla="*/ 497 h 1007"/>
              <a:gd name="T22" fmla="*/ 37 w 37"/>
              <a:gd name="T23" fmla="*/ 497 h 1007"/>
              <a:gd name="T24" fmla="*/ 37 w 37"/>
              <a:gd name="T25" fmla="*/ 510 h 1007"/>
              <a:gd name="T26" fmla="*/ 0 w 37"/>
              <a:gd name="T27" fmla="*/ 510 h 1007"/>
              <a:gd name="T28" fmla="*/ 0 w 37"/>
              <a:gd name="T29" fmla="*/ 497 h 1007"/>
              <a:gd name="T30" fmla="*/ 0 w 37"/>
              <a:gd name="T31" fmla="*/ 247 h 1007"/>
              <a:gd name="T32" fmla="*/ 37 w 37"/>
              <a:gd name="T33" fmla="*/ 247 h 1007"/>
              <a:gd name="T34" fmla="*/ 37 w 37"/>
              <a:gd name="T35" fmla="*/ 260 h 1007"/>
              <a:gd name="T36" fmla="*/ 0 w 37"/>
              <a:gd name="T37" fmla="*/ 260 h 1007"/>
              <a:gd name="T38" fmla="*/ 0 w 37"/>
              <a:gd name="T39" fmla="*/ 247 h 1007"/>
              <a:gd name="T40" fmla="*/ 0 w 37"/>
              <a:gd name="T41" fmla="*/ 0 h 1007"/>
              <a:gd name="T42" fmla="*/ 37 w 37"/>
              <a:gd name="T43" fmla="*/ 0 h 1007"/>
              <a:gd name="T44" fmla="*/ 37 w 37"/>
              <a:gd name="T45" fmla="*/ 12 h 1007"/>
              <a:gd name="T46" fmla="*/ 0 w 37"/>
              <a:gd name="T47" fmla="*/ 12 h 1007"/>
              <a:gd name="T48" fmla="*/ 0 w 37"/>
              <a:gd name="T49" fmla="*/ 0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" h="1007">
                <a:moveTo>
                  <a:pt x="0" y="995"/>
                </a:moveTo>
                <a:lnTo>
                  <a:pt x="37" y="995"/>
                </a:lnTo>
                <a:lnTo>
                  <a:pt x="37" y="1007"/>
                </a:lnTo>
                <a:lnTo>
                  <a:pt x="0" y="1007"/>
                </a:lnTo>
                <a:lnTo>
                  <a:pt x="0" y="995"/>
                </a:lnTo>
                <a:close/>
                <a:moveTo>
                  <a:pt x="0" y="745"/>
                </a:moveTo>
                <a:lnTo>
                  <a:pt x="37" y="745"/>
                </a:lnTo>
                <a:lnTo>
                  <a:pt x="37" y="757"/>
                </a:lnTo>
                <a:lnTo>
                  <a:pt x="0" y="757"/>
                </a:lnTo>
                <a:lnTo>
                  <a:pt x="0" y="745"/>
                </a:lnTo>
                <a:close/>
                <a:moveTo>
                  <a:pt x="0" y="497"/>
                </a:moveTo>
                <a:lnTo>
                  <a:pt x="37" y="497"/>
                </a:lnTo>
                <a:lnTo>
                  <a:pt x="37" y="510"/>
                </a:lnTo>
                <a:lnTo>
                  <a:pt x="0" y="510"/>
                </a:lnTo>
                <a:lnTo>
                  <a:pt x="0" y="497"/>
                </a:lnTo>
                <a:close/>
                <a:moveTo>
                  <a:pt x="0" y="247"/>
                </a:moveTo>
                <a:lnTo>
                  <a:pt x="37" y="247"/>
                </a:lnTo>
                <a:lnTo>
                  <a:pt x="37" y="260"/>
                </a:lnTo>
                <a:lnTo>
                  <a:pt x="0" y="260"/>
                </a:lnTo>
                <a:lnTo>
                  <a:pt x="0" y="247"/>
                </a:lnTo>
                <a:close/>
                <a:moveTo>
                  <a:pt x="0" y="0"/>
                </a:moveTo>
                <a:lnTo>
                  <a:pt x="37" y="0"/>
                </a:lnTo>
                <a:lnTo>
                  <a:pt x="37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E7503CE0-AD24-48C0-AB65-A6823BEDF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4359275"/>
            <a:ext cx="5286375" cy="19050"/>
          </a:xfrm>
          <a:prstGeom prst="rect">
            <a:avLst/>
          </a:pr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BCC3E8D3-8C32-42C1-97CF-CA856B53383C}"/>
              </a:ext>
            </a:extLst>
          </p:cNvPr>
          <p:cNvSpPr>
            <a:spLocks noEditPoints="1"/>
          </p:cNvSpPr>
          <p:nvPr/>
        </p:nvSpPr>
        <p:spPr bwMode="auto">
          <a:xfrm>
            <a:off x="3892550" y="4368800"/>
            <a:ext cx="5305425" cy="58738"/>
          </a:xfrm>
          <a:custGeom>
            <a:avLst/>
            <a:gdLst>
              <a:gd name="T0" fmla="*/ 12 w 3342"/>
              <a:gd name="T1" fmla="*/ 0 h 37"/>
              <a:gd name="T2" fmla="*/ 12 w 3342"/>
              <a:gd name="T3" fmla="*/ 37 h 37"/>
              <a:gd name="T4" fmla="*/ 0 w 3342"/>
              <a:gd name="T5" fmla="*/ 37 h 37"/>
              <a:gd name="T6" fmla="*/ 0 w 3342"/>
              <a:gd name="T7" fmla="*/ 0 h 37"/>
              <a:gd name="T8" fmla="*/ 12 w 3342"/>
              <a:gd name="T9" fmla="*/ 0 h 37"/>
              <a:gd name="T10" fmla="*/ 381 w 3342"/>
              <a:gd name="T11" fmla="*/ 0 h 37"/>
              <a:gd name="T12" fmla="*/ 381 w 3342"/>
              <a:gd name="T13" fmla="*/ 37 h 37"/>
              <a:gd name="T14" fmla="*/ 369 w 3342"/>
              <a:gd name="T15" fmla="*/ 37 h 37"/>
              <a:gd name="T16" fmla="*/ 369 w 3342"/>
              <a:gd name="T17" fmla="*/ 0 h 37"/>
              <a:gd name="T18" fmla="*/ 381 w 3342"/>
              <a:gd name="T19" fmla="*/ 0 h 37"/>
              <a:gd name="T20" fmla="*/ 751 w 3342"/>
              <a:gd name="T21" fmla="*/ 0 h 37"/>
              <a:gd name="T22" fmla="*/ 751 w 3342"/>
              <a:gd name="T23" fmla="*/ 37 h 37"/>
              <a:gd name="T24" fmla="*/ 739 w 3342"/>
              <a:gd name="T25" fmla="*/ 37 h 37"/>
              <a:gd name="T26" fmla="*/ 739 w 3342"/>
              <a:gd name="T27" fmla="*/ 0 h 37"/>
              <a:gd name="T28" fmla="*/ 751 w 3342"/>
              <a:gd name="T29" fmla="*/ 0 h 37"/>
              <a:gd name="T30" fmla="*/ 1123 w 3342"/>
              <a:gd name="T31" fmla="*/ 0 h 37"/>
              <a:gd name="T32" fmla="*/ 1123 w 3342"/>
              <a:gd name="T33" fmla="*/ 37 h 37"/>
              <a:gd name="T34" fmla="*/ 1110 w 3342"/>
              <a:gd name="T35" fmla="*/ 37 h 37"/>
              <a:gd name="T36" fmla="*/ 1110 w 3342"/>
              <a:gd name="T37" fmla="*/ 0 h 37"/>
              <a:gd name="T38" fmla="*/ 1123 w 3342"/>
              <a:gd name="T39" fmla="*/ 0 h 37"/>
              <a:gd name="T40" fmla="*/ 1492 w 3342"/>
              <a:gd name="T41" fmla="*/ 0 h 37"/>
              <a:gd name="T42" fmla="*/ 1492 w 3342"/>
              <a:gd name="T43" fmla="*/ 37 h 37"/>
              <a:gd name="T44" fmla="*/ 1480 w 3342"/>
              <a:gd name="T45" fmla="*/ 37 h 37"/>
              <a:gd name="T46" fmla="*/ 1480 w 3342"/>
              <a:gd name="T47" fmla="*/ 0 h 37"/>
              <a:gd name="T48" fmla="*/ 1492 w 3342"/>
              <a:gd name="T49" fmla="*/ 0 h 37"/>
              <a:gd name="T50" fmla="*/ 1862 w 3342"/>
              <a:gd name="T51" fmla="*/ 0 h 37"/>
              <a:gd name="T52" fmla="*/ 1862 w 3342"/>
              <a:gd name="T53" fmla="*/ 37 h 37"/>
              <a:gd name="T54" fmla="*/ 1850 w 3342"/>
              <a:gd name="T55" fmla="*/ 37 h 37"/>
              <a:gd name="T56" fmla="*/ 1850 w 3342"/>
              <a:gd name="T57" fmla="*/ 0 h 37"/>
              <a:gd name="T58" fmla="*/ 1862 w 3342"/>
              <a:gd name="T59" fmla="*/ 0 h 37"/>
              <a:gd name="T60" fmla="*/ 2231 w 3342"/>
              <a:gd name="T61" fmla="*/ 0 h 37"/>
              <a:gd name="T62" fmla="*/ 2231 w 3342"/>
              <a:gd name="T63" fmla="*/ 37 h 37"/>
              <a:gd name="T64" fmla="*/ 2219 w 3342"/>
              <a:gd name="T65" fmla="*/ 37 h 37"/>
              <a:gd name="T66" fmla="*/ 2219 w 3342"/>
              <a:gd name="T67" fmla="*/ 0 h 37"/>
              <a:gd name="T68" fmla="*/ 2231 w 3342"/>
              <a:gd name="T69" fmla="*/ 0 h 37"/>
              <a:gd name="T70" fmla="*/ 2601 w 3342"/>
              <a:gd name="T71" fmla="*/ 0 h 37"/>
              <a:gd name="T72" fmla="*/ 2601 w 3342"/>
              <a:gd name="T73" fmla="*/ 37 h 37"/>
              <a:gd name="T74" fmla="*/ 2589 w 3342"/>
              <a:gd name="T75" fmla="*/ 37 h 37"/>
              <a:gd name="T76" fmla="*/ 2589 w 3342"/>
              <a:gd name="T77" fmla="*/ 0 h 37"/>
              <a:gd name="T78" fmla="*/ 2601 w 3342"/>
              <a:gd name="T79" fmla="*/ 0 h 37"/>
              <a:gd name="T80" fmla="*/ 2972 w 3342"/>
              <a:gd name="T81" fmla="*/ 0 h 37"/>
              <a:gd name="T82" fmla="*/ 2972 w 3342"/>
              <a:gd name="T83" fmla="*/ 37 h 37"/>
              <a:gd name="T84" fmla="*/ 2960 w 3342"/>
              <a:gd name="T85" fmla="*/ 37 h 37"/>
              <a:gd name="T86" fmla="*/ 2960 w 3342"/>
              <a:gd name="T87" fmla="*/ 0 h 37"/>
              <a:gd name="T88" fmla="*/ 2972 w 3342"/>
              <a:gd name="T89" fmla="*/ 0 h 37"/>
              <a:gd name="T90" fmla="*/ 3342 w 3342"/>
              <a:gd name="T91" fmla="*/ 0 h 37"/>
              <a:gd name="T92" fmla="*/ 3342 w 3342"/>
              <a:gd name="T93" fmla="*/ 37 h 37"/>
              <a:gd name="T94" fmla="*/ 3330 w 3342"/>
              <a:gd name="T95" fmla="*/ 37 h 37"/>
              <a:gd name="T96" fmla="*/ 3330 w 3342"/>
              <a:gd name="T97" fmla="*/ 0 h 37"/>
              <a:gd name="T98" fmla="*/ 3342 w 3342"/>
              <a:gd name="T9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42" h="37">
                <a:moveTo>
                  <a:pt x="12" y="0"/>
                </a:moveTo>
                <a:lnTo>
                  <a:pt x="12" y="37"/>
                </a:lnTo>
                <a:lnTo>
                  <a:pt x="0" y="37"/>
                </a:lnTo>
                <a:lnTo>
                  <a:pt x="0" y="0"/>
                </a:lnTo>
                <a:lnTo>
                  <a:pt x="12" y="0"/>
                </a:lnTo>
                <a:close/>
                <a:moveTo>
                  <a:pt x="381" y="0"/>
                </a:moveTo>
                <a:lnTo>
                  <a:pt x="381" y="37"/>
                </a:lnTo>
                <a:lnTo>
                  <a:pt x="369" y="37"/>
                </a:lnTo>
                <a:lnTo>
                  <a:pt x="369" y="0"/>
                </a:lnTo>
                <a:lnTo>
                  <a:pt x="381" y="0"/>
                </a:lnTo>
                <a:close/>
                <a:moveTo>
                  <a:pt x="751" y="0"/>
                </a:moveTo>
                <a:lnTo>
                  <a:pt x="751" y="37"/>
                </a:lnTo>
                <a:lnTo>
                  <a:pt x="739" y="37"/>
                </a:lnTo>
                <a:lnTo>
                  <a:pt x="739" y="0"/>
                </a:lnTo>
                <a:lnTo>
                  <a:pt x="751" y="0"/>
                </a:lnTo>
                <a:close/>
                <a:moveTo>
                  <a:pt x="1123" y="0"/>
                </a:moveTo>
                <a:lnTo>
                  <a:pt x="1123" y="37"/>
                </a:lnTo>
                <a:lnTo>
                  <a:pt x="1110" y="37"/>
                </a:lnTo>
                <a:lnTo>
                  <a:pt x="1110" y="0"/>
                </a:lnTo>
                <a:lnTo>
                  <a:pt x="1123" y="0"/>
                </a:lnTo>
                <a:close/>
                <a:moveTo>
                  <a:pt x="1492" y="0"/>
                </a:moveTo>
                <a:lnTo>
                  <a:pt x="1492" y="37"/>
                </a:lnTo>
                <a:lnTo>
                  <a:pt x="1480" y="37"/>
                </a:lnTo>
                <a:lnTo>
                  <a:pt x="1480" y="0"/>
                </a:lnTo>
                <a:lnTo>
                  <a:pt x="1492" y="0"/>
                </a:lnTo>
                <a:close/>
                <a:moveTo>
                  <a:pt x="1862" y="0"/>
                </a:moveTo>
                <a:lnTo>
                  <a:pt x="1862" y="37"/>
                </a:lnTo>
                <a:lnTo>
                  <a:pt x="1850" y="37"/>
                </a:lnTo>
                <a:lnTo>
                  <a:pt x="1850" y="0"/>
                </a:lnTo>
                <a:lnTo>
                  <a:pt x="1862" y="0"/>
                </a:lnTo>
                <a:close/>
                <a:moveTo>
                  <a:pt x="2231" y="0"/>
                </a:moveTo>
                <a:lnTo>
                  <a:pt x="2231" y="37"/>
                </a:lnTo>
                <a:lnTo>
                  <a:pt x="2219" y="37"/>
                </a:lnTo>
                <a:lnTo>
                  <a:pt x="2219" y="0"/>
                </a:lnTo>
                <a:lnTo>
                  <a:pt x="2231" y="0"/>
                </a:lnTo>
                <a:close/>
                <a:moveTo>
                  <a:pt x="2601" y="0"/>
                </a:moveTo>
                <a:lnTo>
                  <a:pt x="2601" y="37"/>
                </a:lnTo>
                <a:lnTo>
                  <a:pt x="2589" y="37"/>
                </a:lnTo>
                <a:lnTo>
                  <a:pt x="2589" y="0"/>
                </a:lnTo>
                <a:lnTo>
                  <a:pt x="2601" y="0"/>
                </a:lnTo>
                <a:close/>
                <a:moveTo>
                  <a:pt x="2972" y="0"/>
                </a:moveTo>
                <a:lnTo>
                  <a:pt x="2972" y="37"/>
                </a:lnTo>
                <a:lnTo>
                  <a:pt x="2960" y="37"/>
                </a:lnTo>
                <a:lnTo>
                  <a:pt x="2960" y="0"/>
                </a:lnTo>
                <a:lnTo>
                  <a:pt x="2972" y="0"/>
                </a:lnTo>
                <a:close/>
                <a:moveTo>
                  <a:pt x="3342" y="0"/>
                </a:moveTo>
                <a:lnTo>
                  <a:pt x="3342" y="37"/>
                </a:lnTo>
                <a:lnTo>
                  <a:pt x="3330" y="37"/>
                </a:lnTo>
                <a:lnTo>
                  <a:pt x="3330" y="0"/>
                </a:lnTo>
                <a:lnTo>
                  <a:pt x="3342" y="0"/>
                </a:lnTo>
                <a:close/>
              </a:path>
            </a:pathLst>
          </a:cu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CDBE594E-6752-4F86-A085-345365378E6B}"/>
              </a:ext>
            </a:extLst>
          </p:cNvPr>
          <p:cNvSpPr>
            <a:spLocks/>
          </p:cNvSpPr>
          <p:nvPr/>
        </p:nvSpPr>
        <p:spPr bwMode="auto">
          <a:xfrm>
            <a:off x="3873500" y="2484438"/>
            <a:ext cx="5343525" cy="1905000"/>
          </a:xfrm>
          <a:custGeom>
            <a:avLst/>
            <a:gdLst>
              <a:gd name="T0" fmla="*/ 805 w 13260"/>
              <a:gd name="T1" fmla="*/ 98 h 4724"/>
              <a:gd name="T2" fmla="*/ 1901 w 13260"/>
              <a:gd name="T3" fmla="*/ 260 h 4724"/>
              <a:gd name="T4" fmla="*/ 2633 w 13260"/>
              <a:gd name="T5" fmla="*/ 392 h 4724"/>
              <a:gd name="T6" fmla="*/ 3184 w 13260"/>
              <a:gd name="T7" fmla="*/ 529 h 4724"/>
              <a:gd name="T8" fmla="*/ 3735 w 13260"/>
              <a:gd name="T9" fmla="*/ 720 h 4724"/>
              <a:gd name="T10" fmla="*/ 4279 w 13260"/>
              <a:gd name="T11" fmla="*/ 902 h 4724"/>
              <a:gd name="T12" fmla="*/ 4546 w 13260"/>
              <a:gd name="T13" fmla="*/ 965 h 4724"/>
              <a:gd name="T14" fmla="*/ 4995 w 13260"/>
              <a:gd name="T15" fmla="*/ 1024 h 4724"/>
              <a:gd name="T16" fmla="*/ 5541 w 13260"/>
              <a:gd name="T17" fmla="*/ 1071 h 4724"/>
              <a:gd name="T18" fmla="*/ 6095 w 13260"/>
              <a:gd name="T19" fmla="*/ 1160 h 4724"/>
              <a:gd name="T20" fmla="*/ 6646 w 13260"/>
              <a:gd name="T21" fmla="*/ 1302 h 4724"/>
              <a:gd name="T22" fmla="*/ 7373 w 13260"/>
              <a:gd name="T23" fmla="*/ 1495 h 4724"/>
              <a:gd name="T24" fmla="*/ 8097 w 13260"/>
              <a:gd name="T25" fmla="*/ 1625 h 4724"/>
              <a:gd name="T26" fmla="*/ 8648 w 13260"/>
              <a:gd name="T27" fmla="*/ 1737 h 4724"/>
              <a:gd name="T28" fmla="*/ 9202 w 13260"/>
              <a:gd name="T29" fmla="*/ 1918 h 4724"/>
              <a:gd name="T30" fmla="*/ 9752 w 13260"/>
              <a:gd name="T31" fmla="*/ 2148 h 4724"/>
              <a:gd name="T32" fmla="*/ 10302 w 13260"/>
              <a:gd name="T33" fmla="*/ 2422 h 4724"/>
              <a:gd name="T34" fmla="*/ 10852 w 13260"/>
              <a:gd name="T35" fmla="*/ 2732 h 4724"/>
              <a:gd name="T36" fmla="*/ 11402 w 13260"/>
              <a:gd name="T37" fmla="*/ 3085 h 4724"/>
              <a:gd name="T38" fmla="*/ 11952 w 13260"/>
              <a:gd name="T39" fmla="*/ 3489 h 4724"/>
              <a:gd name="T40" fmla="*/ 12502 w 13260"/>
              <a:gd name="T41" fmla="*/ 3957 h 4724"/>
              <a:gd name="T42" fmla="*/ 13231 w 13260"/>
              <a:gd name="T43" fmla="*/ 4604 h 4724"/>
              <a:gd name="T44" fmla="*/ 12964 w 13260"/>
              <a:gd name="T45" fmla="*/ 4541 h 4724"/>
              <a:gd name="T46" fmla="*/ 12236 w 13260"/>
              <a:gd name="T47" fmla="*/ 3894 h 4724"/>
              <a:gd name="T48" fmla="*/ 11693 w 13260"/>
              <a:gd name="T49" fmla="*/ 3451 h 4724"/>
              <a:gd name="T50" fmla="*/ 11150 w 13260"/>
              <a:gd name="T51" fmla="*/ 3070 h 4724"/>
              <a:gd name="T52" fmla="*/ 10606 w 13260"/>
              <a:gd name="T53" fmla="*/ 2736 h 4724"/>
              <a:gd name="T54" fmla="*/ 10062 w 13260"/>
              <a:gd name="T55" fmla="*/ 2441 h 4724"/>
              <a:gd name="T56" fmla="*/ 9520 w 13260"/>
              <a:gd name="T57" fmla="*/ 2185 h 4724"/>
              <a:gd name="T58" fmla="*/ 8977 w 13260"/>
              <a:gd name="T59" fmla="*/ 1973 h 4724"/>
              <a:gd name="T60" fmla="*/ 8439 w 13260"/>
              <a:gd name="T61" fmla="*/ 1819 h 4724"/>
              <a:gd name="T62" fmla="*/ 7711 w 13260"/>
              <a:gd name="T63" fmla="*/ 1691 h 4724"/>
              <a:gd name="T64" fmla="*/ 7159 w 13260"/>
              <a:gd name="T65" fmla="*/ 1575 h 4724"/>
              <a:gd name="T66" fmla="*/ 6430 w 13260"/>
              <a:gd name="T67" fmla="*/ 1376 h 4724"/>
              <a:gd name="T68" fmla="*/ 5890 w 13260"/>
              <a:gd name="T69" fmla="*/ 1249 h 4724"/>
              <a:gd name="T70" fmla="*/ 5348 w 13260"/>
              <a:gd name="T71" fmla="*/ 1182 h 4724"/>
              <a:gd name="T72" fmla="*/ 4798 w 13260"/>
              <a:gd name="T73" fmla="*/ 1133 h 4724"/>
              <a:gd name="T74" fmla="*/ 4427 w 13260"/>
              <a:gd name="T75" fmla="*/ 1071 h 4724"/>
              <a:gd name="T76" fmla="*/ 4057 w 13260"/>
              <a:gd name="T77" fmla="*/ 968 h 4724"/>
              <a:gd name="T78" fmla="*/ 3510 w 13260"/>
              <a:gd name="T79" fmla="*/ 774 h 4724"/>
              <a:gd name="T80" fmla="*/ 2969 w 13260"/>
              <a:gd name="T81" fmla="*/ 601 h 4724"/>
              <a:gd name="T82" fmla="*/ 2426 w 13260"/>
              <a:gd name="T83" fmla="*/ 481 h 4724"/>
              <a:gd name="T84" fmla="*/ 1517 w 13260"/>
              <a:gd name="T85" fmla="*/ 328 h 4724"/>
              <a:gd name="T86" fmla="*/ 425 w 13260"/>
              <a:gd name="T87" fmla="*/ 179 h 4724"/>
              <a:gd name="T88" fmla="*/ 77 w 13260"/>
              <a:gd name="T89" fmla="*/ 5 h 4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260" h="4724">
                <a:moveTo>
                  <a:pt x="77" y="5"/>
                </a:moveTo>
                <a:lnTo>
                  <a:pt x="441" y="53"/>
                </a:lnTo>
                <a:lnTo>
                  <a:pt x="805" y="98"/>
                </a:lnTo>
                <a:lnTo>
                  <a:pt x="1170" y="147"/>
                </a:lnTo>
                <a:lnTo>
                  <a:pt x="1536" y="201"/>
                </a:lnTo>
                <a:lnTo>
                  <a:pt x="1901" y="260"/>
                </a:lnTo>
                <a:lnTo>
                  <a:pt x="2266" y="321"/>
                </a:lnTo>
                <a:lnTo>
                  <a:pt x="2450" y="356"/>
                </a:lnTo>
                <a:lnTo>
                  <a:pt x="2633" y="392"/>
                </a:lnTo>
                <a:lnTo>
                  <a:pt x="2816" y="432"/>
                </a:lnTo>
                <a:lnTo>
                  <a:pt x="3000" y="477"/>
                </a:lnTo>
                <a:lnTo>
                  <a:pt x="3184" y="529"/>
                </a:lnTo>
                <a:lnTo>
                  <a:pt x="3368" y="589"/>
                </a:lnTo>
                <a:lnTo>
                  <a:pt x="3552" y="654"/>
                </a:lnTo>
                <a:lnTo>
                  <a:pt x="3735" y="720"/>
                </a:lnTo>
                <a:lnTo>
                  <a:pt x="3917" y="785"/>
                </a:lnTo>
                <a:lnTo>
                  <a:pt x="4098" y="847"/>
                </a:lnTo>
                <a:lnTo>
                  <a:pt x="4279" y="902"/>
                </a:lnTo>
                <a:lnTo>
                  <a:pt x="4368" y="926"/>
                </a:lnTo>
                <a:lnTo>
                  <a:pt x="4457" y="947"/>
                </a:lnTo>
                <a:lnTo>
                  <a:pt x="4546" y="965"/>
                </a:lnTo>
                <a:lnTo>
                  <a:pt x="4635" y="981"/>
                </a:lnTo>
                <a:lnTo>
                  <a:pt x="4815" y="1006"/>
                </a:lnTo>
                <a:lnTo>
                  <a:pt x="4995" y="1024"/>
                </a:lnTo>
                <a:lnTo>
                  <a:pt x="5176" y="1040"/>
                </a:lnTo>
                <a:lnTo>
                  <a:pt x="5359" y="1054"/>
                </a:lnTo>
                <a:lnTo>
                  <a:pt x="5541" y="1071"/>
                </a:lnTo>
                <a:lnTo>
                  <a:pt x="5725" y="1092"/>
                </a:lnTo>
                <a:lnTo>
                  <a:pt x="5910" y="1122"/>
                </a:lnTo>
                <a:lnTo>
                  <a:pt x="6095" y="1160"/>
                </a:lnTo>
                <a:lnTo>
                  <a:pt x="6279" y="1204"/>
                </a:lnTo>
                <a:lnTo>
                  <a:pt x="6463" y="1252"/>
                </a:lnTo>
                <a:lnTo>
                  <a:pt x="6646" y="1302"/>
                </a:lnTo>
                <a:lnTo>
                  <a:pt x="7010" y="1404"/>
                </a:lnTo>
                <a:lnTo>
                  <a:pt x="7192" y="1452"/>
                </a:lnTo>
                <a:lnTo>
                  <a:pt x="7373" y="1495"/>
                </a:lnTo>
                <a:lnTo>
                  <a:pt x="7553" y="1533"/>
                </a:lnTo>
                <a:lnTo>
                  <a:pt x="7733" y="1565"/>
                </a:lnTo>
                <a:lnTo>
                  <a:pt x="8097" y="1625"/>
                </a:lnTo>
                <a:lnTo>
                  <a:pt x="8280" y="1657"/>
                </a:lnTo>
                <a:lnTo>
                  <a:pt x="8463" y="1694"/>
                </a:lnTo>
                <a:lnTo>
                  <a:pt x="8648" y="1737"/>
                </a:lnTo>
                <a:lnTo>
                  <a:pt x="8833" y="1790"/>
                </a:lnTo>
                <a:lnTo>
                  <a:pt x="9018" y="1851"/>
                </a:lnTo>
                <a:lnTo>
                  <a:pt x="9202" y="1918"/>
                </a:lnTo>
                <a:lnTo>
                  <a:pt x="9385" y="1990"/>
                </a:lnTo>
                <a:lnTo>
                  <a:pt x="9569" y="2067"/>
                </a:lnTo>
                <a:lnTo>
                  <a:pt x="9752" y="2148"/>
                </a:lnTo>
                <a:lnTo>
                  <a:pt x="9936" y="2236"/>
                </a:lnTo>
                <a:lnTo>
                  <a:pt x="10119" y="2327"/>
                </a:lnTo>
                <a:lnTo>
                  <a:pt x="10302" y="2422"/>
                </a:lnTo>
                <a:lnTo>
                  <a:pt x="10486" y="2521"/>
                </a:lnTo>
                <a:lnTo>
                  <a:pt x="10669" y="2624"/>
                </a:lnTo>
                <a:lnTo>
                  <a:pt x="10852" y="2732"/>
                </a:lnTo>
                <a:lnTo>
                  <a:pt x="11036" y="2845"/>
                </a:lnTo>
                <a:lnTo>
                  <a:pt x="11219" y="2963"/>
                </a:lnTo>
                <a:lnTo>
                  <a:pt x="11402" y="3085"/>
                </a:lnTo>
                <a:lnTo>
                  <a:pt x="11586" y="3214"/>
                </a:lnTo>
                <a:lnTo>
                  <a:pt x="11769" y="3347"/>
                </a:lnTo>
                <a:lnTo>
                  <a:pt x="11952" y="3489"/>
                </a:lnTo>
                <a:lnTo>
                  <a:pt x="12136" y="3639"/>
                </a:lnTo>
                <a:lnTo>
                  <a:pt x="12319" y="3796"/>
                </a:lnTo>
                <a:lnTo>
                  <a:pt x="12502" y="3957"/>
                </a:lnTo>
                <a:lnTo>
                  <a:pt x="12867" y="4284"/>
                </a:lnTo>
                <a:lnTo>
                  <a:pt x="13049" y="4446"/>
                </a:lnTo>
                <a:lnTo>
                  <a:pt x="13231" y="4604"/>
                </a:lnTo>
                <a:cubicBezTo>
                  <a:pt x="13257" y="4628"/>
                  <a:pt x="13260" y="4668"/>
                  <a:pt x="13237" y="4695"/>
                </a:cubicBezTo>
                <a:cubicBezTo>
                  <a:pt x="13213" y="4721"/>
                  <a:pt x="13173" y="4724"/>
                  <a:pt x="13146" y="4701"/>
                </a:cubicBezTo>
                <a:lnTo>
                  <a:pt x="12964" y="4541"/>
                </a:lnTo>
                <a:lnTo>
                  <a:pt x="12782" y="4379"/>
                </a:lnTo>
                <a:lnTo>
                  <a:pt x="12418" y="4053"/>
                </a:lnTo>
                <a:lnTo>
                  <a:pt x="12236" y="3894"/>
                </a:lnTo>
                <a:lnTo>
                  <a:pt x="12055" y="3739"/>
                </a:lnTo>
                <a:lnTo>
                  <a:pt x="11874" y="3591"/>
                </a:lnTo>
                <a:lnTo>
                  <a:pt x="11693" y="3451"/>
                </a:lnTo>
                <a:lnTo>
                  <a:pt x="11512" y="3318"/>
                </a:lnTo>
                <a:lnTo>
                  <a:pt x="11331" y="3192"/>
                </a:lnTo>
                <a:lnTo>
                  <a:pt x="11150" y="3070"/>
                </a:lnTo>
                <a:lnTo>
                  <a:pt x="10968" y="2954"/>
                </a:lnTo>
                <a:lnTo>
                  <a:pt x="10787" y="2843"/>
                </a:lnTo>
                <a:lnTo>
                  <a:pt x="10606" y="2736"/>
                </a:lnTo>
                <a:lnTo>
                  <a:pt x="10425" y="2633"/>
                </a:lnTo>
                <a:lnTo>
                  <a:pt x="10243" y="2535"/>
                </a:lnTo>
                <a:lnTo>
                  <a:pt x="10062" y="2441"/>
                </a:lnTo>
                <a:lnTo>
                  <a:pt x="9882" y="2351"/>
                </a:lnTo>
                <a:lnTo>
                  <a:pt x="9700" y="2265"/>
                </a:lnTo>
                <a:lnTo>
                  <a:pt x="9520" y="2185"/>
                </a:lnTo>
                <a:lnTo>
                  <a:pt x="9339" y="2109"/>
                </a:lnTo>
                <a:lnTo>
                  <a:pt x="9158" y="2038"/>
                </a:lnTo>
                <a:lnTo>
                  <a:pt x="8977" y="1973"/>
                </a:lnTo>
                <a:lnTo>
                  <a:pt x="8798" y="1913"/>
                </a:lnTo>
                <a:lnTo>
                  <a:pt x="8619" y="1862"/>
                </a:lnTo>
                <a:lnTo>
                  <a:pt x="8439" y="1819"/>
                </a:lnTo>
                <a:lnTo>
                  <a:pt x="8258" y="1784"/>
                </a:lnTo>
                <a:lnTo>
                  <a:pt x="8076" y="1752"/>
                </a:lnTo>
                <a:lnTo>
                  <a:pt x="7711" y="1691"/>
                </a:lnTo>
                <a:lnTo>
                  <a:pt x="7527" y="1658"/>
                </a:lnTo>
                <a:lnTo>
                  <a:pt x="7342" y="1620"/>
                </a:lnTo>
                <a:lnTo>
                  <a:pt x="7159" y="1575"/>
                </a:lnTo>
                <a:lnTo>
                  <a:pt x="6976" y="1527"/>
                </a:lnTo>
                <a:lnTo>
                  <a:pt x="6612" y="1426"/>
                </a:lnTo>
                <a:lnTo>
                  <a:pt x="6430" y="1376"/>
                </a:lnTo>
                <a:lnTo>
                  <a:pt x="6250" y="1329"/>
                </a:lnTo>
                <a:lnTo>
                  <a:pt x="6069" y="1286"/>
                </a:lnTo>
                <a:lnTo>
                  <a:pt x="5890" y="1249"/>
                </a:lnTo>
                <a:lnTo>
                  <a:pt x="5710" y="1220"/>
                </a:lnTo>
                <a:lnTo>
                  <a:pt x="5530" y="1198"/>
                </a:lnTo>
                <a:lnTo>
                  <a:pt x="5348" y="1182"/>
                </a:lnTo>
                <a:lnTo>
                  <a:pt x="5166" y="1167"/>
                </a:lnTo>
                <a:lnTo>
                  <a:pt x="4983" y="1152"/>
                </a:lnTo>
                <a:lnTo>
                  <a:pt x="4798" y="1133"/>
                </a:lnTo>
                <a:lnTo>
                  <a:pt x="4613" y="1107"/>
                </a:lnTo>
                <a:lnTo>
                  <a:pt x="4520" y="1091"/>
                </a:lnTo>
                <a:lnTo>
                  <a:pt x="4427" y="1071"/>
                </a:lnTo>
                <a:lnTo>
                  <a:pt x="4334" y="1049"/>
                </a:lnTo>
                <a:lnTo>
                  <a:pt x="4241" y="1024"/>
                </a:lnTo>
                <a:lnTo>
                  <a:pt x="4057" y="968"/>
                </a:lnTo>
                <a:lnTo>
                  <a:pt x="3874" y="906"/>
                </a:lnTo>
                <a:lnTo>
                  <a:pt x="3691" y="840"/>
                </a:lnTo>
                <a:lnTo>
                  <a:pt x="3510" y="774"/>
                </a:lnTo>
                <a:lnTo>
                  <a:pt x="3329" y="710"/>
                </a:lnTo>
                <a:lnTo>
                  <a:pt x="3149" y="652"/>
                </a:lnTo>
                <a:lnTo>
                  <a:pt x="2969" y="601"/>
                </a:lnTo>
                <a:lnTo>
                  <a:pt x="2789" y="557"/>
                </a:lnTo>
                <a:lnTo>
                  <a:pt x="2607" y="518"/>
                </a:lnTo>
                <a:lnTo>
                  <a:pt x="2426" y="481"/>
                </a:lnTo>
                <a:lnTo>
                  <a:pt x="2245" y="448"/>
                </a:lnTo>
                <a:lnTo>
                  <a:pt x="1881" y="386"/>
                </a:lnTo>
                <a:lnTo>
                  <a:pt x="1517" y="328"/>
                </a:lnTo>
                <a:lnTo>
                  <a:pt x="1154" y="273"/>
                </a:lnTo>
                <a:lnTo>
                  <a:pt x="789" y="225"/>
                </a:lnTo>
                <a:lnTo>
                  <a:pt x="425" y="179"/>
                </a:lnTo>
                <a:lnTo>
                  <a:pt x="60" y="132"/>
                </a:lnTo>
                <a:cubicBezTo>
                  <a:pt x="25" y="127"/>
                  <a:pt x="0" y="95"/>
                  <a:pt x="5" y="60"/>
                </a:cubicBezTo>
                <a:cubicBezTo>
                  <a:pt x="10" y="25"/>
                  <a:pt x="42" y="0"/>
                  <a:pt x="77" y="5"/>
                </a:cubicBezTo>
                <a:close/>
              </a:path>
            </a:pathLst>
          </a:custGeom>
          <a:solidFill>
            <a:srgbClr val="254061"/>
          </a:solidFill>
          <a:ln w="3175" cap="flat">
            <a:solidFill>
              <a:srgbClr val="25406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05C66E60-E3D7-4D57-990E-B8423FD8C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248150"/>
            <a:ext cx="4381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0.71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A4AC15D-7246-46FA-ACAA-9E935D746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852863"/>
            <a:ext cx="4381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0.76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03B722BC-D51A-4598-B0CF-D252B4948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457575"/>
            <a:ext cx="4381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0.81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2D6F039A-BC64-444F-8991-86AF1E5C2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062288"/>
            <a:ext cx="4381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0.86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6C3F8F80-7F11-40BE-8E82-21AF849BC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667000"/>
            <a:ext cx="4381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0.91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62D4F8DF-137D-433C-90CA-5B4724B8C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4594225"/>
            <a:ext cx="1968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AF47D727-ED40-4E3E-AF70-4BA98E6D0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4594225"/>
            <a:ext cx="3413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B1E77B3E-D9FB-4060-B584-65CC080D6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8" y="4594225"/>
            <a:ext cx="3413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8CA3C571-5BE5-463A-ABA3-BA865854B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4594225"/>
            <a:ext cx="3413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7C997BA2-ABAF-402D-B0C6-2E5EBB8A6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4594225"/>
            <a:ext cx="3413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42A08E91-A5B8-4485-B2F4-DA10A99B1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3" y="4594225"/>
            <a:ext cx="3413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F1A6E9B2-0D93-4139-BEC7-FBC1C4173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8" y="4594225"/>
            <a:ext cx="3413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67672F3A-A480-4E1E-B26F-AE43D39CC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813" y="4594225"/>
            <a:ext cx="3413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BA8596FD-ECD1-46B3-B807-BCB62E46C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88" y="4594225"/>
            <a:ext cx="3413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FF215D3A-394F-488B-8C61-5D5E3527E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2563" y="4594225"/>
            <a:ext cx="342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6D3A98EA-8306-4623-866E-EAE1D9852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3824288"/>
            <a:ext cx="3810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Accuracy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5751B180-ACB8-4524-9560-B04971F5C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4783138"/>
            <a:ext cx="16113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Interarrival Time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411F346E-2B6E-4195-9928-9F7A8218D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4783138"/>
            <a:ext cx="1778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536DB012-8E8A-4E51-90D7-1BE60C940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525" y="4783138"/>
            <a:ext cx="1936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3C1EB70C-7FED-4236-ACAA-3E32E9D3C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13" y="4783138"/>
            <a:ext cx="1778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1E5FBEC7-FEF4-4511-BE66-5285DBD2D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400" y="4783138"/>
            <a:ext cx="2222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B367B31C-A3C1-41E1-B7CB-8195F08FF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4783138"/>
            <a:ext cx="212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|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23255F91-2E5F-4AE5-9CA7-630A216F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4783138"/>
            <a:ext cx="2524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9D40D5AC-4F11-4E7B-9849-022498E19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4783138"/>
            <a:ext cx="212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|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29649D73-0B87-4FE9-9B75-5F05927CD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725" y="4783138"/>
            <a:ext cx="1936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D48006E4-E9DC-49C2-A65D-BA8284317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1681163"/>
            <a:ext cx="18700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Gun Dataset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DEE9F531-64B2-4F13-A58C-8F44FB0BCFC4}"/>
              </a:ext>
            </a:extLst>
          </p:cNvPr>
          <p:cNvSpPr>
            <a:spLocks/>
          </p:cNvSpPr>
          <p:nvPr/>
        </p:nvSpPr>
        <p:spPr bwMode="auto">
          <a:xfrm>
            <a:off x="5132388" y="2208213"/>
            <a:ext cx="568325" cy="50800"/>
          </a:xfrm>
          <a:custGeom>
            <a:avLst/>
            <a:gdLst>
              <a:gd name="T0" fmla="*/ 64 w 1408"/>
              <a:gd name="T1" fmla="*/ 0 h 128"/>
              <a:gd name="T2" fmla="*/ 1344 w 1408"/>
              <a:gd name="T3" fmla="*/ 0 h 128"/>
              <a:gd name="T4" fmla="*/ 1408 w 1408"/>
              <a:gd name="T5" fmla="*/ 64 h 128"/>
              <a:gd name="T6" fmla="*/ 1344 w 1408"/>
              <a:gd name="T7" fmla="*/ 128 h 128"/>
              <a:gd name="T8" fmla="*/ 64 w 1408"/>
              <a:gd name="T9" fmla="*/ 128 h 128"/>
              <a:gd name="T10" fmla="*/ 0 w 1408"/>
              <a:gd name="T11" fmla="*/ 64 h 128"/>
              <a:gd name="T12" fmla="*/ 64 w 140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8" h="128">
                <a:moveTo>
                  <a:pt x="64" y="0"/>
                </a:moveTo>
                <a:lnTo>
                  <a:pt x="1344" y="0"/>
                </a:lnTo>
                <a:cubicBezTo>
                  <a:pt x="1380" y="0"/>
                  <a:pt x="1408" y="29"/>
                  <a:pt x="1408" y="64"/>
                </a:cubicBezTo>
                <a:cubicBezTo>
                  <a:pt x="1408" y="100"/>
                  <a:pt x="1380" y="128"/>
                  <a:pt x="1344" y="128"/>
                </a:cubicBezTo>
                <a:lnTo>
                  <a:pt x="64" y="128"/>
                </a:lnTo>
                <a:cubicBezTo>
                  <a:pt x="29" y="128"/>
                  <a:pt x="0" y="100"/>
                  <a:pt x="0" y="64"/>
                </a:cubicBezTo>
                <a:cubicBezTo>
                  <a:pt x="0" y="29"/>
                  <a:pt x="29" y="0"/>
                  <a:pt x="64" y="0"/>
                </a:cubicBezTo>
                <a:close/>
              </a:path>
            </a:pathLst>
          </a:custGeom>
          <a:solidFill>
            <a:srgbClr val="254061"/>
          </a:solidFill>
          <a:ln w="3175" cap="flat">
            <a:solidFill>
              <a:srgbClr val="25406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5133E4B9-D3D8-476F-AA10-163D9FC65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2114550"/>
            <a:ext cx="10477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RoundRobin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8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/>
              <a:t>Empirical Results I</a:t>
            </a:r>
          </a:p>
        </p:txBody>
      </p:sp>
      <p:sp>
        <p:nvSpPr>
          <p:cNvPr id="5" name="TextBox 4"/>
          <p:cNvSpPr txBox="1"/>
          <p:nvPr/>
        </p:nvSpPr>
        <p:spPr>
          <a:xfrm rot="19730563">
            <a:off x="2112986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slowly</a:t>
            </a:r>
          </a:p>
        </p:txBody>
      </p:sp>
      <p:sp>
        <p:nvSpPr>
          <p:cNvPr id="6" name="TextBox 5"/>
          <p:cNvSpPr txBox="1"/>
          <p:nvPr/>
        </p:nvSpPr>
        <p:spPr>
          <a:xfrm rot="19730563">
            <a:off x="4246587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faster</a:t>
            </a:r>
          </a:p>
        </p:txBody>
      </p:sp>
      <p:sp>
        <p:nvSpPr>
          <p:cNvPr id="7" name="TextBox 6"/>
          <p:cNvSpPr txBox="1"/>
          <p:nvPr/>
        </p:nvSpPr>
        <p:spPr>
          <a:xfrm rot="19730563">
            <a:off x="6832845" y="556834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very quickly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C97376CA-4747-4EAC-B23E-65CC1167B24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71800" y="1600200"/>
            <a:ext cx="65532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BD59886-69C5-468C-A45C-1053AED91FAF}"/>
              </a:ext>
            </a:extLst>
          </p:cNvPr>
          <p:cNvSpPr>
            <a:spLocks noEditPoints="1"/>
          </p:cNvSpPr>
          <p:nvPr/>
        </p:nvSpPr>
        <p:spPr bwMode="auto">
          <a:xfrm>
            <a:off x="3902075" y="2779713"/>
            <a:ext cx="5286375" cy="1201738"/>
          </a:xfrm>
          <a:custGeom>
            <a:avLst/>
            <a:gdLst>
              <a:gd name="T0" fmla="*/ 0 w 3330"/>
              <a:gd name="T1" fmla="*/ 745 h 757"/>
              <a:gd name="T2" fmla="*/ 3330 w 3330"/>
              <a:gd name="T3" fmla="*/ 745 h 757"/>
              <a:gd name="T4" fmla="*/ 3330 w 3330"/>
              <a:gd name="T5" fmla="*/ 757 h 757"/>
              <a:gd name="T6" fmla="*/ 0 w 3330"/>
              <a:gd name="T7" fmla="*/ 757 h 757"/>
              <a:gd name="T8" fmla="*/ 0 w 3330"/>
              <a:gd name="T9" fmla="*/ 745 h 757"/>
              <a:gd name="T10" fmla="*/ 0 w 3330"/>
              <a:gd name="T11" fmla="*/ 497 h 757"/>
              <a:gd name="T12" fmla="*/ 3330 w 3330"/>
              <a:gd name="T13" fmla="*/ 497 h 757"/>
              <a:gd name="T14" fmla="*/ 3330 w 3330"/>
              <a:gd name="T15" fmla="*/ 510 h 757"/>
              <a:gd name="T16" fmla="*/ 0 w 3330"/>
              <a:gd name="T17" fmla="*/ 510 h 757"/>
              <a:gd name="T18" fmla="*/ 0 w 3330"/>
              <a:gd name="T19" fmla="*/ 497 h 757"/>
              <a:gd name="T20" fmla="*/ 0 w 3330"/>
              <a:gd name="T21" fmla="*/ 247 h 757"/>
              <a:gd name="T22" fmla="*/ 3330 w 3330"/>
              <a:gd name="T23" fmla="*/ 247 h 757"/>
              <a:gd name="T24" fmla="*/ 3330 w 3330"/>
              <a:gd name="T25" fmla="*/ 260 h 757"/>
              <a:gd name="T26" fmla="*/ 0 w 3330"/>
              <a:gd name="T27" fmla="*/ 260 h 757"/>
              <a:gd name="T28" fmla="*/ 0 w 3330"/>
              <a:gd name="T29" fmla="*/ 247 h 757"/>
              <a:gd name="T30" fmla="*/ 0 w 3330"/>
              <a:gd name="T31" fmla="*/ 0 h 757"/>
              <a:gd name="T32" fmla="*/ 3330 w 3330"/>
              <a:gd name="T33" fmla="*/ 0 h 757"/>
              <a:gd name="T34" fmla="*/ 3330 w 3330"/>
              <a:gd name="T35" fmla="*/ 12 h 757"/>
              <a:gd name="T36" fmla="*/ 0 w 3330"/>
              <a:gd name="T37" fmla="*/ 12 h 757"/>
              <a:gd name="T38" fmla="*/ 0 w 3330"/>
              <a:gd name="T39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30" h="757">
                <a:moveTo>
                  <a:pt x="0" y="745"/>
                </a:moveTo>
                <a:lnTo>
                  <a:pt x="3330" y="745"/>
                </a:lnTo>
                <a:lnTo>
                  <a:pt x="3330" y="757"/>
                </a:lnTo>
                <a:lnTo>
                  <a:pt x="0" y="757"/>
                </a:lnTo>
                <a:lnTo>
                  <a:pt x="0" y="745"/>
                </a:lnTo>
                <a:close/>
                <a:moveTo>
                  <a:pt x="0" y="497"/>
                </a:moveTo>
                <a:lnTo>
                  <a:pt x="3330" y="497"/>
                </a:lnTo>
                <a:lnTo>
                  <a:pt x="3330" y="510"/>
                </a:lnTo>
                <a:lnTo>
                  <a:pt x="0" y="510"/>
                </a:lnTo>
                <a:lnTo>
                  <a:pt x="0" y="497"/>
                </a:lnTo>
                <a:close/>
                <a:moveTo>
                  <a:pt x="0" y="247"/>
                </a:moveTo>
                <a:lnTo>
                  <a:pt x="3330" y="247"/>
                </a:lnTo>
                <a:lnTo>
                  <a:pt x="3330" y="260"/>
                </a:lnTo>
                <a:lnTo>
                  <a:pt x="0" y="260"/>
                </a:lnTo>
                <a:lnTo>
                  <a:pt x="0" y="247"/>
                </a:lnTo>
                <a:close/>
                <a:moveTo>
                  <a:pt x="0" y="0"/>
                </a:moveTo>
                <a:lnTo>
                  <a:pt x="3330" y="0"/>
                </a:lnTo>
                <a:lnTo>
                  <a:pt x="3330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8FED044-B8F7-4901-BFC7-24D283A16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0" y="2473325"/>
            <a:ext cx="19050" cy="1895475"/>
          </a:xfrm>
          <a:prstGeom prst="rect">
            <a:avLst/>
          </a:pr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E10BE11A-7C87-4E45-9B63-2B329F356176}"/>
              </a:ext>
            </a:extLst>
          </p:cNvPr>
          <p:cNvSpPr>
            <a:spLocks noEditPoints="1"/>
          </p:cNvSpPr>
          <p:nvPr/>
        </p:nvSpPr>
        <p:spPr bwMode="auto">
          <a:xfrm>
            <a:off x="3843338" y="2779713"/>
            <a:ext cx="58738" cy="1598613"/>
          </a:xfrm>
          <a:custGeom>
            <a:avLst/>
            <a:gdLst>
              <a:gd name="T0" fmla="*/ 0 w 37"/>
              <a:gd name="T1" fmla="*/ 995 h 1007"/>
              <a:gd name="T2" fmla="*/ 37 w 37"/>
              <a:gd name="T3" fmla="*/ 995 h 1007"/>
              <a:gd name="T4" fmla="*/ 37 w 37"/>
              <a:gd name="T5" fmla="*/ 1007 h 1007"/>
              <a:gd name="T6" fmla="*/ 0 w 37"/>
              <a:gd name="T7" fmla="*/ 1007 h 1007"/>
              <a:gd name="T8" fmla="*/ 0 w 37"/>
              <a:gd name="T9" fmla="*/ 995 h 1007"/>
              <a:gd name="T10" fmla="*/ 0 w 37"/>
              <a:gd name="T11" fmla="*/ 745 h 1007"/>
              <a:gd name="T12" fmla="*/ 37 w 37"/>
              <a:gd name="T13" fmla="*/ 745 h 1007"/>
              <a:gd name="T14" fmla="*/ 37 w 37"/>
              <a:gd name="T15" fmla="*/ 757 h 1007"/>
              <a:gd name="T16" fmla="*/ 0 w 37"/>
              <a:gd name="T17" fmla="*/ 757 h 1007"/>
              <a:gd name="T18" fmla="*/ 0 w 37"/>
              <a:gd name="T19" fmla="*/ 745 h 1007"/>
              <a:gd name="T20" fmla="*/ 0 w 37"/>
              <a:gd name="T21" fmla="*/ 497 h 1007"/>
              <a:gd name="T22" fmla="*/ 37 w 37"/>
              <a:gd name="T23" fmla="*/ 497 h 1007"/>
              <a:gd name="T24" fmla="*/ 37 w 37"/>
              <a:gd name="T25" fmla="*/ 510 h 1007"/>
              <a:gd name="T26" fmla="*/ 0 w 37"/>
              <a:gd name="T27" fmla="*/ 510 h 1007"/>
              <a:gd name="T28" fmla="*/ 0 w 37"/>
              <a:gd name="T29" fmla="*/ 497 h 1007"/>
              <a:gd name="T30" fmla="*/ 0 w 37"/>
              <a:gd name="T31" fmla="*/ 247 h 1007"/>
              <a:gd name="T32" fmla="*/ 37 w 37"/>
              <a:gd name="T33" fmla="*/ 247 h 1007"/>
              <a:gd name="T34" fmla="*/ 37 w 37"/>
              <a:gd name="T35" fmla="*/ 260 h 1007"/>
              <a:gd name="T36" fmla="*/ 0 w 37"/>
              <a:gd name="T37" fmla="*/ 260 h 1007"/>
              <a:gd name="T38" fmla="*/ 0 w 37"/>
              <a:gd name="T39" fmla="*/ 247 h 1007"/>
              <a:gd name="T40" fmla="*/ 0 w 37"/>
              <a:gd name="T41" fmla="*/ 0 h 1007"/>
              <a:gd name="T42" fmla="*/ 37 w 37"/>
              <a:gd name="T43" fmla="*/ 0 h 1007"/>
              <a:gd name="T44" fmla="*/ 37 w 37"/>
              <a:gd name="T45" fmla="*/ 12 h 1007"/>
              <a:gd name="T46" fmla="*/ 0 w 37"/>
              <a:gd name="T47" fmla="*/ 12 h 1007"/>
              <a:gd name="T48" fmla="*/ 0 w 37"/>
              <a:gd name="T49" fmla="*/ 0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" h="1007">
                <a:moveTo>
                  <a:pt x="0" y="995"/>
                </a:moveTo>
                <a:lnTo>
                  <a:pt x="37" y="995"/>
                </a:lnTo>
                <a:lnTo>
                  <a:pt x="37" y="1007"/>
                </a:lnTo>
                <a:lnTo>
                  <a:pt x="0" y="1007"/>
                </a:lnTo>
                <a:lnTo>
                  <a:pt x="0" y="995"/>
                </a:lnTo>
                <a:close/>
                <a:moveTo>
                  <a:pt x="0" y="745"/>
                </a:moveTo>
                <a:lnTo>
                  <a:pt x="37" y="745"/>
                </a:lnTo>
                <a:lnTo>
                  <a:pt x="37" y="757"/>
                </a:lnTo>
                <a:lnTo>
                  <a:pt x="0" y="757"/>
                </a:lnTo>
                <a:lnTo>
                  <a:pt x="0" y="745"/>
                </a:lnTo>
                <a:close/>
                <a:moveTo>
                  <a:pt x="0" y="497"/>
                </a:moveTo>
                <a:lnTo>
                  <a:pt x="37" y="497"/>
                </a:lnTo>
                <a:lnTo>
                  <a:pt x="37" y="510"/>
                </a:lnTo>
                <a:lnTo>
                  <a:pt x="0" y="510"/>
                </a:lnTo>
                <a:lnTo>
                  <a:pt x="0" y="497"/>
                </a:lnTo>
                <a:close/>
                <a:moveTo>
                  <a:pt x="0" y="247"/>
                </a:moveTo>
                <a:lnTo>
                  <a:pt x="37" y="247"/>
                </a:lnTo>
                <a:lnTo>
                  <a:pt x="37" y="260"/>
                </a:lnTo>
                <a:lnTo>
                  <a:pt x="0" y="260"/>
                </a:lnTo>
                <a:lnTo>
                  <a:pt x="0" y="247"/>
                </a:lnTo>
                <a:close/>
                <a:moveTo>
                  <a:pt x="0" y="0"/>
                </a:moveTo>
                <a:lnTo>
                  <a:pt x="37" y="0"/>
                </a:lnTo>
                <a:lnTo>
                  <a:pt x="37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E7503CE0-AD24-48C0-AB65-A6823BEDF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4359275"/>
            <a:ext cx="5286375" cy="19050"/>
          </a:xfrm>
          <a:prstGeom prst="rect">
            <a:avLst/>
          </a:pr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BCC3E8D3-8C32-42C1-97CF-CA856B53383C}"/>
              </a:ext>
            </a:extLst>
          </p:cNvPr>
          <p:cNvSpPr>
            <a:spLocks noEditPoints="1"/>
          </p:cNvSpPr>
          <p:nvPr/>
        </p:nvSpPr>
        <p:spPr bwMode="auto">
          <a:xfrm>
            <a:off x="3892550" y="4368800"/>
            <a:ext cx="5305425" cy="58738"/>
          </a:xfrm>
          <a:custGeom>
            <a:avLst/>
            <a:gdLst>
              <a:gd name="T0" fmla="*/ 12 w 3342"/>
              <a:gd name="T1" fmla="*/ 0 h 37"/>
              <a:gd name="T2" fmla="*/ 12 w 3342"/>
              <a:gd name="T3" fmla="*/ 37 h 37"/>
              <a:gd name="T4" fmla="*/ 0 w 3342"/>
              <a:gd name="T5" fmla="*/ 37 h 37"/>
              <a:gd name="T6" fmla="*/ 0 w 3342"/>
              <a:gd name="T7" fmla="*/ 0 h 37"/>
              <a:gd name="T8" fmla="*/ 12 w 3342"/>
              <a:gd name="T9" fmla="*/ 0 h 37"/>
              <a:gd name="T10" fmla="*/ 381 w 3342"/>
              <a:gd name="T11" fmla="*/ 0 h 37"/>
              <a:gd name="T12" fmla="*/ 381 w 3342"/>
              <a:gd name="T13" fmla="*/ 37 h 37"/>
              <a:gd name="T14" fmla="*/ 369 w 3342"/>
              <a:gd name="T15" fmla="*/ 37 h 37"/>
              <a:gd name="T16" fmla="*/ 369 w 3342"/>
              <a:gd name="T17" fmla="*/ 0 h 37"/>
              <a:gd name="T18" fmla="*/ 381 w 3342"/>
              <a:gd name="T19" fmla="*/ 0 h 37"/>
              <a:gd name="T20" fmla="*/ 751 w 3342"/>
              <a:gd name="T21" fmla="*/ 0 h 37"/>
              <a:gd name="T22" fmla="*/ 751 w 3342"/>
              <a:gd name="T23" fmla="*/ 37 h 37"/>
              <a:gd name="T24" fmla="*/ 739 w 3342"/>
              <a:gd name="T25" fmla="*/ 37 h 37"/>
              <a:gd name="T26" fmla="*/ 739 w 3342"/>
              <a:gd name="T27" fmla="*/ 0 h 37"/>
              <a:gd name="T28" fmla="*/ 751 w 3342"/>
              <a:gd name="T29" fmla="*/ 0 h 37"/>
              <a:gd name="T30" fmla="*/ 1123 w 3342"/>
              <a:gd name="T31" fmla="*/ 0 h 37"/>
              <a:gd name="T32" fmla="*/ 1123 w 3342"/>
              <a:gd name="T33" fmla="*/ 37 h 37"/>
              <a:gd name="T34" fmla="*/ 1110 w 3342"/>
              <a:gd name="T35" fmla="*/ 37 h 37"/>
              <a:gd name="T36" fmla="*/ 1110 w 3342"/>
              <a:gd name="T37" fmla="*/ 0 h 37"/>
              <a:gd name="T38" fmla="*/ 1123 w 3342"/>
              <a:gd name="T39" fmla="*/ 0 h 37"/>
              <a:gd name="T40" fmla="*/ 1492 w 3342"/>
              <a:gd name="T41" fmla="*/ 0 h 37"/>
              <a:gd name="T42" fmla="*/ 1492 w 3342"/>
              <a:gd name="T43" fmla="*/ 37 h 37"/>
              <a:gd name="T44" fmla="*/ 1480 w 3342"/>
              <a:gd name="T45" fmla="*/ 37 h 37"/>
              <a:gd name="T46" fmla="*/ 1480 w 3342"/>
              <a:gd name="T47" fmla="*/ 0 h 37"/>
              <a:gd name="T48" fmla="*/ 1492 w 3342"/>
              <a:gd name="T49" fmla="*/ 0 h 37"/>
              <a:gd name="T50" fmla="*/ 1862 w 3342"/>
              <a:gd name="T51" fmla="*/ 0 h 37"/>
              <a:gd name="T52" fmla="*/ 1862 w 3342"/>
              <a:gd name="T53" fmla="*/ 37 h 37"/>
              <a:gd name="T54" fmla="*/ 1850 w 3342"/>
              <a:gd name="T55" fmla="*/ 37 h 37"/>
              <a:gd name="T56" fmla="*/ 1850 w 3342"/>
              <a:gd name="T57" fmla="*/ 0 h 37"/>
              <a:gd name="T58" fmla="*/ 1862 w 3342"/>
              <a:gd name="T59" fmla="*/ 0 h 37"/>
              <a:gd name="T60" fmla="*/ 2231 w 3342"/>
              <a:gd name="T61" fmla="*/ 0 h 37"/>
              <a:gd name="T62" fmla="*/ 2231 w 3342"/>
              <a:gd name="T63" fmla="*/ 37 h 37"/>
              <a:gd name="T64" fmla="*/ 2219 w 3342"/>
              <a:gd name="T65" fmla="*/ 37 h 37"/>
              <a:gd name="T66" fmla="*/ 2219 w 3342"/>
              <a:gd name="T67" fmla="*/ 0 h 37"/>
              <a:gd name="T68" fmla="*/ 2231 w 3342"/>
              <a:gd name="T69" fmla="*/ 0 h 37"/>
              <a:gd name="T70" fmla="*/ 2601 w 3342"/>
              <a:gd name="T71" fmla="*/ 0 h 37"/>
              <a:gd name="T72" fmla="*/ 2601 w 3342"/>
              <a:gd name="T73" fmla="*/ 37 h 37"/>
              <a:gd name="T74" fmla="*/ 2589 w 3342"/>
              <a:gd name="T75" fmla="*/ 37 h 37"/>
              <a:gd name="T76" fmla="*/ 2589 w 3342"/>
              <a:gd name="T77" fmla="*/ 0 h 37"/>
              <a:gd name="T78" fmla="*/ 2601 w 3342"/>
              <a:gd name="T79" fmla="*/ 0 h 37"/>
              <a:gd name="T80" fmla="*/ 2972 w 3342"/>
              <a:gd name="T81" fmla="*/ 0 h 37"/>
              <a:gd name="T82" fmla="*/ 2972 w 3342"/>
              <a:gd name="T83" fmla="*/ 37 h 37"/>
              <a:gd name="T84" fmla="*/ 2960 w 3342"/>
              <a:gd name="T85" fmla="*/ 37 h 37"/>
              <a:gd name="T86" fmla="*/ 2960 w 3342"/>
              <a:gd name="T87" fmla="*/ 0 h 37"/>
              <a:gd name="T88" fmla="*/ 2972 w 3342"/>
              <a:gd name="T89" fmla="*/ 0 h 37"/>
              <a:gd name="T90" fmla="*/ 3342 w 3342"/>
              <a:gd name="T91" fmla="*/ 0 h 37"/>
              <a:gd name="T92" fmla="*/ 3342 w 3342"/>
              <a:gd name="T93" fmla="*/ 37 h 37"/>
              <a:gd name="T94" fmla="*/ 3330 w 3342"/>
              <a:gd name="T95" fmla="*/ 37 h 37"/>
              <a:gd name="T96" fmla="*/ 3330 w 3342"/>
              <a:gd name="T97" fmla="*/ 0 h 37"/>
              <a:gd name="T98" fmla="*/ 3342 w 3342"/>
              <a:gd name="T9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42" h="37">
                <a:moveTo>
                  <a:pt x="12" y="0"/>
                </a:moveTo>
                <a:lnTo>
                  <a:pt x="12" y="37"/>
                </a:lnTo>
                <a:lnTo>
                  <a:pt x="0" y="37"/>
                </a:lnTo>
                <a:lnTo>
                  <a:pt x="0" y="0"/>
                </a:lnTo>
                <a:lnTo>
                  <a:pt x="12" y="0"/>
                </a:lnTo>
                <a:close/>
                <a:moveTo>
                  <a:pt x="381" y="0"/>
                </a:moveTo>
                <a:lnTo>
                  <a:pt x="381" y="37"/>
                </a:lnTo>
                <a:lnTo>
                  <a:pt x="369" y="37"/>
                </a:lnTo>
                <a:lnTo>
                  <a:pt x="369" y="0"/>
                </a:lnTo>
                <a:lnTo>
                  <a:pt x="381" y="0"/>
                </a:lnTo>
                <a:close/>
                <a:moveTo>
                  <a:pt x="751" y="0"/>
                </a:moveTo>
                <a:lnTo>
                  <a:pt x="751" y="37"/>
                </a:lnTo>
                <a:lnTo>
                  <a:pt x="739" y="37"/>
                </a:lnTo>
                <a:lnTo>
                  <a:pt x="739" y="0"/>
                </a:lnTo>
                <a:lnTo>
                  <a:pt x="751" y="0"/>
                </a:lnTo>
                <a:close/>
                <a:moveTo>
                  <a:pt x="1123" y="0"/>
                </a:moveTo>
                <a:lnTo>
                  <a:pt x="1123" y="37"/>
                </a:lnTo>
                <a:lnTo>
                  <a:pt x="1110" y="37"/>
                </a:lnTo>
                <a:lnTo>
                  <a:pt x="1110" y="0"/>
                </a:lnTo>
                <a:lnTo>
                  <a:pt x="1123" y="0"/>
                </a:lnTo>
                <a:close/>
                <a:moveTo>
                  <a:pt x="1492" y="0"/>
                </a:moveTo>
                <a:lnTo>
                  <a:pt x="1492" y="37"/>
                </a:lnTo>
                <a:lnTo>
                  <a:pt x="1480" y="37"/>
                </a:lnTo>
                <a:lnTo>
                  <a:pt x="1480" y="0"/>
                </a:lnTo>
                <a:lnTo>
                  <a:pt x="1492" y="0"/>
                </a:lnTo>
                <a:close/>
                <a:moveTo>
                  <a:pt x="1862" y="0"/>
                </a:moveTo>
                <a:lnTo>
                  <a:pt x="1862" y="37"/>
                </a:lnTo>
                <a:lnTo>
                  <a:pt x="1850" y="37"/>
                </a:lnTo>
                <a:lnTo>
                  <a:pt x="1850" y="0"/>
                </a:lnTo>
                <a:lnTo>
                  <a:pt x="1862" y="0"/>
                </a:lnTo>
                <a:close/>
                <a:moveTo>
                  <a:pt x="2231" y="0"/>
                </a:moveTo>
                <a:lnTo>
                  <a:pt x="2231" y="37"/>
                </a:lnTo>
                <a:lnTo>
                  <a:pt x="2219" y="37"/>
                </a:lnTo>
                <a:lnTo>
                  <a:pt x="2219" y="0"/>
                </a:lnTo>
                <a:lnTo>
                  <a:pt x="2231" y="0"/>
                </a:lnTo>
                <a:close/>
                <a:moveTo>
                  <a:pt x="2601" y="0"/>
                </a:moveTo>
                <a:lnTo>
                  <a:pt x="2601" y="37"/>
                </a:lnTo>
                <a:lnTo>
                  <a:pt x="2589" y="37"/>
                </a:lnTo>
                <a:lnTo>
                  <a:pt x="2589" y="0"/>
                </a:lnTo>
                <a:lnTo>
                  <a:pt x="2601" y="0"/>
                </a:lnTo>
                <a:close/>
                <a:moveTo>
                  <a:pt x="2972" y="0"/>
                </a:moveTo>
                <a:lnTo>
                  <a:pt x="2972" y="37"/>
                </a:lnTo>
                <a:lnTo>
                  <a:pt x="2960" y="37"/>
                </a:lnTo>
                <a:lnTo>
                  <a:pt x="2960" y="0"/>
                </a:lnTo>
                <a:lnTo>
                  <a:pt x="2972" y="0"/>
                </a:lnTo>
                <a:close/>
                <a:moveTo>
                  <a:pt x="3342" y="0"/>
                </a:moveTo>
                <a:lnTo>
                  <a:pt x="3342" y="37"/>
                </a:lnTo>
                <a:lnTo>
                  <a:pt x="3330" y="37"/>
                </a:lnTo>
                <a:lnTo>
                  <a:pt x="3330" y="0"/>
                </a:lnTo>
                <a:lnTo>
                  <a:pt x="3342" y="0"/>
                </a:lnTo>
                <a:close/>
              </a:path>
            </a:pathLst>
          </a:cu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CDBE594E-6752-4F86-A085-345365378E6B}"/>
              </a:ext>
            </a:extLst>
          </p:cNvPr>
          <p:cNvSpPr>
            <a:spLocks/>
          </p:cNvSpPr>
          <p:nvPr/>
        </p:nvSpPr>
        <p:spPr bwMode="auto">
          <a:xfrm>
            <a:off x="3873500" y="2484438"/>
            <a:ext cx="5343525" cy="1905000"/>
          </a:xfrm>
          <a:custGeom>
            <a:avLst/>
            <a:gdLst>
              <a:gd name="T0" fmla="*/ 805 w 13260"/>
              <a:gd name="T1" fmla="*/ 98 h 4724"/>
              <a:gd name="T2" fmla="*/ 1901 w 13260"/>
              <a:gd name="T3" fmla="*/ 260 h 4724"/>
              <a:gd name="T4" fmla="*/ 2633 w 13260"/>
              <a:gd name="T5" fmla="*/ 392 h 4724"/>
              <a:gd name="T6" fmla="*/ 3184 w 13260"/>
              <a:gd name="T7" fmla="*/ 529 h 4724"/>
              <a:gd name="T8" fmla="*/ 3735 w 13260"/>
              <a:gd name="T9" fmla="*/ 720 h 4724"/>
              <a:gd name="T10" fmla="*/ 4279 w 13260"/>
              <a:gd name="T11" fmla="*/ 902 h 4724"/>
              <a:gd name="T12" fmla="*/ 4546 w 13260"/>
              <a:gd name="T13" fmla="*/ 965 h 4724"/>
              <a:gd name="T14" fmla="*/ 4995 w 13260"/>
              <a:gd name="T15" fmla="*/ 1024 h 4724"/>
              <a:gd name="T16" fmla="*/ 5541 w 13260"/>
              <a:gd name="T17" fmla="*/ 1071 h 4724"/>
              <a:gd name="T18" fmla="*/ 6095 w 13260"/>
              <a:gd name="T19" fmla="*/ 1160 h 4724"/>
              <a:gd name="T20" fmla="*/ 6646 w 13260"/>
              <a:gd name="T21" fmla="*/ 1302 h 4724"/>
              <a:gd name="T22" fmla="*/ 7373 w 13260"/>
              <a:gd name="T23" fmla="*/ 1495 h 4724"/>
              <a:gd name="T24" fmla="*/ 8097 w 13260"/>
              <a:gd name="T25" fmla="*/ 1625 h 4724"/>
              <a:gd name="T26" fmla="*/ 8648 w 13260"/>
              <a:gd name="T27" fmla="*/ 1737 h 4724"/>
              <a:gd name="T28" fmla="*/ 9202 w 13260"/>
              <a:gd name="T29" fmla="*/ 1918 h 4724"/>
              <a:gd name="T30" fmla="*/ 9752 w 13260"/>
              <a:gd name="T31" fmla="*/ 2148 h 4724"/>
              <a:gd name="T32" fmla="*/ 10302 w 13260"/>
              <a:gd name="T33" fmla="*/ 2422 h 4724"/>
              <a:gd name="T34" fmla="*/ 10852 w 13260"/>
              <a:gd name="T35" fmla="*/ 2732 h 4724"/>
              <a:gd name="T36" fmla="*/ 11402 w 13260"/>
              <a:gd name="T37" fmla="*/ 3085 h 4724"/>
              <a:gd name="T38" fmla="*/ 11952 w 13260"/>
              <a:gd name="T39" fmla="*/ 3489 h 4724"/>
              <a:gd name="T40" fmla="*/ 12502 w 13260"/>
              <a:gd name="T41" fmla="*/ 3957 h 4724"/>
              <a:gd name="T42" fmla="*/ 13231 w 13260"/>
              <a:gd name="T43" fmla="*/ 4604 h 4724"/>
              <a:gd name="T44" fmla="*/ 12964 w 13260"/>
              <a:gd name="T45" fmla="*/ 4541 h 4724"/>
              <a:gd name="T46" fmla="*/ 12236 w 13260"/>
              <a:gd name="T47" fmla="*/ 3894 h 4724"/>
              <a:gd name="T48" fmla="*/ 11693 w 13260"/>
              <a:gd name="T49" fmla="*/ 3451 h 4724"/>
              <a:gd name="T50" fmla="*/ 11150 w 13260"/>
              <a:gd name="T51" fmla="*/ 3070 h 4724"/>
              <a:gd name="T52" fmla="*/ 10606 w 13260"/>
              <a:gd name="T53" fmla="*/ 2736 h 4724"/>
              <a:gd name="T54" fmla="*/ 10062 w 13260"/>
              <a:gd name="T55" fmla="*/ 2441 h 4724"/>
              <a:gd name="T56" fmla="*/ 9520 w 13260"/>
              <a:gd name="T57" fmla="*/ 2185 h 4724"/>
              <a:gd name="T58" fmla="*/ 8977 w 13260"/>
              <a:gd name="T59" fmla="*/ 1973 h 4724"/>
              <a:gd name="T60" fmla="*/ 8439 w 13260"/>
              <a:gd name="T61" fmla="*/ 1819 h 4724"/>
              <a:gd name="T62" fmla="*/ 7711 w 13260"/>
              <a:gd name="T63" fmla="*/ 1691 h 4724"/>
              <a:gd name="T64" fmla="*/ 7159 w 13260"/>
              <a:gd name="T65" fmla="*/ 1575 h 4724"/>
              <a:gd name="T66" fmla="*/ 6430 w 13260"/>
              <a:gd name="T67" fmla="*/ 1376 h 4724"/>
              <a:gd name="T68" fmla="*/ 5890 w 13260"/>
              <a:gd name="T69" fmla="*/ 1249 h 4724"/>
              <a:gd name="T70" fmla="*/ 5348 w 13260"/>
              <a:gd name="T71" fmla="*/ 1182 h 4724"/>
              <a:gd name="T72" fmla="*/ 4798 w 13260"/>
              <a:gd name="T73" fmla="*/ 1133 h 4724"/>
              <a:gd name="T74" fmla="*/ 4427 w 13260"/>
              <a:gd name="T75" fmla="*/ 1071 h 4724"/>
              <a:gd name="T76" fmla="*/ 4057 w 13260"/>
              <a:gd name="T77" fmla="*/ 968 h 4724"/>
              <a:gd name="T78" fmla="*/ 3510 w 13260"/>
              <a:gd name="T79" fmla="*/ 774 h 4724"/>
              <a:gd name="T80" fmla="*/ 2969 w 13260"/>
              <a:gd name="T81" fmla="*/ 601 h 4724"/>
              <a:gd name="T82" fmla="*/ 2426 w 13260"/>
              <a:gd name="T83" fmla="*/ 481 h 4724"/>
              <a:gd name="T84" fmla="*/ 1517 w 13260"/>
              <a:gd name="T85" fmla="*/ 328 h 4724"/>
              <a:gd name="T86" fmla="*/ 425 w 13260"/>
              <a:gd name="T87" fmla="*/ 179 h 4724"/>
              <a:gd name="T88" fmla="*/ 77 w 13260"/>
              <a:gd name="T89" fmla="*/ 5 h 4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260" h="4724">
                <a:moveTo>
                  <a:pt x="77" y="5"/>
                </a:moveTo>
                <a:lnTo>
                  <a:pt x="441" y="53"/>
                </a:lnTo>
                <a:lnTo>
                  <a:pt x="805" y="98"/>
                </a:lnTo>
                <a:lnTo>
                  <a:pt x="1170" y="147"/>
                </a:lnTo>
                <a:lnTo>
                  <a:pt x="1536" y="201"/>
                </a:lnTo>
                <a:lnTo>
                  <a:pt x="1901" y="260"/>
                </a:lnTo>
                <a:lnTo>
                  <a:pt x="2266" y="321"/>
                </a:lnTo>
                <a:lnTo>
                  <a:pt x="2450" y="356"/>
                </a:lnTo>
                <a:lnTo>
                  <a:pt x="2633" y="392"/>
                </a:lnTo>
                <a:lnTo>
                  <a:pt x="2816" y="432"/>
                </a:lnTo>
                <a:lnTo>
                  <a:pt x="3000" y="477"/>
                </a:lnTo>
                <a:lnTo>
                  <a:pt x="3184" y="529"/>
                </a:lnTo>
                <a:lnTo>
                  <a:pt x="3368" y="589"/>
                </a:lnTo>
                <a:lnTo>
                  <a:pt x="3552" y="654"/>
                </a:lnTo>
                <a:lnTo>
                  <a:pt x="3735" y="720"/>
                </a:lnTo>
                <a:lnTo>
                  <a:pt x="3917" y="785"/>
                </a:lnTo>
                <a:lnTo>
                  <a:pt x="4098" y="847"/>
                </a:lnTo>
                <a:lnTo>
                  <a:pt x="4279" y="902"/>
                </a:lnTo>
                <a:lnTo>
                  <a:pt x="4368" y="926"/>
                </a:lnTo>
                <a:lnTo>
                  <a:pt x="4457" y="947"/>
                </a:lnTo>
                <a:lnTo>
                  <a:pt x="4546" y="965"/>
                </a:lnTo>
                <a:lnTo>
                  <a:pt x="4635" y="981"/>
                </a:lnTo>
                <a:lnTo>
                  <a:pt x="4815" y="1006"/>
                </a:lnTo>
                <a:lnTo>
                  <a:pt x="4995" y="1024"/>
                </a:lnTo>
                <a:lnTo>
                  <a:pt x="5176" y="1040"/>
                </a:lnTo>
                <a:lnTo>
                  <a:pt x="5359" y="1054"/>
                </a:lnTo>
                <a:lnTo>
                  <a:pt x="5541" y="1071"/>
                </a:lnTo>
                <a:lnTo>
                  <a:pt x="5725" y="1092"/>
                </a:lnTo>
                <a:lnTo>
                  <a:pt x="5910" y="1122"/>
                </a:lnTo>
                <a:lnTo>
                  <a:pt x="6095" y="1160"/>
                </a:lnTo>
                <a:lnTo>
                  <a:pt x="6279" y="1204"/>
                </a:lnTo>
                <a:lnTo>
                  <a:pt x="6463" y="1252"/>
                </a:lnTo>
                <a:lnTo>
                  <a:pt x="6646" y="1302"/>
                </a:lnTo>
                <a:lnTo>
                  <a:pt x="7010" y="1404"/>
                </a:lnTo>
                <a:lnTo>
                  <a:pt x="7192" y="1452"/>
                </a:lnTo>
                <a:lnTo>
                  <a:pt x="7373" y="1495"/>
                </a:lnTo>
                <a:lnTo>
                  <a:pt x="7553" y="1533"/>
                </a:lnTo>
                <a:lnTo>
                  <a:pt x="7733" y="1565"/>
                </a:lnTo>
                <a:lnTo>
                  <a:pt x="8097" y="1625"/>
                </a:lnTo>
                <a:lnTo>
                  <a:pt x="8280" y="1657"/>
                </a:lnTo>
                <a:lnTo>
                  <a:pt x="8463" y="1694"/>
                </a:lnTo>
                <a:lnTo>
                  <a:pt x="8648" y="1737"/>
                </a:lnTo>
                <a:lnTo>
                  <a:pt x="8833" y="1790"/>
                </a:lnTo>
                <a:lnTo>
                  <a:pt x="9018" y="1851"/>
                </a:lnTo>
                <a:lnTo>
                  <a:pt x="9202" y="1918"/>
                </a:lnTo>
                <a:lnTo>
                  <a:pt x="9385" y="1990"/>
                </a:lnTo>
                <a:lnTo>
                  <a:pt x="9569" y="2067"/>
                </a:lnTo>
                <a:lnTo>
                  <a:pt x="9752" y="2148"/>
                </a:lnTo>
                <a:lnTo>
                  <a:pt x="9936" y="2236"/>
                </a:lnTo>
                <a:lnTo>
                  <a:pt x="10119" y="2327"/>
                </a:lnTo>
                <a:lnTo>
                  <a:pt x="10302" y="2422"/>
                </a:lnTo>
                <a:lnTo>
                  <a:pt x="10486" y="2521"/>
                </a:lnTo>
                <a:lnTo>
                  <a:pt x="10669" y="2624"/>
                </a:lnTo>
                <a:lnTo>
                  <a:pt x="10852" y="2732"/>
                </a:lnTo>
                <a:lnTo>
                  <a:pt x="11036" y="2845"/>
                </a:lnTo>
                <a:lnTo>
                  <a:pt x="11219" y="2963"/>
                </a:lnTo>
                <a:lnTo>
                  <a:pt x="11402" y="3085"/>
                </a:lnTo>
                <a:lnTo>
                  <a:pt x="11586" y="3214"/>
                </a:lnTo>
                <a:lnTo>
                  <a:pt x="11769" y="3347"/>
                </a:lnTo>
                <a:lnTo>
                  <a:pt x="11952" y="3489"/>
                </a:lnTo>
                <a:lnTo>
                  <a:pt x="12136" y="3639"/>
                </a:lnTo>
                <a:lnTo>
                  <a:pt x="12319" y="3796"/>
                </a:lnTo>
                <a:lnTo>
                  <a:pt x="12502" y="3957"/>
                </a:lnTo>
                <a:lnTo>
                  <a:pt x="12867" y="4284"/>
                </a:lnTo>
                <a:lnTo>
                  <a:pt x="13049" y="4446"/>
                </a:lnTo>
                <a:lnTo>
                  <a:pt x="13231" y="4604"/>
                </a:lnTo>
                <a:cubicBezTo>
                  <a:pt x="13257" y="4628"/>
                  <a:pt x="13260" y="4668"/>
                  <a:pt x="13237" y="4695"/>
                </a:cubicBezTo>
                <a:cubicBezTo>
                  <a:pt x="13213" y="4721"/>
                  <a:pt x="13173" y="4724"/>
                  <a:pt x="13146" y="4701"/>
                </a:cubicBezTo>
                <a:lnTo>
                  <a:pt x="12964" y="4541"/>
                </a:lnTo>
                <a:lnTo>
                  <a:pt x="12782" y="4379"/>
                </a:lnTo>
                <a:lnTo>
                  <a:pt x="12418" y="4053"/>
                </a:lnTo>
                <a:lnTo>
                  <a:pt x="12236" y="3894"/>
                </a:lnTo>
                <a:lnTo>
                  <a:pt x="12055" y="3739"/>
                </a:lnTo>
                <a:lnTo>
                  <a:pt x="11874" y="3591"/>
                </a:lnTo>
                <a:lnTo>
                  <a:pt x="11693" y="3451"/>
                </a:lnTo>
                <a:lnTo>
                  <a:pt x="11512" y="3318"/>
                </a:lnTo>
                <a:lnTo>
                  <a:pt x="11331" y="3192"/>
                </a:lnTo>
                <a:lnTo>
                  <a:pt x="11150" y="3070"/>
                </a:lnTo>
                <a:lnTo>
                  <a:pt x="10968" y="2954"/>
                </a:lnTo>
                <a:lnTo>
                  <a:pt x="10787" y="2843"/>
                </a:lnTo>
                <a:lnTo>
                  <a:pt x="10606" y="2736"/>
                </a:lnTo>
                <a:lnTo>
                  <a:pt x="10425" y="2633"/>
                </a:lnTo>
                <a:lnTo>
                  <a:pt x="10243" y="2535"/>
                </a:lnTo>
                <a:lnTo>
                  <a:pt x="10062" y="2441"/>
                </a:lnTo>
                <a:lnTo>
                  <a:pt x="9882" y="2351"/>
                </a:lnTo>
                <a:lnTo>
                  <a:pt x="9700" y="2265"/>
                </a:lnTo>
                <a:lnTo>
                  <a:pt x="9520" y="2185"/>
                </a:lnTo>
                <a:lnTo>
                  <a:pt x="9339" y="2109"/>
                </a:lnTo>
                <a:lnTo>
                  <a:pt x="9158" y="2038"/>
                </a:lnTo>
                <a:lnTo>
                  <a:pt x="8977" y="1973"/>
                </a:lnTo>
                <a:lnTo>
                  <a:pt x="8798" y="1913"/>
                </a:lnTo>
                <a:lnTo>
                  <a:pt x="8619" y="1862"/>
                </a:lnTo>
                <a:lnTo>
                  <a:pt x="8439" y="1819"/>
                </a:lnTo>
                <a:lnTo>
                  <a:pt x="8258" y="1784"/>
                </a:lnTo>
                <a:lnTo>
                  <a:pt x="8076" y="1752"/>
                </a:lnTo>
                <a:lnTo>
                  <a:pt x="7711" y="1691"/>
                </a:lnTo>
                <a:lnTo>
                  <a:pt x="7527" y="1658"/>
                </a:lnTo>
                <a:lnTo>
                  <a:pt x="7342" y="1620"/>
                </a:lnTo>
                <a:lnTo>
                  <a:pt x="7159" y="1575"/>
                </a:lnTo>
                <a:lnTo>
                  <a:pt x="6976" y="1527"/>
                </a:lnTo>
                <a:lnTo>
                  <a:pt x="6612" y="1426"/>
                </a:lnTo>
                <a:lnTo>
                  <a:pt x="6430" y="1376"/>
                </a:lnTo>
                <a:lnTo>
                  <a:pt x="6250" y="1329"/>
                </a:lnTo>
                <a:lnTo>
                  <a:pt x="6069" y="1286"/>
                </a:lnTo>
                <a:lnTo>
                  <a:pt x="5890" y="1249"/>
                </a:lnTo>
                <a:lnTo>
                  <a:pt x="5710" y="1220"/>
                </a:lnTo>
                <a:lnTo>
                  <a:pt x="5530" y="1198"/>
                </a:lnTo>
                <a:lnTo>
                  <a:pt x="5348" y="1182"/>
                </a:lnTo>
                <a:lnTo>
                  <a:pt x="5166" y="1167"/>
                </a:lnTo>
                <a:lnTo>
                  <a:pt x="4983" y="1152"/>
                </a:lnTo>
                <a:lnTo>
                  <a:pt x="4798" y="1133"/>
                </a:lnTo>
                <a:lnTo>
                  <a:pt x="4613" y="1107"/>
                </a:lnTo>
                <a:lnTo>
                  <a:pt x="4520" y="1091"/>
                </a:lnTo>
                <a:lnTo>
                  <a:pt x="4427" y="1071"/>
                </a:lnTo>
                <a:lnTo>
                  <a:pt x="4334" y="1049"/>
                </a:lnTo>
                <a:lnTo>
                  <a:pt x="4241" y="1024"/>
                </a:lnTo>
                <a:lnTo>
                  <a:pt x="4057" y="968"/>
                </a:lnTo>
                <a:lnTo>
                  <a:pt x="3874" y="906"/>
                </a:lnTo>
                <a:lnTo>
                  <a:pt x="3691" y="840"/>
                </a:lnTo>
                <a:lnTo>
                  <a:pt x="3510" y="774"/>
                </a:lnTo>
                <a:lnTo>
                  <a:pt x="3329" y="710"/>
                </a:lnTo>
                <a:lnTo>
                  <a:pt x="3149" y="652"/>
                </a:lnTo>
                <a:lnTo>
                  <a:pt x="2969" y="601"/>
                </a:lnTo>
                <a:lnTo>
                  <a:pt x="2789" y="557"/>
                </a:lnTo>
                <a:lnTo>
                  <a:pt x="2607" y="518"/>
                </a:lnTo>
                <a:lnTo>
                  <a:pt x="2426" y="481"/>
                </a:lnTo>
                <a:lnTo>
                  <a:pt x="2245" y="448"/>
                </a:lnTo>
                <a:lnTo>
                  <a:pt x="1881" y="386"/>
                </a:lnTo>
                <a:lnTo>
                  <a:pt x="1517" y="328"/>
                </a:lnTo>
                <a:lnTo>
                  <a:pt x="1154" y="273"/>
                </a:lnTo>
                <a:lnTo>
                  <a:pt x="789" y="225"/>
                </a:lnTo>
                <a:lnTo>
                  <a:pt x="425" y="179"/>
                </a:lnTo>
                <a:lnTo>
                  <a:pt x="60" y="132"/>
                </a:lnTo>
                <a:cubicBezTo>
                  <a:pt x="25" y="127"/>
                  <a:pt x="0" y="95"/>
                  <a:pt x="5" y="60"/>
                </a:cubicBezTo>
                <a:cubicBezTo>
                  <a:pt x="10" y="25"/>
                  <a:pt x="42" y="0"/>
                  <a:pt x="77" y="5"/>
                </a:cubicBezTo>
                <a:close/>
              </a:path>
            </a:pathLst>
          </a:custGeom>
          <a:solidFill>
            <a:srgbClr val="254061"/>
          </a:solidFill>
          <a:ln w="3175" cap="flat">
            <a:solidFill>
              <a:srgbClr val="25406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B48A0D8B-F770-4AB0-AEAE-DF43B30C6A1B}"/>
              </a:ext>
            </a:extLst>
          </p:cNvPr>
          <p:cNvSpPr>
            <a:spLocks/>
          </p:cNvSpPr>
          <p:nvPr/>
        </p:nvSpPr>
        <p:spPr bwMode="auto">
          <a:xfrm>
            <a:off x="3865563" y="2476500"/>
            <a:ext cx="5362575" cy="1520825"/>
          </a:xfrm>
          <a:custGeom>
            <a:avLst/>
            <a:gdLst>
              <a:gd name="T0" fmla="*/ 88 w 13308"/>
              <a:gd name="T1" fmla="*/ 0 h 3772"/>
              <a:gd name="T2" fmla="*/ 1544 w 13308"/>
              <a:gd name="T3" fmla="*/ 0 h 3772"/>
              <a:gd name="T4" fmla="*/ 3003 w 13308"/>
              <a:gd name="T5" fmla="*/ 41 h 3772"/>
              <a:gd name="T6" fmla="*/ 4469 w 13308"/>
              <a:gd name="T7" fmla="*/ 121 h 3772"/>
              <a:gd name="T8" fmla="*/ 5934 w 13308"/>
              <a:gd name="T9" fmla="*/ 354 h 3772"/>
              <a:gd name="T10" fmla="*/ 7395 w 13308"/>
              <a:gd name="T11" fmla="*/ 666 h 3772"/>
              <a:gd name="T12" fmla="*/ 7408 w 13308"/>
              <a:gd name="T13" fmla="*/ 670 h 3772"/>
              <a:gd name="T14" fmla="*/ 8864 w 13308"/>
              <a:gd name="T15" fmla="*/ 1222 h 3772"/>
              <a:gd name="T16" fmla="*/ 8876 w 13308"/>
              <a:gd name="T17" fmla="*/ 1228 h 3772"/>
              <a:gd name="T18" fmla="*/ 10332 w 13308"/>
              <a:gd name="T19" fmla="*/ 2052 h 3772"/>
              <a:gd name="T20" fmla="*/ 11799 w 13308"/>
              <a:gd name="T21" fmla="*/ 2974 h 3772"/>
              <a:gd name="T22" fmla="*/ 11787 w 13308"/>
              <a:gd name="T23" fmla="*/ 2968 h 3772"/>
              <a:gd name="T24" fmla="*/ 13243 w 13308"/>
              <a:gd name="T25" fmla="*/ 3592 h 3772"/>
              <a:gd name="T26" fmla="*/ 13289 w 13308"/>
              <a:gd name="T27" fmla="*/ 3707 h 3772"/>
              <a:gd name="T28" fmla="*/ 13174 w 13308"/>
              <a:gd name="T29" fmla="*/ 3753 h 3772"/>
              <a:gd name="T30" fmla="*/ 11718 w 13308"/>
              <a:gd name="T31" fmla="*/ 3129 h 3772"/>
              <a:gd name="T32" fmla="*/ 11706 w 13308"/>
              <a:gd name="T33" fmla="*/ 3123 h 3772"/>
              <a:gd name="T34" fmla="*/ 10245 w 13308"/>
              <a:gd name="T35" fmla="*/ 2205 h 3772"/>
              <a:gd name="T36" fmla="*/ 8789 w 13308"/>
              <a:gd name="T37" fmla="*/ 1381 h 3772"/>
              <a:gd name="T38" fmla="*/ 8801 w 13308"/>
              <a:gd name="T39" fmla="*/ 1387 h 3772"/>
              <a:gd name="T40" fmla="*/ 7345 w 13308"/>
              <a:gd name="T41" fmla="*/ 835 h 3772"/>
              <a:gd name="T42" fmla="*/ 7358 w 13308"/>
              <a:gd name="T43" fmla="*/ 839 h 3772"/>
              <a:gd name="T44" fmla="*/ 5907 w 13308"/>
              <a:gd name="T45" fmla="*/ 527 h 3772"/>
              <a:gd name="T46" fmla="*/ 4460 w 13308"/>
              <a:gd name="T47" fmla="*/ 296 h 3772"/>
              <a:gd name="T48" fmla="*/ 2998 w 13308"/>
              <a:gd name="T49" fmla="*/ 216 h 3772"/>
              <a:gd name="T50" fmla="*/ 1544 w 13308"/>
              <a:gd name="T51" fmla="*/ 176 h 3772"/>
              <a:gd name="T52" fmla="*/ 88 w 13308"/>
              <a:gd name="T53" fmla="*/ 176 h 3772"/>
              <a:gd name="T54" fmla="*/ 0 w 13308"/>
              <a:gd name="T55" fmla="*/ 88 h 3772"/>
              <a:gd name="T56" fmla="*/ 88 w 13308"/>
              <a:gd name="T57" fmla="*/ 0 h 3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308" h="3772">
                <a:moveTo>
                  <a:pt x="88" y="0"/>
                </a:moveTo>
                <a:lnTo>
                  <a:pt x="1544" y="0"/>
                </a:lnTo>
                <a:lnTo>
                  <a:pt x="3003" y="41"/>
                </a:lnTo>
                <a:lnTo>
                  <a:pt x="4469" y="121"/>
                </a:lnTo>
                <a:lnTo>
                  <a:pt x="5934" y="354"/>
                </a:lnTo>
                <a:lnTo>
                  <a:pt x="7395" y="666"/>
                </a:lnTo>
                <a:cubicBezTo>
                  <a:pt x="7399" y="667"/>
                  <a:pt x="7404" y="669"/>
                  <a:pt x="7408" y="670"/>
                </a:cubicBezTo>
                <a:lnTo>
                  <a:pt x="8864" y="1222"/>
                </a:lnTo>
                <a:cubicBezTo>
                  <a:pt x="8868" y="1224"/>
                  <a:pt x="8872" y="1226"/>
                  <a:pt x="8876" y="1228"/>
                </a:cubicBezTo>
                <a:lnTo>
                  <a:pt x="10332" y="2052"/>
                </a:lnTo>
                <a:lnTo>
                  <a:pt x="11799" y="2974"/>
                </a:lnTo>
                <a:lnTo>
                  <a:pt x="11787" y="2968"/>
                </a:lnTo>
                <a:lnTo>
                  <a:pt x="13243" y="3592"/>
                </a:lnTo>
                <a:cubicBezTo>
                  <a:pt x="13288" y="3611"/>
                  <a:pt x="13308" y="3662"/>
                  <a:pt x="13289" y="3707"/>
                </a:cubicBezTo>
                <a:cubicBezTo>
                  <a:pt x="13270" y="3752"/>
                  <a:pt x="13218" y="3772"/>
                  <a:pt x="13174" y="3753"/>
                </a:cubicBezTo>
                <a:lnTo>
                  <a:pt x="11718" y="3129"/>
                </a:lnTo>
                <a:cubicBezTo>
                  <a:pt x="11714" y="3128"/>
                  <a:pt x="11710" y="3125"/>
                  <a:pt x="11706" y="3123"/>
                </a:cubicBezTo>
                <a:lnTo>
                  <a:pt x="10245" y="2205"/>
                </a:lnTo>
                <a:lnTo>
                  <a:pt x="8789" y="1381"/>
                </a:lnTo>
                <a:lnTo>
                  <a:pt x="8801" y="1387"/>
                </a:lnTo>
                <a:lnTo>
                  <a:pt x="7345" y="835"/>
                </a:lnTo>
                <a:lnTo>
                  <a:pt x="7358" y="839"/>
                </a:lnTo>
                <a:lnTo>
                  <a:pt x="5907" y="527"/>
                </a:lnTo>
                <a:lnTo>
                  <a:pt x="4460" y="296"/>
                </a:lnTo>
                <a:lnTo>
                  <a:pt x="2998" y="216"/>
                </a:lnTo>
                <a:lnTo>
                  <a:pt x="1544" y="176"/>
                </a:lnTo>
                <a:lnTo>
                  <a:pt x="88" y="176"/>
                </a:lnTo>
                <a:cubicBezTo>
                  <a:pt x="40" y="176"/>
                  <a:pt x="0" y="137"/>
                  <a:pt x="0" y="88"/>
                </a:cubicBezTo>
                <a:cubicBezTo>
                  <a:pt x="0" y="40"/>
                  <a:pt x="40" y="0"/>
                  <a:pt x="88" y="0"/>
                </a:cubicBezTo>
                <a:close/>
              </a:path>
            </a:pathLst>
          </a:custGeom>
          <a:solidFill>
            <a:srgbClr val="BE4B48"/>
          </a:solidFill>
          <a:ln w="3175" cap="flat">
            <a:solidFill>
              <a:srgbClr val="BE4B48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05C66E60-E3D7-4D57-990E-B8423FD8C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248150"/>
            <a:ext cx="4381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0.71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A4AC15D-7246-46FA-ACAA-9E935D746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852863"/>
            <a:ext cx="4381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0.76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03B722BC-D51A-4598-B0CF-D252B4948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457575"/>
            <a:ext cx="4381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0.81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2D6F039A-BC64-444F-8991-86AF1E5C2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062288"/>
            <a:ext cx="4381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0.86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6C3F8F80-7F11-40BE-8E82-21AF849BC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667000"/>
            <a:ext cx="4381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0.91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62D4F8DF-137D-433C-90CA-5B4724B8C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4594225"/>
            <a:ext cx="1968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AF47D727-ED40-4E3E-AF70-4BA98E6D0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4594225"/>
            <a:ext cx="3413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B1E77B3E-D9FB-4060-B584-65CC080D6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8" y="4594225"/>
            <a:ext cx="3413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8CA3C571-5BE5-463A-ABA3-BA865854B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4594225"/>
            <a:ext cx="3413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7C997BA2-ABAF-402D-B0C6-2E5EBB8A6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4594225"/>
            <a:ext cx="3413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42A08E91-A5B8-4485-B2F4-DA10A99B1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3" y="4594225"/>
            <a:ext cx="3413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F1A6E9B2-0D93-4139-BEC7-FBC1C4173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8" y="4594225"/>
            <a:ext cx="3413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67672F3A-A480-4E1E-B26F-AE43D39CC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813" y="4594225"/>
            <a:ext cx="3413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BA8596FD-ECD1-46B3-B807-BCB62E46C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188" y="4594225"/>
            <a:ext cx="3413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FF215D3A-394F-488B-8C61-5D5E3527E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2563" y="4594225"/>
            <a:ext cx="342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6D3A98EA-8306-4623-866E-EAE1D9852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3824288"/>
            <a:ext cx="3810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Accuracy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5751B180-ACB8-4524-9560-B04971F5C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4783138"/>
            <a:ext cx="16113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Interarrival Time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411F346E-2B6E-4195-9928-9F7A8218D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4783138"/>
            <a:ext cx="1778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536DB012-8E8A-4E51-90D7-1BE60C940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525" y="4783138"/>
            <a:ext cx="1936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3C1EB70C-7FED-4236-ACAA-3E32E9D3C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13" y="4783138"/>
            <a:ext cx="1778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1E5FBEC7-FEF4-4511-BE66-5285DBD2D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400" y="4783138"/>
            <a:ext cx="2222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B367B31C-A3C1-41E1-B7CB-8195F08FF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4783138"/>
            <a:ext cx="212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|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23255F91-2E5F-4AE5-9CA7-630A216F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4783138"/>
            <a:ext cx="2524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9D40D5AC-4F11-4E7B-9849-022498E19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4783138"/>
            <a:ext cx="212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|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29649D73-0B87-4FE9-9B75-5F05927CD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725" y="4783138"/>
            <a:ext cx="1936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D48006E4-E9DC-49C2-A65D-BA8284317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1681163"/>
            <a:ext cx="18700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Gun Dataset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DEE9F531-64B2-4F13-A58C-8F44FB0BCFC4}"/>
              </a:ext>
            </a:extLst>
          </p:cNvPr>
          <p:cNvSpPr>
            <a:spLocks/>
          </p:cNvSpPr>
          <p:nvPr/>
        </p:nvSpPr>
        <p:spPr bwMode="auto">
          <a:xfrm>
            <a:off x="5132388" y="2208213"/>
            <a:ext cx="568325" cy="50800"/>
          </a:xfrm>
          <a:custGeom>
            <a:avLst/>
            <a:gdLst>
              <a:gd name="T0" fmla="*/ 64 w 1408"/>
              <a:gd name="T1" fmla="*/ 0 h 128"/>
              <a:gd name="T2" fmla="*/ 1344 w 1408"/>
              <a:gd name="T3" fmla="*/ 0 h 128"/>
              <a:gd name="T4" fmla="*/ 1408 w 1408"/>
              <a:gd name="T5" fmla="*/ 64 h 128"/>
              <a:gd name="T6" fmla="*/ 1344 w 1408"/>
              <a:gd name="T7" fmla="*/ 128 h 128"/>
              <a:gd name="T8" fmla="*/ 64 w 1408"/>
              <a:gd name="T9" fmla="*/ 128 h 128"/>
              <a:gd name="T10" fmla="*/ 0 w 1408"/>
              <a:gd name="T11" fmla="*/ 64 h 128"/>
              <a:gd name="T12" fmla="*/ 64 w 140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8" h="128">
                <a:moveTo>
                  <a:pt x="64" y="0"/>
                </a:moveTo>
                <a:lnTo>
                  <a:pt x="1344" y="0"/>
                </a:lnTo>
                <a:cubicBezTo>
                  <a:pt x="1380" y="0"/>
                  <a:pt x="1408" y="29"/>
                  <a:pt x="1408" y="64"/>
                </a:cubicBezTo>
                <a:cubicBezTo>
                  <a:pt x="1408" y="100"/>
                  <a:pt x="1380" y="128"/>
                  <a:pt x="1344" y="128"/>
                </a:cubicBezTo>
                <a:lnTo>
                  <a:pt x="64" y="128"/>
                </a:lnTo>
                <a:cubicBezTo>
                  <a:pt x="29" y="128"/>
                  <a:pt x="0" y="100"/>
                  <a:pt x="0" y="64"/>
                </a:cubicBezTo>
                <a:cubicBezTo>
                  <a:pt x="0" y="29"/>
                  <a:pt x="29" y="0"/>
                  <a:pt x="64" y="0"/>
                </a:cubicBezTo>
                <a:close/>
              </a:path>
            </a:pathLst>
          </a:custGeom>
          <a:solidFill>
            <a:srgbClr val="254061"/>
          </a:solidFill>
          <a:ln w="3175" cap="flat">
            <a:solidFill>
              <a:srgbClr val="25406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5133E4B9-D3D8-476F-AA10-163D9FC65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2114550"/>
            <a:ext cx="10477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RoundRobin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F056CFC6-E9E5-4B1A-9602-874673B8A482}"/>
              </a:ext>
            </a:extLst>
          </p:cNvPr>
          <p:cNvSpPr>
            <a:spLocks/>
          </p:cNvSpPr>
          <p:nvPr/>
        </p:nvSpPr>
        <p:spPr bwMode="auto">
          <a:xfrm>
            <a:off x="6918325" y="2201863"/>
            <a:ext cx="581025" cy="63500"/>
          </a:xfrm>
          <a:custGeom>
            <a:avLst/>
            <a:gdLst>
              <a:gd name="T0" fmla="*/ 80 w 1440"/>
              <a:gd name="T1" fmla="*/ 0 h 160"/>
              <a:gd name="T2" fmla="*/ 1360 w 1440"/>
              <a:gd name="T3" fmla="*/ 0 h 160"/>
              <a:gd name="T4" fmla="*/ 1440 w 1440"/>
              <a:gd name="T5" fmla="*/ 80 h 160"/>
              <a:gd name="T6" fmla="*/ 1360 w 1440"/>
              <a:gd name="T7" fmla="*/ 160 h 160"/>
              <a:gd name="T8" fmla="*/ 80 w 1440"/>
              <a:gd name="T9" fmla="*/ 160 h 160"/>
              <a:gd name="T10" fmla="*/ 0 w 1440"/>
              <a:gd name="T11" fmla="*/ 80 h 160"/>
              <a:gd name="T12" fmla="*/ 80 w 1440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0" h="160">
                <a:moveTo>
                  <a:pt x="80" y="0"/>
                </a:moveTo>
                <a:lnTo>
                  <a:pt x="1360" y="0"/>
                </a:lnTo>
                <a:cubicBezTo>
                  <a:pt x="1405" y="0"/>
                  <a:pt x="1440" y="36"/>
                  <a:pt x="1440" y="80"/>
                </a:cubicBezTo>
                <a:cubicBezTo>
                  <a:pt x="1440" y="125"/>
                  <a:pt x="1405" y="160"/>
                  <a:pt x="1360" y="160"/>
                </a:cubicBezTo>
                <a:lnTo>
                  <a:pt x="80" y="160"/>
                </a:lnTo>
                <a:cubicBezTo>
                  <a:pt x="36" y="160"/>
                  <a:pt x="0" y="125"/>
                  <a:pt x="0" y="80"/>
                </a:cubicBezTo>
                <a:cubicBezTo>
                  <a:pt x="0" y="36"/>
                  <a:pt x="36" y="0"/>
                  <a:pt x="80" y="0"/>
                </a:cubicBezTo>
                <a:close/>
              </a:path>
            </a:pathLst>
          </a:custGeom>
          <a:solidFill>
            <a:srgbClr val="BE4B48"/>
          </a:solidFill>
          <a:ln w="3175" cap="flat">
            <a:solidFill>
              <a:srgbClr val="BE4B48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1">
            <a:extLst>
              <a:ext uri="{FF2B5EF4-FFF2-40B4-BE49-F238E27FC236}">
                <a16:creationId xmlns:a16="http://schemas.microsoft.com/office/drawing/2014/main" id="{417A7BA6-CE6C-4BAF-A135-8B30DE4F9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114550"/>
            <a:ext cx="10017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BsfDistance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87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/>
              <a:t>Empirical Results II</a:t>
            </a:r>
          </a:p>
        </p:txBody>
      </p:sp>
      <p:sp>
        <p:nvSpPr>
          <p:cNvPr id="5" name="TextBox 4"/>
          <p:cNvSpPr txBox="1"/>
          <p:nvPr/>
        </p:nvSpPr>
        <p:spPr>
          <a:xfrm rot="19730563">
            <a:off x="2112986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slowly</a:t>
            </a:r>
          </a:p>
        </p:txBody>
      </p:sp>
      <p:sp>
        <p:nvSpPr>
          <p:cNvPr id="6" name="TextBox 5"/>
          <p:cNvSpPr txBox="1"/>
          <p:nvPr/>
        </p:nvSpPr>
        <p:spPr>
          <a:xfrm rot="19730563">
            <a:off x="4246587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faster</a:t>
            </a:r>
          </a:p>
        </p:txBody>
      </p:sp>
      <p:sp>
        <p:nvSpPr>
          <p:cNvPr id="7" name="TextBox 6"/>
          <p:cNvSpPr txBox="1"/>
          <p:nvPr/>
        </p:nvSpPr>
        <p:spPr>
          <a:xfrm rot="19730563">
            <a:off x="6832845" y="556834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very quickly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597CC88E-C459-4272-8B8B-0A3B06E3818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124200" y="1524000"/>
            <a:ext cx="64785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91C717A-78F6-4A46-9100-E5B755BE2AB1}"/>
              </a:ext>
            </a:extLst>
          </p:cNvPr>
          <p:cNvSpPr>
            <a:spLocks noEditPoints="1"/>
          </p:cNvSpPr>
          <p:nvPr/>
        </p:nvSpPr>
        <p:spPr bwMode="auto">
          <a:xfrm>
            <a:off x="4033838" y="2493963"/>
            <a:ext cx="5246688" cy="1196975"/>
          </a:xfrm>
          <a:custGeom>
            <a:avLst/>
            <a:gdLst>
              <a:gd name="T0" fmla="*/ 0 w 3305"/>
              <a:gd name="T1" fmla="*/ 742 h 754"/>
              <a:gd name="T2" fmla="*/ 3305 w 3305"/>
              <a:gd name="T3" fmla="*/ 742 h 754"/>
              <a:gd name="T4" fmla="*/ 3305 w 3305"/>
              <a:gd name="T5" fmla="*/ 754 h 754"/>
              <a:gd name="T6" fmla="*/ 0 w 3305"/>
              <a:gd name="T7" fmla="*/ 754 h 754"/>
              <a:gd name="T8" fmla="*/ 0 w 3305"/>
              <a:gd name="T9" fmla="*/ 742 h 754"/>
              <a:gd name="T10" fmla="*/ 0 w 3305"/>
              <a:gd name="T11" fmla="*/ 371 h 754"/>
              <a:gd name="T12" fmla="*/ 3305 w 3305"/>
              <a:gd name="T13" fmla="*/ 371 h 754"/>
              <a:gd name="T14" fmla="*/ 3305 w 3305"/>
              <a:gd name="T15" fmla="*/ 383 h 754"/>
              <a:gd name="T16" fmla="*/ 0 w 3305"/>
              <a:gd name="T17" fmla="*/ 383 h 754"/>
              <a:gd name="T18" fmla="*/ 0 w 3305"/>
              <a:gd name="T19" fmla="*/ 371 h 754"/>
              <a:gd name="T20" fmla="*/ 0 w 3305"/>
              <a:gd name="T21" fmla="*/ 0 h 754"/>
              <a:gd name="T22" fmla="*/ 3305 w 3305"/>
              <a:gd name="T23" fmla="*/ 0 h 754"/>
              <a:gd name="T24" fmla="*/ 3305 w 3305"/>
              <a:gd name="T25" fmla="*/ 12 h 754"/>
              <a:gd name="T26" fmla="*/ 0 w 3305"/>
              <a:gd name="T27" fmla="*/ 12 h 754"/>
              <a:gd name="T28" fmla="*/ 0 w 3305"/>
              <a:gd name="T29" fmla="*/ 0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05" h="754">
                <a:moveTo>
                  <a:pt x="0" y="742"/>
                </a:moveTo>
                <a:lnTo>
                  <a:pt x="3305" y="742"/>
                </a:lnTo>
                <a:lnTo>
                  <a:pt x="3305" y="754"/>
                </a:lnTo>
                <a:lnTo>
                  <a:pt x="0" y="754"/>
                </a:lnTo>
                <a:lnTo>
                  <a:pt x="0" y="742"/>
                </a:lnTo>
                <a:close/>
                <a:moveTo>
                  <a:pt x="0" y="371"/>
                </a:moveTo>
                <a:lnTo>
                  <a:pt x="3305" y="371"/>
                </a:lnTo>
                <a:lnTo>
                  <a:pt x="3305" y="383"/>
                </a:lnTo>
                <a:lnTo>
                  <a:pt x="0" y="383"/>
                </a:lnTo>
                <a:lnTo>
                  <a:pt x="0" y="371"/>
                </a:lnTo>
                <a:close/>
                <a:moveTo>
                  <a:pt x="0" y="0"/>
                </a:moveTo>
                <a:lnTo>
                  <a:pt x="3305" y="0"/>
                </a:lnTo>
                <a:lnTo>
                  <a:pt x="3305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E0724B1-9C1E-4FAD-B20C-39A2717E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2389188"/>
            <a:ext cx="20638" cy="1879600"/>
          </a:xfrm>
          <a:prstGeom prst="rect">
            <a:avLst/>
          </a:pr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C6F0F9FA-4AE0-497D-8E15-F01F862F15D9}"/>
              </a:ext>
            </a:extLst>
          </p:cNvPr>
          <p:cNvSpPr>
            <a:spLocks noEditPoints="1"/>
          </p:cNvSpPr>
          <p:nvPr/>
        </p:nvSpPr>
        <p:spPr bwMode="auto">
          <a:xfrm>
            <a:off x="3971925" y="2493963"/>
            <a:ext cx="61913" cy="1784350"/>
          </a:xfrm>
          <a:custGeom>
            <a:avLst/>
            <a:gdLst>
              <a:gd name="T0" fmla="*/ 0 w 39"/>
              <a:gd name="T1" fmla="*/ 1112 h 1124"/>
              <a:gd name="T2" fmla="*/ 39 w 39"/>
              <a:gd name="T3" fmla="*/ 1112 h 1124"/>
              <a:gd name="T4" fmla="*/ 39 w 39"/>
              <a:gd name="T5" fmla="*/ 1124 h 1124"/>
              <a:gd name="T6" fmla="*/ 0 w 39"/>
              <a:gd name="T7" fmla="*/ 1124 h 1124"/>
              <a:gd name="T8" fmla="*/ 0 w 39"/>
              <a:gd name="T9" fmla="*/ 1112 h 1124"/>
              <a:gd name="T10" fmla="*/ 0 w 39"/>
              <a:gd name="T11" fmla="*/ 742 h 1124"/>
              <a:gd name="T12" fmla="*/ 39 w 39"/>
              <a:gd name="T13" fmla="*/ 742 h 1124"/>
              <a:gd name="T14" fmla="*/ 39 w 39"/>
              <a:gd name="T15" fmla="*/ 754 h 1124"/>
              <a:gd name="T16" fmla="*/ 0 w 39"/>
              <a:gd name="T17" fmla="*/ 754 h 1124"/>
              <a:gd name="T18" fmla="*/ 0 w 39"/>
              <a:gd name="T19" fmla="*/ 742 h 1124"/>
              <a:gd name="T20" fmla="*/ 0 w 39"/>
              <a:gd name="T21" fmla="*/ 371 h 1124"/>
              <a:gd name="T22" fmla="*/ 39 w 39"/>
              <a:gd name="T23" fmla="*/ 371 h 1124"/>
              <a:gd name="T24" fmla="*/ 39 w 39"/>
              <a:gd name="T25" fmla="*/ 383 h 1124"/>
              <a:gd name="T26" fmla="*/ 0 w 39"/>
              <a:gd name="T27" fmla="*/ 383 h 1124"/>
              <a:gd name="T28" fmla="*/ 0 w 39"/>
              <a:gd name="T29" fmla="*/ 371 h 1124"/>
              <a:gd name="T30" fmla="*/ 0 w 39"/>
              <a:gd name="T31" fmla="*/ 0 h 1124"/>
              <a:gd name="T32" fmla="*/ 39 w 39"/>
              <a:gd name="T33" fmla="*/ 0 h 1124"/>
              <a:gd name="T34" fmla="*/ 39 w 39"/>
              <a:gd name="T35" fmla="*/ 12 h 1124"/>
              <a:gd name="T36" fmla="*/ 0 w 39"/>
              <a:gd name="T37" fmla="*/ 12 h 1124"/>
              <a:gd name="T38" fmla="*/ 0 w 39"/>
              <a:gd name="T39" fmla="*/ 0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" h="1124">
                <a:moveTo>
                  <a:pt x="0" y="1112"/>
                </a:moveTo>
                <a:lnTo>
                  <a:pt x="39" y="1112"/>
                </a:lnTo>
                <a:lnTo>
                  <a:pt x="39" y="1124"/>
                </a:lnTo>
                <a:lnTo>
                  <a:pt x="0" y="1124"/>
                </a:lnTo>
                <a:lnTo>
                  <a:pt x="0" y="1112"/>
                </a:lnTo>
                <a:close/>
                <a:moveTo>
                  <a:pt x="0" y="742"/>
                </a:moveTo>
                <a:lnTo>
                  <a:pt x="39" y="742"/>
                </a:lnTo>
                <a:lnTo>
                  <a:pt x="39" y="754"/>
                </a:lnTo>
                <a:lnTo>
                  <a:pt x="0" y="754"/>
                </a:lnTo>
                <a:lnTo>
                  <a:pt x="0" y="742"/>
                </a:lnTo>
                <a:close/>
                <a:moveTo>
                  <a:pt x="0" y="371"/>
                </a:moveTo>
                <a:lnTo>
                  <a:pt x="39" y="371"/>
                </a:lnTo>
                <a:lnTo>
                  <a:pt x="39" y="383"/>
                </a:lnTo>
                <a:lnTo>
                  <a:pt x="0" y="383"/>
                </a:lnTo>
                <a:lnTo>
                  <a:pt x="0" y="371"/>
                </a:lnTo>
                <a:close/>
                <a:moveTo>
                  <a:pt x="0" y="0"/>
                </a:moveTo>
                <a:lnTo>
                  <a:pt x="39" y="0"/>
                </a:lnTo>
                <a:lnTo>
                  <a:pt x="39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BA4AA40-DB3B-4EAC-8876-9EFA62C2E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838" y="4259263"/>
            <a:ext cx="5246688" cy="19050"/>
          </a:xfrm>
          <a:prstGeom prst="rect">
            <a:avLst/>
          </a:pr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F94ECF91-B55C-49F9-87D4-FD943CE7FC92}"/>
              </a:ext>
            </a:extLst>
          </p:cNvPr>
          <p:cNvSpPr>
            <a:spLocks noEditPoints="1"/>
          </p:cNvSpPr>
          <p:nvPr/>
        </p:nvSpPr>
        <p:spPr bwMode="auto">
          <a:xfrm>
            <a:off x="4022725" y="4268788"/>
            <a:ext cx="5267325" cy="58738"/>
          </a:xfrm>
          <a:custGeom>
            <a:avLst/>
            <a:gdLst>
              <a:gd name="T0" fmla="*/ 13 w 3318"/>
              <a:gd name="T1" fmla="*/ 0 h 37"/>
              <a:gd name="T2" fmla="*/ 13 w 3318"/>
              <a:gd name="T3" fmla="*/ 37 h 37"/>
              <a:gd name="T4" fmla="*/ 0 w 3318"/>
              <a:gd name="T5" fmla="*/ 37 h 37"/>
              <a:gd name="T6" fmla="*/ 0 w 3318"/>
              <a:gd name="T7" fmla="*/ 0 h 37"/>
              <a:gd name="T8" fmla="*/ 13 w 3318"/>
              <a:gd name="T9" fmla="*/ 0 h 37"/>
              <a:gd name="T10" fmla="*/ 380 w 3318"/>
              <a:gd name="T11" fmla="*/ 0 h 37"/>
              <a:gd name="T12" fmla="*/ 380 w 3318"/>
              <a:gd name="T13" fmla="*/ 37 h 37"/>
              <a:gd name="T14" fmla="*/ 368 w 3318"/>
              <a:gd name="T15" fmla="*/ 37 h 37"/>
              <a:gd name="T16" fmla="*/ 368 w 3318"/>
              <a:gd name="T17" fmla="*/ 0 h 37"/>
              <a:gd name="T18" fmla="*/ 380 w 3318"/>
              <a:gd name="T19" fmla="*/ 0 h 37"/>
              <a:gd name="T20" fmla="*/ 748 w 3318"/>
              <a:gd name="T21" fmla="*/ 0 h 37"/>
              <a:gd name="T22" fmla="*/ 748 w 3318"/>
              <a:gd name="T23" fmla="*/ 37 h 37"/>
              <a:gd name="T24" fmla="*/ 735 w 3318"/>
              <a:gd name="T25" fmla="*/ 37 h 37"/>
              <a:gd name="T26" fmla="*/ 735 w 3318"/>
              <a:gd name="T27" fmla="*/ 0 h 37"/>
              <a:gd name="T28" fmla="*/ 748 w 3318"/>
              <a:gd name="T29" fmla="*/ 0 h 37"/>
              <a:gd name="T30" fmla="*/ 1115 w 3318"/>
              <a:gd name="T31" fmla="*/ 0 h 37"/>
              <a:gd name="T32" fmla="*/ 1115 w 3318"/>
              <a:gd name="T33" fmla="*/ 37 h 37"/>
              <a:gd name="T34" fmla="*/ 1103 w 3318"/>
              <a:gd name="T35" fmla="*/ 37 h 37"/>
              <a:gd name="T36" fmla="*/ 1103 w 3318"/>
              <a:gd name="T37" fmla="*/ 0 h 37"/>
              <a:gd name="T38" fmla="*/ 1115 w 3318"/>
              <a:gd name="T39" fmla="*/ 0 h 37"/>
              <a:gd name="T40" fmla="*/ 1483 w 3318"/>
              <a:gd name="T41" fmla="*/ 0 h 37"/>
              <a:gd name="T42" fmla="*/ 1483 w 3318"/>
              <a:gd name="T43" fmla="*/ 37 h 37"/>
              <a:gd name="T44" fmla="*/ 1470 w 3318"/>
              <a:gd name="T45" fmla="*/ 37 h 37"/>
              <a:gd name="T46" fmla="*/ 1470 w 3318"/>
              <a:gd name="T47" fmla="*/ 0 h 37"/>
              <a:gd name="T48" fmla="*/ 1483 w 3318"/>
              <a:gd name="T49" fmla="*/ 0 h 37"/>
              <a:gd name="T50" fmla="*/ 1850 w 3318"/>
              <a:gd name="T51" fmla="*/ 0 h 37"/>
              <a:gd name="T52" fmla="*/ 1850 w 3318"/>
              <a:gd name="T53" fmla="*/ 37 h 37"/>
              <a:gd name="T54" fmla="*/ 1838 w 3318"/>
              <a:gd name="T55" fmla="*/ 37 h 37"/>
              <a:gd name="T56" fmla="*/ 1838 w 3318"/>
              <a:gd name="T57" fmla="*/ 0 h 37"/>
              <a:gd name="T58" fmla="*/ 1850 w 3318"/>
              <a:gd name="T59" fmla="*/ 0 h 37"/>
              <a:gd name="T60" fmla="*/ 2218 w 3318"/>
              <a:gd name="T61" fmla="*/ 0 h 37"/>
              <a:gd name="T62" fmla="*/ 2218 w 3318"/>
              <a:gd name="T63" fmla="*/ 37 h 37"/>
              <a:gd name="T64" fmla="*/ 2205 w 3318"/>
              <a:gd name="T65" fmla="*/ 37 h 37"/>
              <a:gd name="T66" fmla="*/ 2205 w 3318"/>
              <a:gd name="T67" fmla="*/ 0 h 37"/>
              <a:gd name="T68" fmla="*/ 2218 w 3318"/>
              <a:gd name="T69" fmla="*/ 0 h 37"/>
              <a:gd name="T70" fmla="*/ 2585 w 3318"/>
              <a:gd name="T71" fmla="*/ 0 h 37"/>
              <a:gd name="T72" fmla="*/ 2585 w 3318"/>
              <a:gd name="T73" fmla="*/ 37 h 37"/>
              <a:gd name="T74" fmla="*/ 2573 w 3318"/>
              <a:gd name="T75" fmla="*/ 37 h 37"/>
              <a:gd name="T76" fmla="*/ 2573 w 3318"/>
              <a:gd name="T77" fmla="*/ 0 h 37"/>
              <a:gd name="T78" fmla="*/ 2585 w 3318"/>
              <a:gd name="T79" fmla="*/ 0 h 37"/>
              <a:gd name="T80" fmla="*/ 2950 w 3318"/>
              <a:gd name="T81" fmla="*/ 0 h 37"/>
              <a:gd name="T82" fmla="*/ 2950 w 3318"/>
              <a:gd name="T83" fmla="*/ 37 h 37"/>
              <a:gd name="T84" fmla="*/ 2938 w 3318"/>
              <a:gd name="T85" fmla="*/ 37 h 37"/>
              <a:gd name="T86" fmla="*/ 2938 w 3318"/>
              <a:gd name="T87" fmla="*/ 0 h 37"/>
              <a:gd name="T88" fmla="*/ 2950 w 3318"/>
              <a:gd name="T89" fmla="*/ 0 h 37"/>
              <a:gd name="T90" fmla="*/ 3318 w 3318"/>
              <a:gd name="T91" fmla="*/ 0 h 37"/>
              <a:gd name="T92" fmla="*/ 3318 w 3318"/>
              <a:gd name="T93" fmla="*/ 37 h 37"/>
              <a:gd name="T94" fmla="*/ 3306 w 3318"/>
              <a:gd name="T95" fmla="*/ 37 h 37"/>
              <a:gd name="T96" fmla="*/ 3306 w 3318"/>
              <a:gd name="T97" fmla="*/ 0 h 37"/>
              <a:gd name="T98" fmla="*/ 3318 w 3318"/>
              <a:gd name="T9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18" h="37">
                <a:moveTo>
                  <a:pt x="13" y="0"/>
                </a:moveTo>
                <a:lnTo>
                  <a:pt x="13" y="37"/>
                </a:lnTo>
                <a:lnTo>
                  <a:pt x="0" y="37"/>
                </a:lnTo>
                <a:lnTo>
                  <a:pt x="0" y="0"/>
                </a:lnTo>
                <a:lnTo>
                  <a:pt x="13" y="0"/>
                </a:lnTo>
                <a:close/>
                <a:moveTo>
                  <a:pt x="380" y="0"/>
                </a:moveTo>
                <a:lnTo>
                  <a:pt x="380" y="37"/>
                </a:lnTo>
                <a:lnTo>
                  <a:pt x="368" y="37"/>
                </a:lnTo>
                <a:lnTo>
                  <a:pt x="368" y="0"/>
                </a:lnTo>
                <a:lnTo>
                  <a:pt x="380" y="0"/>
                </a:lnTo>
                <a:close/>
                <a:moveTo>
                  <a:pt x="748" y="0"/>
                </a:moveTo>
                <a:lnTo>
                  <a:pt x="748" y="37"/>
                </a:lnTo>
                <a:lnTo>
                  <a:pt x="735" y="37"/>
                </a:lnTo>
                <a:lnTo>
                  <a:pt x="735" y="0"/>
                </a:lnTo>
                <a:lnTo>
                  <a:pt x="748" y="0"/>
                </a:lnTo>
                <a:close/>
                <a:moveTo>
                  <a:pt x="1115" y="0"/>
                </a:moveTo>
                <a:lnTo>
                  <a:pt x="1115" y="37"/>
                </a:lnTo>
                <a:lnTo>
                  <a:pt x="1103" y="37"/>
                </a:lnTo>
                <a:lnTo>
                  <a:pt x="1103" y="0"/>
                </a:lnTo>
                <a:lnTo>
                  <a:pt x="1115" y="0"/>
                </a:lnTo>
                <a:close/>
                <a:moveTo>
                  <a:pt x="1483" y="0"/>
                </a:moveTo>
                <a:lnTo>
                  <a:pt x="1483" y="37"/>
                </a:lnTo>
                <a:lnTo>
                  <a:pt x="1470" y="37"/>
                </a:lnTo>
                <a:lnTo>
                  <a:pt x="1470" y="0"/>
                </a:lnTo>
                <a:lnTo>
                  <a:pt x="1483" y="0"/>
                </a:lnTo>
                <a:close/>
                <a:moveTo>
                  <a:pt x="1850" y="0"/>
                </a:moveTo>
                <a:lnTo>
                  <a:pt x="1850" y="37"/>
                </a:lnTo>
                <a:lnTo>
                  <a:pt x="1838" y="37"/>
                </a:lnTo>
                <a:lnTo>
                  <a:pt x="1838" y="0"/>
                </a:lnTo>
                <a:lnTo>
                  <a:pt x="1850" y="0"/>
                </a:lnTo>
                <a:close/>
                <a:moveTo>
                  <a:pt x="2218" y="0"/>
                </a:moveTo>
                <a:lnTo>
                  <a:pt x="2218" y="37"/>
                </a:lnTo>
                <a:lnTo>
                  <a:pt x="2205" y="37"/>
                </a:lnTo>
                <a:lnTo>
                  <a:pt x="2205" y="0"/>
                </a:lnTo>
                <a:lnTo>
                  <a:pt x="2218" y="0"/>
                </a:lnTo>
                <a:close/>
                <a:moveTo>
                  <a:pt x="2585" y="0"/>
                </a:moveTo>
                <a:lnTo>
                  <a:pt x="2585" y="37"/>
                </a:lnTo>
                <a:lnTo>
                  <a:pt x="2573" y="37"/>
                </a:lnTo>
                <a:lnTo>
                  <a:pt x="2573" y="0"/>
                </a:lnTo>
                <a:lnTo>
                  <a:pt x="2585" y="0"/>
                </a:lnTo>
                <a:close/>
                <a:moveTo>
                  <a:pt x="2950" y="0"/>
                </a:moveTo>
                <a:lnTo>
                  <a:pt x="2950" y="37"/>
                </a:lnTo>
                <a:lnTo>
                  <a:pt x="2938" y="37"/>
                </a:lnTo>
                <a:lnTo>
                  <a:pt x="2938" y="0"/>
                </a:lnTo>
                <a:lnTo>
                  <a:pt x="2950" y="0"/>
                </a:lnTo>
                <a:close/>
                <a:moveTo>
                  <a:pt x="3318" y="0"/>
                </a:moveTo>
                <a:lnTo>
                  <a:pt x="3318" y="37"/>
                </a:lnTo>
                <a:lnTo>
                  <a:pt x="3306" y="37"/>
                </a:lnTo>
                <a:lnTo>
                  <a:pt x="3306" y="0"/>
                </a:lnTo>
                <a:lnTo>
                  <a:pt x="3318" y="0"/>
                </a:lnTo>
                <a:close/>
              </a:path>
            </a:pathLst>
          </a:custGeom>
          <a:solidFill>
            <a:srgbClr val="868686"/>
          </a:solidFill>
          <a:ln w="3175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07A1A3F1-2B8E-4F54-A854-6995834505A6}"/>
              </a:ext>
            </a:extLst>
          </p:cNvPr>
          <p:cNvSpPr>
            <a:spLocks/>
          </p:cNvSpPr>
          <p:nvPr/>
        </p:nvSpPr>
        <p:spPr bwMode="auto">
          <a:xfrm>
            <a:off x="4005263" y="2432050"/>
            <a:ext cx="5303838" cy="1760538"/>
          </a:xfrm>
          <a:custGeom>
            <a:avLst/>
            <a:gdLst>
              <a:gd name="T0" fmla="*/ 1536 w 13236"/>
              <a:gd name="T1" fmla="*/ 272 h 4404"/>
              <a:gd name="T2" fmla="*/ 2628 w 13236"/>
              <a:gd name="T3" fmla="*/ 472 h 4404"/>
              <a:gd name="T4" fmla="*/ 3354 w 13236"/>
              <a:gd name="T5" fmla="*/ 595 h 4404"/>
              <a:gd name="T6" fmla="*/ 4081 w 13236"/>
              <a:gd name="T7" fmla="*/ 709 h 4404"/>
              <a:gd name="T8" fmla="*/ 4811 w 13236"/>
              <a:gd name="T9" fmla="*/ 840 h 4404"/>
              <a:gd name="T10" fmla="*/ 5903 w 13236"/>
              <a:gd name="T11" fmla="*/ 1066 h 4404"/>
              <a:gd name="T12" fmla="*/ 6995 w 13236"/>
              <a:gd name="T13" fmla="*/ 1304 h 4404"/>
              <a:gd name="T14" fmla="*/ 7725 w 13236"/>
              <a:gd name="T15" fmla="*/ 1479 h 4404"/>
              <a:gd name="T16" fmla="*/ 8453 w 13236"/>
              <a:gd name="T17" fmla="*/ 1668 h 4404"/>
              <a:gd name="T18" fmla="*/ 9183 w 13236"/>
              <a:gd name="T19" fmla="*/ 1883 h 4404"/>
              <a:gd name="T20" fmla="*/ 9730 w 13236"/>
              <a:gd name="T21" fmla="*/ 2059 h 4404"/>
              <a:gd name="T22" fmla="*/ 10095 w 13236"/>
              <a:gd name="T23" fmla="*/ 2189 h 4404"/>
              <a:gd name="T24" fmla="*/ 10460 w 13236"/>
              <a:gd name="T25" fmla="*/ 2329 h 4404"/>
              <a:gd name="T26" fmla="*/ 10823 w 13236"/>
              <a:gd name="T27" fmla="*/ 2465 h 4404"/>
              <a:gd name="T28" fmla="*/ 11190 w 13236"/>
              <a:gd name="T29" fmla="*/ 2616 h 4404"/>
              <a:gd name="T30" fmla="*/ 11376 w 13236"/>
              <a:gd name="T31" fmla="*/ 2706 h 4404"/>
              <a:gd name="T32" fmla="*/ 11560 w 13236"/>
              <a:gd name="T33" fmla="*/ 2809 h 4404"/>
              <a:gd name="T34" fmla="*/ 11746 w 13236"/>
              <a:gd name="T35" fmla="*/ 2928 h 4404"/>
              <a:gd name="T36" fmla="*/ 11932 w 13236"/>
              <a:gd name="T37" fmla="*/ 3066 h 4404"/>
              <a:gd name="T38" fmla="*/ 12116 w 13236"/>
              <a:gd name="T39" fmla="*/ 3222 h 4404"/>
              <a:gd name="T40" fmla="*/ 12300 w 13236"/>
              <a:gd name="T41" fmla="*/ 3391 h 4404"/>
              <a:gd name="T42" fmla="*/ 12665 w 13236"/>
              <a:gd name="T43" fmla="*/ 3751 h 4404"/>
              <a:gd name="T44" fmla="*/ 13029 w 13236"/>
              <a:gd name="T45" fmla="*/ 4115 h 4404"/>
              <a:gd name="T46" fmla="*/ 13212 w 13236"/>
              <a:gd name="T47" fmla="*/ 4378 h 4404"/>
              <a:gd name="T48" fmla="*/ 12938 w 13236"/>
              <a:gd name="T49" fmla="*/ 4205 h 4404"/>
              <a:gd name="T50" fmla="*/ 12575 w 13236"/>
              <a:gd name="T51" fmla="*/ 3841 h 4404"/>
              <a:gd name="T52" fmla="*/ 12212 w 13236"/>
              <a:gd name="T53" fmla="*/ 3484 h 4404"/>
              <a:gd name="T54" fmla="*/ 12033 w 13236"/>
              <a:gd name="T55" fmla="*/ 3319 h 4404"/>
              <a:gd name="T56" fmla="*/ 11853 w 13236"/>
              <a:gd name="T57" fmla="*/ 3168 h 4404"/>
              <a:gd name="T58" fmla="*/ 11675 w 13236"/>
              <a:gd name="T59" fmla="*/ 3034 h 4404"/>
              <a:gd name="T60" fmla="*/ 11496 w 13236"/>
              <a:gd name="T61" fmla="*/ 2919 h 4404"/>
              <a:gd name="T62" fmla="*/ 11318 w 13236"/>
              <a:gd name="T63" fmla="*/ 2820 h 4404"/>
              <a:gd name="T64" fmla="*/ 11140 w 13236"/>
              <a:gd name="T65" fmla="*/ 2733 h 4404"/>
              <a:gd name="T66" fmla="*/ 10779 w 13236"/>
              <a:gd name="T67" fmla="*/ 2584 h 4404"/>
              <a:gd name="T68" fmla="*/ 10415 w 13236"/>
              <a:gd name="T69" fmla="*/ 2449 h 4404"/>
              <a:gd name="T70" fmla="*/ 10051 w 13236"/>
              <a:gd name="T71" fmla="*/ 2310 h 4404"/>
              <a:gd name="T72" fmla="*/ 9690 w 13236"/>
              <a:gd name="T73" fmla="*/ 2181 h 4404"/>
              <a:gd name="T74" fmla="*/ 9146 w 13236"/>
              <a:gd name="T75" fmla="*/ 2005 h 4404"/>
              <a:gd name="T76" fmla="*/ 8420 w 13236"/>
              <a:gd name="T77" fmla="*/ 1792 h 4404"/>
              <a:gd name="T78" fmla="*/ 7694 w 13236"/>
              <a:gd name="T79" fmla="*/ 1603 h 4404"/>
              <a:gd name="T80" fmla="*/ 6967 w 13236"/>
              <a:gd name="T81" fmla="*/ 1428 h 4404"/>
              <a:gd name="T82" fmla="*/ 5877 w 13236"/>
              <a:gd name="T83" fmla="*/ 1191 h 4404"/>
              <a:gd name="T84" fmla="*/ 4787 w 13236"/>
              <a:gd name="T85" fmla="*/ 966 h 4404"/>
              <a:gd name="T86" fmla="*/ 4062 w 13236"/>
              <a:gd name="T87" fmla="*/ 835 h 4404"/>
              <a:gd name="T88" fmla="*/ 3334 w 13236"/>
              <a:gd name="T89" fmla="*/ 722 h 4404"/>
              <a:gd name="T90" fmla="*/ 2605 w 13236"/>
              <a:gd name="T91" fmla="*/ 598 h 4404"/>
              <a:gd name="T92" fmla="*/ 1514 w 13236"/>
              <a:gd name="T93" fmla="*/ 397 h 4404"/>
              <a:gd name="T94" fmla="*/ 7 w 13236"/>
              <a:gd name="T95" fmla="*/ 58 h 4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236" h="4404">
                <a:moveTo>
                  <a:pt x="81" y="7"/>
                </a:moveTo>
                <a:lnTo>
                  <a:pt x="1536" y="272"/>
                </a:lnTo>
                <a:lnTo>
                  <a:pt x="2264" y="406"/>
                </a:lnTo>
                <a:lnTo>
                  <a:pt x="2628" y="472"/>
                </a:lnTo>
                <a:lnTo>
                  <a:pt x="2991" y="536"/>
                </a:lnTo>
                <a:lnTo>
                  <a:pt x="3354" y="595"/>
                </a:lnTo>
                <a:lnTo>
                  <a:pt x="3717" y="652"/>
                </a:lnTo>
                <a:lnTo>
                  <a:pt x="4081" y="709"/>
                </a:lnTo>
                <a:lnTo>
                  <a:pt x="4446" y="771"/>
                </a:lnTo>
                <a:lnTo>
                  <a:pt x="4811" y="840"/>
                </a:lnTo>
                <a:lnTo>
                  <a:pt x="5175" y="913"/>
                </a:lnTo>
                <a:lnTo>
                  <a:pt x="5903" y="1066"/>
                </a:lnTo>
                <a:lnTo>
                  <a:pt x="6631" y="1222"/>
                </a:lnTo>
                <a:lnTo>
                  <a:pt x="6995" y="1304"/>
                </a:lnTo>
                <a:lnTo>
                  <a:pt x="7360" y="1390"/>
                </a:lnTo>
                <a:lnTo>
                  <a:pt x="7725" y="1479"/>
                </a:lnTo>
                <a:lnTo>
                  <a:pt x="8089" y="1571"/>
                </a:lnTo>
                <a:lnTo>
                  <a:pt x="8453" y="1668"/>
                </a:lnTo>
                <a:lnTo>
                  <a:pt x="8818" y="1772"/>
                </a:lnTo>
                <a:lnTo>
                  <a:pt x="9183" y="1883"/>
                </a:lnTo>
                <a:lnTo>
                  <a:pt x="9547" y="1998"/>
                </a:lnTo>
                <a:lnTo>
                  <a:pt x="9730" y="2059"/>
                </a:lnTo>
                <a:lnTo>
                  <a:pt x="9913" y="2122"/>
                </a:lnTo>
                <a:lnTo>
                  <a:pt x="10095" y="2189"/>
                </a:lnTo>
                <a:lnTo>
                  <a:pt x="10278" y="2260"/>
                </a:lnTo>
                <a:lnTo>
                  <a:pt x="10460" y="2329"/>
                </a:lnTo>
                <a:lnTo>
                  <a:pt x="10642" y="2396"/>
                </a:lnTo>
                <a:lnTo>
                  <a:pt x="10823" y="2465"/>
                </a:lnTo>
                <a:lnTo>
                  <a:pt x="11006" y="2536"/>
                </a:lnTo>
                <a:lnTo>
                  <a:pt x="11190" y="2616"/>
                </a:lnTo>
                <a:lnTo>
                  <a:pt x="11283" y="2660"/>
                </a:lnTo>
                <a:lnTo>
                  <a:pt x="11376" y="2706"/>
                </a:lnTo>
                <a:lnTo>
                  <a:pt x="11468" y="2755"/>
                </a:lnTo>
                <a:lnTo>
                  <a:pt x="11560" y="2809"/>
                </a:lnTo>
                <a:lnTo>
                  <a:pt x="11653" y="2866"/>
                </a:lnTo>
                <a:lnTo>
                  <a:pt x="11746" y="2928"/>
                </a:lnTo>
                <a:lnTo>
                  <a:pt x="11839" y="2995"/>
                </a:lnTo>
                <a:lnTo>
                  <a:pt x="11932" y="3066"/>
                </a:lnTo>
                <a:lnTo>
                  <a:pt x="12024" y="3143"/>
                </a:lnTo>
                <a:lnTo>
                  <a:pt x="12116" y="3222"/>
                </a:lnTo>
                <a:lnTo>
                  <a:pt x="12208" y="3305"/>
                </a:lnTo>
                <a:lnTo>
                  <a:pt x="12300" y="3391"/>
                </a:lnTo>
                <a:lnTo>
                  <a:pt x="12483" y="3568"/>
                </a:lnTo>
                <a:lnTo>
                  <a:pt x="12665" y="3751"/>
                </a:lnTo>
                <a:lnTo>
                  <a:pt x="12847" y="3934"/>
                </a:lnTo>
                <a:lnTo>
                  <a:pt x="13029" y="4115"/>
                </a:lnTo>
                <a:lnTo>
                  <a:pt x="13210" y="4287"/>
                </a:lnTo>
                <a:cubicBezTo>
                  <a:pt x="13235" y="4312"/>
                  <a:pt x="13236" y="4352"/>
                  <a:pt x="13212" y="4378"/>
                </a:cubicBezTo>
                <a:cubicBezTo>
                  <a:pt x="13187" y="4403"/>
                  <a:pt x="13147" y="4404"/>
                  <a:pt x="13121" y="4380"/>
                </a:cubicBezTo>
                <a:lnTo>
                  <a:pt x="12938" y="4205"/>
                </a:lnTo>
                <a:lnTo>
                  <a:pt x="12757" y="4025"/>
                </a:lnTo>
                <a:lnTo>
                  <a:pt x="12575" y="3841"/>
                </a:lnTo>
                <a:lnTo>
                  <a:pt x="12393" y="3660"/>
                </a:lnTo>
                <a:lnTo>
                  <a:pt x="12212" y="3484"/>
                </a:lnTo>
                <a:lnTo>
                  <a:pt x="12122" y="3400"/>
                </a:lnTo>
                <a:lnTo>
                  <a:pt x="12033" y="3319"/>
                </a:lnTo>
                <a:lnTo>
                  <a:pt x="11943" y="3241"/>
                </a:lnTo>
                <a:lnTo>
                  <a:pt x="11853" y="3168"/>
                </a:lnTo>
                <a:lnTo>
                  <a:pt x="11764" y="3098"/>
                </a:lnTo>
                <a:lnTo>
                  <a:pt x="11675" y="3034"/>
                </a:lnTo>
                <a:lnTo>
                  <a:pt x="11586" y="2975"/>
                </a:lnTo>
                <a:lnTo>
                  <a:pt x="11496" y="2919"/>
                </a:lnTo>
                <a:lnTo>
                  <a:pt x="11407" y="2868"/>
                </a:lnTo>
                <a:lnTo>
                  <a:pt x="11318" y="2820"/>
                </a:lnTo>
                <a:lnTo>
                  <a:pt x="11229" y="2775"/>
                </a:lnTo>
                <a:lnTo>
                  <a:pt x="11140" y="2733"/>
                </a:lnTo>
                <a:lnTo>
                  <a:pt x="10960" y="2656"/>
                </a:lnTo>
                <a:lnTo>
                  <a:pt x="10779" y="2584"/>
                </a:lnTo>
                <a:lnTo>
                  <a:pt x="10597" y="2516"/>
                </a:lnTo>
                <a:lnTo>
                  <a:pt x="10415" y="2449"/>
                </a:lnTo>
                <a:lnTo>
                  <a:pt x="10232" y="2379"/>
                </a:lnTo>
                <a:lnTo>
                  <a:pt x="10051" y="2310"/>
                </a:lnTo>
                <a:lnTo>
                  <a:pt x="9871" y="2243"/>
                </a:lnTo>
                <a:lnTo>
                  <a:pt x="9690" y="2181"/>
                </a:lnTo>
                <a:lnTo>
                  <a:pt x="9509" y="2120"/>
                </a:lnTo>
                <a:lnTo>
                  <a:pt x="9146" y="2005"/>
                </a:lnTo>
                <a:lnTo>
                  <a:pt x="8783" y="1895"/>
                </a:lnTo>
                <a:lnTo>
                  <a:pt x="8420" y="1792"/>
                </a:lnTo>
                <a:lnTo>
                  <a:pt x="8057" y="1695"/>
                </a:lnTo>
                <a:lnTo>
                  <a:pt x="7694" y="1603"/>
                </a:lnTo>
                <a:lnTo>
                  <a:pt x="7331" y="1514"/>
                </a:lnTo>
                <a:lnTo>
                  <a:pt x="6967" y="1428"/>
                </a:lnTo>
                <a:lnTo>
                  <a:pt x="6605" y="1347"/>
                </a:lnTo>
                <a:lnTo>
                  <a:pt x="5877" y="1191"/>
                </a:lnTo>
                <a:lnTo>
                  <a:pt x="5150" y="1039"/>
                </a:lnTo>
                <a:lnTo>
                  <a:pt x="4787" y="966"/>
                </a:lnTo>
                <a:lnTo>
                  <a:pt x="4424" y="898"/>
                </a:lnTo>
                <a:lnTo>
                  <a:pt x="4062" y="835"/>
                </a:lnTo>
                <a:lnTo>
                  <a:pt x="3698" y="778"/>
                </a:lnTo>
                <a:lnTo>
                  <a:pt x="3334" y="722"/>
                </a:lnTo>
                <a:lnTo>
                  <a:pt x="2969" y="662"/>
                </a:lnTo>
                <a:lnTo>
                  <a:pt x="2605" y="598"/>
                </a:lnTo>
                <a:lnTo>
                  <a:pt x="2241" y="531"/>
                </a:lnTo>
                <a:lnTo>
                  <a:pt x="1514" y="397"/>
                </a:lnTo>
                <a:lnTo>
                  <a:pt x="58" y="132"/>
                </a:lnTo>
                <a:cubicBezTo>
                  <a:pt x="23" y="126"/>
                  <a:pt x="0" y="93"/>
                  <a:pt x="7" y="58"/>
                </a:cubicBezTo>
                <a:cubicBezTo>
                  <a:pt x="13" y="23"/>
                  <a:pt x="46" y="0"/>
                  <a:pt x="81" y="7"/>
                </a:cubicBezTo>
                <a:close/>
              </a:path>
            </a:pathLst>
          </a:custGeom>
          <a:solidFill>
            <a:srgbClr val="254061"/>
          </a:solidFill>
          <a:ln w="3175" cap="flat">
            <a:solidFill>
              <a:srgbClr val="25406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87590B9-5BF0-4B34-BA70-2092B9BE9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63" y="4149725"/>
            <a:ext cx="4397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0.68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1BBAA0D9-5769-464D-A625-418D239A6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63" y="3562350"/>
            <a:ext cx="4397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0.78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01AA5F49-3EDC-4A8B-8776-59AD76E87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63" y="2973388"/>
            <a:ext cx="4397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0.88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7B557B0D-284E-4C08-8FA0-A41B7E0CF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63" y="2386013"/>
            <a:ext cx="4397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0.98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AF97D139-080D-4D58-8954-8E16AD564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4492625"/>
            <a:ext cx="1952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B21ADF68-A90A-451C-B21D-C86636057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975" y="4492625"/>
            <a:ext cx="342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6F7114F9-6917-4A4F-8238-D3706D70A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75" y="4492625"/>
            <a:ext cx="342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B92D1B33-4D69-4CB7-8FDD-9385B540D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4492625"/>
            <a:ext cx="342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D623AE33-5BFF-4671-9833-6353BEBD4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492625"/>
            <a:ext cx="342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AFDA80E4-741E-43BF-BA08-74612387E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4492625"/>
            <a:ext cx="342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DB56654C-4FF1-4161-854C-DE56A77E3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5213" y="4492625"/>
            <a:ext cx="342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11F1113D-C2EC-4784-905B-B82B639B8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825" y="4492625"/>
            <a:ext cx="342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813D7498-61C2-4DF7-8E6F-84FF414B0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5" y="4492625"/>
            <a:ext cx="342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89653F99-91AD-43C9-AB79-D67567F55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4638" y="4492625"/>
            <a:ext cx="342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B2A0BDD4-EBB8-4265-9594-B4BB4449E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3729038"/>
            <a:ext cx="3810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Accuracy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131AEF0-2E6B-4AA7-844B-1064EACA6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4679950"/>
            <a:ext cx="39941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Exponentially Distributed Interarrival Time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4CD8ABA1-1A49-44CE-BFCB-8E945882D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850" y="4679950"/>
            <a:ext cx="1793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3EE1B068-6D86-43E9-864D-2CB8E25AB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350" y="4679950"/>
            <a:ext cx="1936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A484EE4F-7569-46D0-AF08-70A9C5229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138" y="4679950"/>
            <a:ext cx="1793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DD9D74B8-7B4B-4BD5-96FF-12134D5E9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163" y="1604963"/>
            <a:ext cx="3006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Two Pattern Dataset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9F447071-8765-44BC-8BEE-E5A74AF43632}"/>
              </a:ext>
            </a:extLst>
          </p:cNvPr>
          <p:cNvSpPr>
            <a:spLocks/>
          </p:cNvSpPr>
          <p:nvPr/>
        </p:nvSpPr>
        <p:spPr bwMode="auto">
          <a:xfrm>
            <a:off x="5173663" y="2127250"/>
            <a:ext cx="565150" cy="50800"/>
          </a:xfrm>
          <a:custGeom>
            <a:avLst/>
            <a:gdLst>
              <a:gd name="T0" fmla="*/ 64 w 1408"/>
              <a:gd name="T1" fmla="*/ 0 h 128"/>
              <a:gd name="T2" fmla="*/ 1344 w 1408"/>
              <a:gd name="T3" fmla="*/ 0 h 128"/>
              <a:gd name="T4" fmla="*/ 1408 w 1408"/>
              <a:gd name="T5" fmla="*/ 64 h 128"/>
              <a:gd name="T6" fmla="*/ 1344 w 1408"/>
              <a:gd name="T7" fmla="*/ 128 h 128"/>
              <a:gd name="T8" fmla="*/ 64 w 1408"/>
              <a:gd name="T9" fmla="*/ 128 h 128"/>
              <a:gd name="T10" fmla="*/ 0 w 1408"/>
              <a:gd name="T11" fmla="*/ 64 h 128"/>
              <a:gd name="T12" fmla="*/ 64 w 140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8" h="128">
                <a:moveTo>
                  <a:pt x="64" y="0"/>
                </a:moveTo>
                <a:lnTo>
                  <a:pt x="1344" y="0"/>
                </a:lnTo>
                <a:cubicBezTo>
                  <a:pt x="1380" y="0"/>
                  <a:pt x="1408" y="29"/>
                  <a:pt x="1408" y="64"/>
                </a:cubicBezTo>
                <a:cubicBezTo>
                  <a:pt x="1408" y="100"/>
                  <a:pt x="1380" y="128"/>
                  <a:pt x="1344" y="128"/>
                </a:cubicBezTo>
                <a:lnTo>
                  <a:pt x="64" y="128"/>
                </a:lnTo>
                <a:cubicBezTo>
                  <a:pt x="29" y="128"/>
                  <a:pt x="0" y="100"/>
                  <a:pt x="0" y="64"/>
                </a:cubicBezTo>
                <a:cubicBezTo>
                  <a:pt x="0" y="29"/>
                  <a:pt x="29" y="0"/>
                  <a:pt x="64" y="0"/>
                </a:cubicBezTo>
                <a:close/>
              </a:path>
            </a:pathLst>
          </a:custGeom>
          <a:solidFill>
            <a:srgbClr val="254061"/>
          </a:solidFill>
          <a:ln w="3175" cap="flat">
            <a:solidFill>
              <a:srgbClr val="25406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7591E6D0-6BE6-4EAB-BCBB-D79A4DB3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2033588"/>
            <a:ext cx="10636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RoundRobin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25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/>
              <a:t>Empirical Results II</a:t>
            </a:r>
          </a:p>
        </p:txBody>
      </p:sp>
      <p:sp>
        <p:nvSpPr>
          <p:cNvPr id="5" name="TextBox 4"/>
          <p:cNvSpPr txBox="1"/>
          <p:nvPr/>
        </p:nvSpPr>
        <p:spPr>
          <a:xfrm rot="19730563">
            <a:off x="2112986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slowly</a:t>
            </a:r>
          </a:p>
        </p:txBody>
      </p:sp>
      <p:sp>
        <p:nvSpPr>
          <p:cNvPr id="6" name="TextBox 5"/>
          <p:cNvSpPr txBox="1"/>
          <p:nvPr/>
        </p:nvSpPr>
        <p:spPr>
          <a:xfrm rot="19730563">
            <a:off x="4246587" y="58253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faster</a:t>
            </a:r>
          </a:p>
        </p:txBody>
      </p:sp>
      <p:sp>
        <p:nvSpPr>
          <p:cNvPr id="7" name="TextBox 6"/>
          <p:cNvSpPr txBox="1"/>
          <p:nvPr/>
        </p:nvSpPr>
        <p:spPr>
          <a:xfrm rot="19730563">
            <a:off x="6832845" y="556834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are arriving very quickly</a:t>
            </a:r>
          </a:p>
        </p:txBody>
      </p:sp>
      <p:pic>
        <p:nvPicPr>
          <p:cNvPr id="8" name="Picture 4" descr="2pat_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0"/>
            <a:ext cx="647892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394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/>
              <a:t>Empirical Results III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686" y="2372872"/>
            <a:ext cx="3099336" cy="35052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124200"/>
            <a:ext cx="3099336" cy="35052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1" y="1658863"/>
            <a:ext cx="4209847" cy="46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30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daus.com/pics/12881537447CbCB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753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0600" y="0"/>
            <a:ext cx="2743200" cy="3124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 </a:t>
            </a:r>
            <a:r>
              <a:rPr lang="en-US" sz="2800" b="1" dirty="0">
                <a:solidFill>
                  <a:schemeClr val="bg1"/>
                </a:solidFill>
              </a:rPr>
              <a:t>Polishing the Right Apple: Anytime Classification Also Benefits Data Streams with Constant Arrival Times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5486400"/>
            <a:ext cx="6858000" cy="1371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Jin </a:t>
            </a:r>
            <a:r>
              <a:rPr lang="en-US" sz="4400" dirty="0" err="1">
                <a:solidFill>
                  <a:schemeClr val="bg1"/>
                </a:solidFill>
              </a:rPr>
              <a:t>Shieh</a:t>
            </a:r>
            <a:r>
              <a:rPr lang="en-US" sz="4400" dirty="0">
                <a:solidFill>
                  <a:schemeClr val="bg1"/>
                </a:solidFill>
              </a:rPr>
              <a:t> and Eamonn Keogh</a:t>
            </a:r>
          </a:p>
          <a:p>
            <a:r>
              <a:rPr lang="en-US" sz="2600" dirty="0">
                <a:solidFill>
                  <a:schemeClr val="bg1"/>
                </a:solidFill>
              </a:rPr>
              <a:t>University of California - Riverside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-152400"/>
            <a:ext cx="38100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7658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9DCD-4528-438B-9C3B-42D7A14D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75565"/>
            <a:ext cx="10515600" cy="747395"/>
          </a:xfrm>
        </p:spPr>
        <p:txBody>
          <a:bodyPr/>
          <a:lstStyle/>
          <a:p>
            <a:r>
              <a:rPr lang="en-US" dirty="0"/>
              <a:t>Debrief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3CF5A8-75BA-4F53-BCAF-840808D6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46" y="1251388"/>
            <a:ext cx="11936654" cy="4023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an AI system, we will always have finite resources. If we reason carefully about how to spend them, we can do better.</a:t>
            </a:r>
          </a:p>
          <a:p>
            <a:pPr marL="0" indent="0">
              <a:buNone/>
            </a:pPr>
            <a:r>
              <a:rPr lang="en-US" dirty="0"/>
              <a:t>--</a:t>
            </a:r>
          </a:p>
          <a:p>
            <a:pPr marL="0" indent="0">
              <a:buNone/>
            </a:pPr>
            <a:r>
              <a:rPr lang="en-US" dirty="0"/>
              <a:t>While subjective, I recommend this style of presentation of conference talks</a:t>
            </a:r>
          </a:p>
          <a:p>
            <a:pPr lvl="1"/>
            <a:r>
              <a:rPr lang="en-US" dirty="0"/>
              <a:t>A conference talk is NOT your paper presented out loud</a:t>
            </a:r>
          </a:p>
          <a:p>
            <a:pPr lvl="1"/>
            <a:r>
              <a:rPr lang="en-US" dirty="0"/>
              <a:t>A conference talk is an advertisement for your paper</a:t>
            </a:r>
          </a:p>
          <a:p>
            <a:r>
              <a:rPr lang="en-US" dirty="0"/>
              <a:t>I also want to show you want a nice paper/research contribution can look like.</a:t>
            </a:r>
          </a:p>
          <a:p>
            <a:r>
              <a:rPr lang="en-US" dirty="0"/>
              <a:t>A very </a:t>
            </a:r>
            <a:r>
              <a:rPr lang="en-US" i="1" dirty="0"/>
              <a:t>simple</a:t>
            </a:r>
            <a:r>
              <a:rPr lang="en-US" dirty="0"/>
              <a:t> idea, well motivated, well evaluated and well explained.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0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E7763B-4F95-49CB-9A30-4E11CBEB1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176" y="316028"/>
            <a:ext cx="4309656" cy="32322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347391-B500-4E99-87AB-59AC82C52B6F}"/>
              </a:ext>
            </a:extLst>
          </p:cNvPr>
          <p:cNvSpPr/>
          <p:nvPr/>
        </p:nvSpPr>
        <p:spPr>
          <a:xfrm>
            <a:off x="1560760" y="2239149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1 = ‘1’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43E425-382E-4737-9673-563A4109E4A9}"/>
              </a:ext>
            </a:extLst>
          </p:cNvPr>
          <p:cNvCxnSpPr/>
          <p:nvPr/>
        </p:nvCxnSpPr>
        <p:spPr>
          <a:xfrm flipH="1">
            <a:off x="1339088" y="2868542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C9EBC8-B2C8-4ED4-A510-ADD4FE9107E0}"/>
              </a:ext>
            </a:extLst>
          </p:cNvPr>
          <p:cNvCxnSpPr>
            <a:cxnSpLocks/>
          </p:cNvCxnSpPr>
          <p:nvPr/>
        </p:nvCxnSpPr>
        <p:spPr>
          <a:xfrm>
            <a:off x="3080800" y="2868542"/>
            <a:ext cx="633351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9BD9492-5A71-4C97-922E-E5C1A5028CBB}"/>
              </a:ext>
            </a:extLst>
          </p:cNvPr>
          <p:cNvSpPr txBox="1"/>
          <p:nvPr/>
        </p:nvSpPr>
        <p:spPr>
          <a:xfrm>
            <a:off x="1164538" y="2973440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5A1BB-C82A-4B8A-8724-65BB9C4E6763}"/>
              </a:ext>
            </a:extLst>
          </p:cNvPr>
          <p:cNvSpPr txBox="1"/>
          <p:nvPr/>
        </p:nvSpPr>
        <p:spPr>
          <a:xfrm>
            <a:off x="3468538" y="297224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F89AFF-411E-4FF2-94A9-D4CAF8AB8658}"/>
              </a:ext>
            </a:extLst>
          </p:cNvPr>
          <p:cNvSpPr/>
          <p:nvPr/>
        </p:nvSpPr>
        <p:spPr>
          <a:xfrm>
            <a:off x="288121" y="3497934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2 = ‘1’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F03C8F-E2DF-4304-817E-BECC54746BF9}"/>
              </a:ext>
            </a:extLst>
          </p:cNvPr>
          <p:cNvSpPr/>
          <p:nvPr/>
        </p:nvSpPr>
        <p:spPr>
          <a:xfrm>
            <a:off x="2835399" y="3497934"/>
            <a:ext cx="1931719" cy="6293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 Feature 2 = ‘1’</a:t>
            </a:r>
          </a:p>
        </p:txBody>
      </p:sp>
      <p:sp>
        <p:nvSpPr>
          <p:cNvPr id="13" name="Text Box 1065">
            <a:extLst>
              <a:ext uri="{FF2B5EF4-FFF2-40B4-BE49-F238E27FC236}">
                <a16:creationId xmlns:a16="http://schemas.microsoft.com/office/drawing/2014/main" id="{A6526E5A-1961-4712-8420-A81A15265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55" y="1366100"/>
            <a:ext cx="80067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/>
              <a:t>Entropy</a:t>
            </a:r>
            <a:r>
              <a:rPr lang="en-US" altLang="en-US" sz="1800" dirty="0"/>
              <a:t>(500</a:t>
            </a:r>
            <a:r>
              <a:rPr lang="en-US" altLang="en-US" sz="1800" b="1" dirty="0">
                <a:solidFill>
                  <a:srgbClr val="FF0000"/>
                </a:solidFill>
              </a:rPr>
              <a:t> “1”</a:t>
            </a:r>
            <a:r>
              <a:rPr lang="en-US" altLang="en-US" sz="1800" dirty="0"/>
              <a:t>,500</a:t>
            </a:r>
            <a:r>
              <a:rPr lang="en-US" altLang="en-US" sz="1800" b="1" dirty="0">
                <a:solidFill>
                  <a:srgbClr val="0000FF"/>
                </a:solidFill>
              </a:rPr>
              <a:t> “0”</a:t>
            </a:r>
            <a:r>
              <a:rPr lang="en-US" altLang="en-US" sz="1800" dirty="0"/>
              <a:t>) = -(500/1000)log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(500/1000) - (500/1000)log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(500/1000)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	            =  </a:t>
            </a:r>
            <a:r>
              <a:rPr lang="en-US" altLang="en-US" sz="1800" b="1" dirty="0">
                <a:solidFill>
                  <a:srgbClr val="FF33CC"/>
                </a:solidFill>
              </a:rPr>
              <a:t>1</a:t>
            </a:r>
            <a:r>
              <a:rPr lang="en-US" altLang="en-US" sz="1800" dirty="0"/>
              <a:t>	</a:t>
            </a:r>
            <a:endParaRPr lang="en-US" altLang="en-US" sz="2000" dirty="0"/>
          </a:p>
        </p:txBody>
      </p:sp>
      <p:graphicFrame>
        <p:nvGraphicFramePr>
          <p:cNvPr id="14" name="Object 1068">
            <a:extLst>
              <a:ext uri="{FF2B5EF4-FFF2-40B4-BE49-F238E27FC236}">
                <a16:creationId xmlns:a16="http://schemas.microsoft.com/office/drawing/2014/main" id="{9A389E23-6CA4-443B-B8C8-33CB30297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478840"/>
              </p:ext>
            </p:extLst>
          </p:nvPr>
        </p:nvGraphicFramePr>
        <p:xfrm>
          <a:off x="438655" y="127841"/>
          <a:ext cx="6472241" cy="82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94100" imgH="457200" progId="Equation.3">
                  <p:embed/>
                </p:oleObj>
              </mc:Choice>
              <mc:Fallback>
                <p:oleObj name="Equation" r:id="rId3" imgW="3594100" imgH="457200" progId="Equation.3">
                  <p:embed/>
                  <p:pic>
                    <p:nvPicPr>
                      <p:cNvPr id="28704" name="Object 1068">
                        <a:extLst>
                          <a:ext uri="{FF2B5EF4-FFF2-40B4-BE49-F238E27FC236}">
                            <a16:creationId xmlns:a16="http://schemas.microsoft.com/office/drawing/2014/main" id="{AF50F6CB-C168-473A-AFA8-D923AEE95E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55" y="127841"/>
                        <a:ext cx="6472241" cy="823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065">
            <a:extLst>
              <a:ext uri="{FF2B5EF4-FFF2-40B4-BE49-F238E27FC236}">
                <a16:creationId xmlns:a16="http://schemas.microsoft.com/office/drawing/2014/main" id="{4A0D3601-AE8D-40AC-AE4F-722EF5D1BCCD}"/>
              </a:ext>
            </a:extLst>
          </p:cNvPr>
          <p:cNvSpPr txBox="1">
            <a:spLocks noChangeArrowheads="1"/>
          </p:cNvSpPr>
          <p:nvPr/>
        </p:nvSpPr>
        <p:spPr bwMode="auto">
          <a:xfrm rot="390502">
            <a:off x="3632760" y="4625338"/>
            <a:ext cx="88808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/>
              <a:t>Entropy</a:t>
            </a:r>
            <a:r>
              <a:rPr lang="en-US" altLang="en-US" sz="1800" dirty="0"/>
              <a:t>(250</a:t>
            </a:r>
            <a:r>
              <a:rPr lang="en-US" altLang="en-US" sz="1800" b="1" dirty="0">
                <a:solidFill>
                  <a:srgbClr val="FF0000"/>
                </a:solidFill>
              </a:rPr>
              <a:t> “1”</a:t>
            </a:r>
            <a:r>
              <a:rPr lang="en-US" altLang="en-US" sz="1800" dirty="0"/>
              <a:t>,250</a:t>
            </a:r>
            <a:r>
              <a:rPr lang="en-US" altLang="en-US" sz="1800" b="1" dirty="0">
                <a:solidFill>
                  <a:srgbClr val="0000FF"/>
                </a:solidFill>
              </a:rPr>
              <a:t> “0”</a:t>
            </a:r>
            <a:r>
              <a:rPr lang="en-US" altLang="en-US" sz="1800" dirty="0"/>
              <a:t>) = -(250/500)log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(250/500) - (250/500)log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(250/500) = </a:t>
            </a:r>
            <a:r>
              <a:rPr lang="en-US" altLang="en-US" sz="2200" b="1" dirty="0">
                <a:solidFill>
                  <a:srgbClr val="990099"/>
                </a:solidFill>
              </a:rPr>
              <a:t> 1</a:t>
            </a:r>
            <a:r>
              <a:rPr lang="en-US" altLang="en-US" sz="1800" dirty="0"/>
              <a:t>	</a:t>
            </a:r>
            <a:endParaRPr lang="en-US" altLang="en-US" sz="2000" dirty="0"/>
          </a:p>
        </p:txBody>
      </p:sp>
      <p:sp>
        <p:nvSpPr>
          <p:cNvPr id="16" name="Text Box 1065">
            <a:extLst>
              <a:ext uri="{FF2B5EF4-FFF2-40B4-BE49-F238E27FC236}">
                <a16:creationId xmlns:a16="http://schemas.microsoft.com/office/drawing/2014/main" id="{CB151718-EAB1-4335-8BF1-FC4AEC219663}"/>
              </a:ext>
            </a:extLst>
          </p:cNvPr>
          <p:cNvSpPr txBox="1">
            <a:spLocks noChangeArrowheads="1"/>
          </p:cNvSpPr>
          <p:nvPr/>
        </p:nvSpPr>
        <p:spPr bwMode="auto">
          <a:xfrm rot="390502">
            <a:off x="281039" y="4726409"/>
            <a:ext cx="97760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/>
              <a:t>Entropy</a:t>
            </a:r>
            <a:r>
              <a:rPr lang="en-US" altLang="en-US" sz="1800" dirty="0"/>
              <a:t>(250</a:t>
            </a:r>
            <a:r>
              <a:rPr lang="en-US" altLang="en-US" sz="1800" b="1" dirty="0">
                <a:solidFill>
                  <a:srgbClr val="FF0000"/>
                </a:solidFill>
              </a:rPr>
              <a:t> “1”</a:t>
            </a:r>
            <a:r>
              <a:rPr lang="en-US" altLang="en-US" sz="1800" dirty="0"/>
              <a:t>,250</a:t>
            </a:r>
            <a:r>
              <a:rPr lang="en-US" altLang="en-US" sz="1800" b="1" dirty="0">
                <a:solidFill>
                  <a:srgbClr val="0000FF"/>
                </a:solidFill>
              </a:rPr>
              <a:t> “0”</a:t>
            </a:r>
            <a:r>
              <a:rPr lang="en-US" altLang="en-US" sz="1800" dirty="0"/>
              <a:t>) = -(250/500)log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(250/500) - (250/500)log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(250/500) =  </a:t>
            </a:r>
            <a:r>
              <a:rPr lang="en-US" altLang="en-US" sz="2200" b="1" dirty="0">
                <a:solidFill>
                  <a:srgbClr val="006600"/>
                </a:solidFill>
              </a:rPr>
              <a:t>1</a:t>
            </a:r>
            <a:r>
              <a:rPr lang="en-US" altLang="en-US" sz="1800" dirty="0"/>
              <a:t>	</a:t>
            </a:r>
            <a:endParaRPr lang="en-US" altLang="en-US" sz="2000" dirty="0"/>
          </a:p>
        </p:txBody>
      </p:sp>
      <p:sp>
        <p:nvSpPr>
          <p:cNvPr id="17" name="Rectangle 1072">
            <a:extLst>
              <a:ext uri="{FF2B5EF4-FFF2-40B4-BE49-F238E27FC236}">
                <a16:creationId xmlns:a16="http://schemas.microsoft.com/office/drawing/2014/main" id="{9E21ED00-CEC9-4EB2-902E-2B1DCC440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64" y="5612829"/>
            <a:ext cx="8782050" cy="1238250"/>
          </a:xfrm>
          <a:prstGeom prst="rect">
            <a:avLst/>
          </a:prstGeom>
          <a:solidFill>
            <a:srgbClr val="FFFF99"/>
          </a:solidFill>
          <a:ln w="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" name="Text Box 1069">
            <a:extLst>
              <a:ext uri="{FF2B5EF4-FFF2-40B4-BE49-F238E27FC236}">
                <a16:creationId xmlns:a16="http://schemas.microsoft.com/office/drawing/2014/main" id="{5646D42D-6DDF-4881-8945-2D99511D4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6" y="6309743"/>
            <a:ext cx="83751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200" i="1" dirty="0"/>
              <a:t>Gain</a:t>
            </a:r>
            <a:r>
              <a:rPr lang="en-US" altLang="en-US" sz="2200" dirty="0"/>
              <a:t>(</a:t>
            </a:r>
            <a:r>
              <a:rPr lang="en-US" sz="2400" dirty="0"/>
              <a:t>Feature 1 = ‘1’</a:t>
            </a:r>
            <a:r>
              <a:rPr lang="en-US" altLang="en-US" sz="2200" dirty="0"/>
              <a:t>) = </a:t>
            </a:r>
            <a:r>
              <a:rPr lang="en-US" altLang="en-US" sz="2200" b="1" dirty="0">
                <a:solidFill>
                  <a:srgbClr val="FF33CC"/>
                </a:solidFill>
              </a:rPr>
              <a:t>1</a:t>
            </a:r>
            <a:r>
              <a:rPr lang="en-US" altLang="en-US" sz="2200" dirty="0"/>
              <a:t> – (500/1000 * </a:t>
            </a:r>
            <a:r>
              <a:rPr lang="en-US" altLang="en-US" sz="2200" b="1" dirty="0">
                <a:solidFill>
                  <a:srgbClr val="006600"/>
                </a:solidFill>
              </a:rPr>
              <a:t>1</a:t>
            </a:r>
            <a:r>
              <a:rPr lang="en-US" altLang="en-US" sz="2200" dirty="0"/>
              <a:t> + 500/1000 * </a:t>
            </a:r>
            <a:r>
              <a:rPr lang="en-US" altLang="en-US" sz="2200" b="1" dirty="0">
                <a:solidFill>
                  <a:srgbClr val="990099"/>
                </a:solidFill>
              </a:rPr>
              <a:t>1</a:t>
            </a:r>
            <a:r>
              <a:rPr lang="en-US" altLang="en-US" sz="2200" dirty="0"/>
              <a:t> ) = </a:t>
            </a:r>
            <a:r>
              <a:rPr lang="en-US" altLang="en-US" sz="2200" b="1" dirty="0"/>
              <a:t>0</a:t>
            </a:r>
          </a:p>
        </p:txBody>
      </p:sp>
      <p:graphicFrame>
        <p:nvGraphicFramePr>
          <p:cNvPr id="19" name="Object 1071">
            <a:extLst>
              <a:ext uri="{FF2B5EF4-FFF2-40B4-BE49-F238E27FC236}">
                <a16:creationId xmlns:a16="http://schemas.microsoft.com/office/drawing/2014/main" id="{2BAC3817-A00B-4EA3-AD40-A2DF468CAA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728193"/>
              </p:ext>
            </p:extLst>
          </p:nvPr>
        </p:nvGraphicFramePr>
        <p:xfrm>
          <a:off x="187739" y="5746180"/>
          <a:ext cx="5746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22600" imgH="254000" progId="Equation.3">
                  <p:embed/>
                </p:oleObj>
              </mc:Choice>
              <mc:Fallback>
                <p:oleObj name="Equation" r:id="rId5" imgW="3022600" imgH="254000" progId="Equation.3">
                  <p:embed/>
                  <p:pic>
                    <p:nvPicPr>
                      <p:cNvPr id="28706" name="Object 1071">
                        <a:extLst>
                          <a:ext uri="{FF2B5EF4-FFF2-40B4-BE49-F238E27FC236}">
                            <a16:creationId xmlns:a16="http://schemas.microsoft.com/office/drawing/2014/main" id="{CD309205-838B-4954-9BD6-6F5C6B0D19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39" y="5746180"/>
                        <a:ext cx="5746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08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929243-E78C-4813-9CB8-3CF957F3A0B8}"/>
              </a:ext>
            </a:extLst>
          </p:cNvPr>
          <p:cNvGraphicFramePr>
            <a:graphicFrameLocks noGrp="1"/>
          </p:cNvGraphicFramePr>
          <p:nvPr/>
        </p:nvGraphicFramePr>
        <p:xfrm>
          <a:off x="3872675" y="4287731"/>
          <a:ext cx="812800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5990203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44754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514015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38474495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008557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02870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Feature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7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5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47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79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01977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3628DC2-9C61-4FCA-A3D2-8BDE8D6C7F97}"/>
              </a:ext>
            </a:extLst>
          </p:cNvPr>
          <p:cNvSpPr/>
          <p:nvPr/>
        </p:nvSpPr>
        <p:spPr>
          <a:xfrm>
            <a:off x="9607138" y="3924325"/>
            <a:ext cx="807522" cy="3135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4FFD7-EFAB-45CA-A828-DE4CB589D91C}"/>
              </a:ext>
            </a:extLst>
          </p:cNvPr>
          <p:cNvSpPr txBox="1"/>
          <p:nvPr/>
        </p:nvSpPr>
        <p:spPr>
          <a:xfrm>
            <a:off x="119837" y="322479"/>
            <a:ext cx="11952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Can nearest neighbor solve this problem? 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48F4E-F489-4B85-92F4-EF1B1C34E31A}"/>
              </a:ext>
            </a:extLst>
          </p:cNvPr>
          <p:cNvSpPr txBox="1"/>
          <p:nvPr/>
        </p:nvSpPr>
        <p:spPr>
          <a:xfrm>
            <a:off x="3517900" y="1289050"/>
            <a:ext cx="7050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exemplars could differ in only one place but be in different classes!</a:t>
            </a:r>
          </a:p>
          <a:p>
            <a:r>
              <a:rPr lang="en-US" dirty="0"/>
              <a:t>Two exemplars could differ everywhere but be the same class!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85BCE6-3A69-4192-B00B-A494881A2533}"/>
              </a:ext>
            </a:extLst>
          </p:cNvPr>
          <p:cNvSpPr txBox="1"/>
          <p:nvPr/>
        </p:nvSpPr>
        <p:spPr>
          <a:xfrm>
            <a:off x="209550" y="2298787"/>
            <a:ext cx="118626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only</a:t>
            </a:r>
            <a:r>
              <a:rPr lang="en-US" sz="2400" dirty="0"/>
              <a:t> way nearest neighbor can do well, is if you have basically one of every possible example</a:t>
            </a:r>
          </a:p>
          <a:p>
            <a:r>
              <a:rPr lang="en-US" sz="2400" dirty="0"/>
              <a:t>But that means you need at least 1267650600228229401496703205376 training instances!</a:t>
            </a:r>
          </a:p>
          <a:p>
            <a:endParaRPr lang="en-US" sz="2400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240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5865-8920-4315-8783-2501DA41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10515600" cy="893233"/>
          </a:xfrm>
        </p:spPr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B9BB2-9115-43FD-BCFD-D99D56FF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66" y="1253331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ability to </a:t>
            </a:r>
            <a:r>
              <a:rPr lang="en-US" i="1" dirty="0"/>
              <a:t>represent</a:t>
            </a:r>
            <a:r>
              <a:rPr lang="en-US" dirty="0"/>
              <a:t> a solution, does not mean you can </a:t>
            </a:r>
            <a:r>
              <a:rPr lang="en-US" i="1" dirty="0"/>
              <a:t>learn</a:t>
            </a:r>
            <a:r>
              <a:rPr lang="en-US" dirty="0"/>
              <a:t> a solution.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Recall that multi-layer neural nets could representation any decision boundaries in the 1970s, but could only learn them well in the 2010s </a:t>
            </a:r>
          </a:p>
          <a:p>
            <a:endParaRPr lang="en-US" dirty="0"/>
          </a:p>
          <a:p>
            <a:r>
              <a:rPr lang="en-US" dirty="0"/>
              <a:t>There are problems that humans can learn to solve (once they see the pattern) that no current algorithm can learn to solve.</a:t>
            </a:r>
          </a:p>
          <a:p>
            <a:endParaRPr lang="en-US" dirty="0"/>
          </a:p>
          <a:p>
            <a:r>
              <a:rPr lang="en-US" dirty="0"/>
              <a:t>Feature generation is useful. Here, if we made a new feature that was just the some of all the ‘true’ variables, we could learn the answer with little data and basically any algorithm. </a:t>
            </a:r>
          </a:p>
        </p:txBody>
      </p:sp>
    </p:spTree>
    <p:extLst>
      <p:ext uri="{BB962C8B-B14F-4D97-AF65-F5344CB8AC3E}">
        <p14:creationId xmlns:p14="http://schemas.microsoft.com/office/powerpoint/2010/main" val="135431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0DDF9-C305-4D11-8957-5991087C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82" y="18256"/>
            <a:ext cx="10147418" cy="1195248"/>
          </a:xfrm>
        </p:spPr>
        <p:txBody>
          <a:bodyPr/>
          <a:lstStyle/>
          <a:p>
            <a:r>
              <a:rPr lang="en-US" dirty="0"/>
              <a:t>Resources Allocation for AI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023DB-1D09-4008-BB57-B7C000C8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47" y="1556188"/>
            <a:ext cx="10515600" cy="40234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autonomous robot has finite computational resources.</a:t>
            </a:r>
          </a:p>
          <a:p>
            <a:r>
              <a:rPr lang="en-US" dirty="0"/>
              <a:t>It has to deal with gait, navigation, image processing, planning etc.</a:t>
            </a:r>
          </a:p>
          <a:p>
            <a:endParaRPr lang="en-US" dirty="0"/>
          </a:p>
          <a:p>
            <a:r>
              <a:rPr lang="en-US" dirty="0"/>
              <a:t>Notice that not all these sub-problems need to be solved with the same precision at all times.</a:t>
            </a:r>
          </a:p>
          <a:p>
            <a:r>
              <a:rPr lang="en-US" dirty="0"/>
              <a:t>If we understand and exploit this, we can </a:t>
            </a:r>
            <a:r>
              <a:rPr lang="en-US" i="1" dirty="0"/>
              <a:t>do bet</a:t>
            </a:r>
            <a:r>
              <a:rPr lang="en-US" dirty="0"/>
              <a:t>ter.</a:t>
            </a:r>
          </a:p>
          <a:p>
            <a:r>
              <a:rPr lang="en-US" dirty="0"/>
              <a:t>In the next 20 min we will see a simple concrete example of this (not the full general case).</a:t>
            </a:r>
          </a:p>
          <a:p>
            <a:r>
              <a:rPr lang="en-US" dirty="0"/>
              <a:t>I have another reason to show you this work…</a:t>
            </a:r>
          </a:p>
        </p:txBody>
      </p:sp>
      <p:pic>
        <p:nvPicPr>
          <p:cNvPr id="4" name="Picture 2" descr="http://spectrum.ieee.org/image/1709195">
            <a:extLst>
              <a:ext uri="{FF2B5EF4-FFF2-40B4-BE49-F238E27FC236}">
                <a16:creationId xmlns:a16="http://schemas.microsoft.com/office/drawing/2014/main" id="{AB776E85-025E-45EB-84AE-36083674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9098" y="72106"/>
            <a:ext cx="1645497" cy="2625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576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0DDF9-C305-4D11-8957-5991087C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82" y="18256"/>
            <a:ext cx="10147418" cy="1195248"/>
          </a:xfrm>
        </p:spPr>
        <p:txBody>
          <a:bodyPr/>
          <a:lstStyle/>
          <a:p>
            <a:r>
              <a:rPr lang="en-US" dirty="0"/>
              <a:t>Giving a conference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023DB-1D09-4008-BB57-B7C000C8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47" y="1556188"/>
            <a:ext cx="10515600" cy="4023423"/>
          </a:xfrm>
        </p:spPr>
        <p:txBody>
          <a:bodyPr>
            <a:normAutofit/>
          </a:bodyPr>
          <a:lstStyle/>
          <a:p>
            <a:r>
              <a:rPr lang="en-US" dirty="0"/>
              <a:t>I have another reason to show you this work…</a:t>
            </a:r>
          </a:p>
          <a:p>
            <a:r>
              <a:rPr lang="en-US" dirty="0"/>
              <a:t>I want to show you how to present your work at a conference</a:t>
            </a:r>
          </a:p>
          <a:p>
            <a:pPr lvl="1"/>
            <a:r>
              <a:rPr lang="en-US" dirty="0"/>
              <a:t>A conference talk is NOT your paper presented out loud</a:t>
            </a:r>
          </a:p>
          <a:p>
            <a:pPr lvl="1"/>
            <a:r>
              <a:rPr lang="en-US" dirty="0"/>
              <a:t>A conference talk is an advertisement for your paper</a:t>
            </a:r>
          </a:p>
          <a:p>
            <a:r>
              <a:rPr lang="en-US" dirty="0"/>
              <a:t>I also want to show you want a nice paper/research contribution can look like.</a:t>
            </a:r>
          </a:p>
          <a:p>
            <a:r>
              <a:rPr lang="en-US" dirty="0"/>
              <a:t>A very </a:t>
            </a:r>
            <a:r>
              <a:rPr lang="en-US" i="1" dirty="0"/>
              <a:t>simple</a:t>
            </a:r>
            <a:r>
              <a:rPr lang="en-US" dirty="0"/>
              <a:t> idea, well motivated, well evaluated and well explained.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1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daus.com/pics/12881537447CbCB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753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-25400"/>
            <a:ext cx="3810000" cy="3124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sz="3600" b="1" dirty="0">
                <a:solidFill>
                  <a:schemeClr val="bg1"/>
                </a:solidFill>
              </a:rPr>
              <a:t>Polishing the Right Apple: Anytime Classification Also Benefits Data Streams with Constant Arrival Times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5486400"/>
            <a:ext cx="6858000" cy="1371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Jin </a:t>
            </a:r>
            <a:r>
              <a:rPr lang="en-US" sz="4400" dirty="0" err="1">
                <a:solidFill>
                  <a:schemeClr val="bg1"/>
                </a:solidFill>
              </a:rPr>
              <a:t>Shieh</a:t>
            </a:r>
            <a:r>
              <a:rPr lang="en-US" sz="4400" dirty="0">
                <a:solidFill>
                  <a:schemeClr val="bg1"/>
                </a:solidFill>
              </a:rPr>
              <a:t> and Eamonn Keogh</a:t>
            </a:r>
          </a:p>
          <a:p>
            <a:r>
              <a:rPr lang="en-US" sz="2600" dirty="0">
                <a:solidFill>
                  <a:schemeClr val="bg1"/>
                </a:solidFill>
              </a:rPr>
              <a:t>University of California - Riverside</a:t>
            </a:r>
          </a:p>
        </p:txBody>
      </p:sp>
    </p:spTree>
    <p:extLst>
      <p:ext uri="{BB962C8B-B14F-4D97-AF65-F5344CB8AC3E}">
        <p14:creationId xmlns:p14="http://schemas.microsoft.com/office/powerpoint/2010/main" val="464390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1936</Words>
  <Application>Microsoft Office PowerPoint</Application>
  <PresentationFormat>Widescreen</PresentationFormat>
  <Paragraphs>519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  <vt:lpstr>Resources Allocation for AI </vt:lpstr>
      <vt:lpstr>Giving a conference talk</vt:lpstr>
      <vt:lpstr> Polishing the Right Apple: Anytime Classification Also Benefits Data Streams with Constant Arrival Times</vt:lpstr>
      <vt:lpstr>Important Note</vt:lpstr>
      <vt:lpstr>Assumptions</vt:lpstr>
      <vt:lpstr>Problem Setup</vt:lpstr>
      <vt:lpstr>Problem Setup</vt:lpstr>
      <vt:lpstr>Problem Setup</vt:lpstr>
      <vt:lpstr>This is a realistic model for some problems</vt:lpstr>
      <vt:lpstr>Problem Setup</vt:lpstr>
      <vt:lpstr>Problem Setup</vt:lpstr>
      <vt:lpstr>Problem with the Simple Solution</vt:lpstr>
      <vt:lpstr>Observation: Some things are easer to classify than other</vt:lpstr>
      <vt:lpstr>Observation: Some things are easer to classify than other</vt:lpstr>
      <vt:lpstr>Our solution</vt:lpstr>
      <vt:lpstr>Our solution</vt:lpstr>
      <vt:lpstr>Our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Empirical Results I</vt:lpstr>
      <vt:lpstr>Empirical Results I</vt:lpstr>
      <vt:lpstr>Empirical Results II</vt:lpstr>
      <vt:lpstr>Empirical Results II</vt:lpstr>
      <vt:lpstr>Empirical Results III</vt:lpstr>
      <vt:lpstr> Polishing the Right Apple: Anytime Classification Also Benefits Data Streams with Constant Arrival Times</vt:lpstr>
      <vt:lpstr>Debrief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Eamonn Keogh</dc:creator>
  <cp:lastModifiedBy>Eamonn Keogh</cp:lastModifiedBy>
  <cp:revision>19</cp:revision>
  <dcterms:created xsi:type="dcterms:W3CDTF">2018-03-09T00:11:07Z</dcterms:created>
  <dcterms:modified xsi:type="dcterms:W3CDTF">2021-05-26T21:52:14Z</dcterms:modified>
</cp:coreProperties>
</file>