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467" r:id="rId6"/>
    <p:sldId id="545" r:id="rId7"/>
    <p:sldId id="553" r:id="rId8"/>
    <p:sldId id="547" r:id="rId9"/>
    <p:sldId id="548" r:id="rId10"/>
    <p:sldId id="549" r:id="rId11"/>
    <p:sldId id="546" r:id="rId12"/>
    <p:sldId id="550" r:id="rId13"/>
    <p:sldId id="472" r:id="rId14"/>
    <p:sldId id="474" r:id="rId15"/>
    <p:sldId id="554" r:id="rId16"/>
    <p:sldId id="552" r:id="rId17"/>
    <p:sldId id="555" r:id="rId18"/>
    <p:sldId id="560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31" r:id="rId31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89" autoAdjust="0"/>
  </p:normalViewPr>
  <p:slideViewPr>
    <p:cSldViewPr>
      <p:cViewPr>
        <p:scale>
          <a:sx n="68" d="100"/>
          <a:sy n="68" d="100"/>
        </p:scale>
        <p:origin x="-2400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DAD969BC-E024-4A42-A787-A5639765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D0EE68-2F40-420F-9ECB-2370C44B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90F50-191D-458D-869D-335FF6CCFF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4A2D-9127-4201-B392-0E7AFD09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DA05-21FB-4AC4-AC03-11CA43F7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B6A5-DF27-4BFC-B2E5-89315FEE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C6AB-C718-42BD-82C2-A3D6B078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83B0-1DF2-4ADE-A819-EF6CF9EA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92B9-A479-4223-9681-1F9699EC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6D8-D4CD-409F-B3DE-4AE64ED9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71DB-81E0-4F26-8B6C-AAC854AA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D7FB-6F65-4330-8DD5-96FA938A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A2CA-F1D8-41AC-8A44-9B4ECBBF1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0D8-5F8F-4F06-812B-39CBFC9C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8EC7-864B-42D0-80B8-34FE2A1C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DC57-FFDB-4FB8-B25C-01F37BE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78459F-7F01-493E-A878-3EE3A4F0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Wen-mei W. </a:t>
            </a:r>
            <a:r>
              <a:rPr lang="en-US" sz="1200" dirty="0" err="1">
                <a:cs typeface="Times New Roman" pitchFamily="18" charset="0"/>
              </a:rPr>
              <a:t>Hwu</a:t>
            </a:r>
            <a:r>
              <a:rPr lang="en-US" sz="1200" dirty="0">
                <a:cs typeface="Times New Roman" pitchFamily="18" charset="0"/>
              </a:rPr>
              <a:t>  </a:t>
            </a:r>
            <a:r>
              <a:rPr lang="en-US" sz="1200" dirty="0" smtClean="0">
                <a:cs typeface="Times New Roman" pitchFamily="18" charset="0"/>
              </a:rPr>
              <a:t>University </a:t>
            </a:r>
            <a:r>
              <a:rPr lang="en-US" sz="1200" dirty="0">
                <a:cs typeface="Times New Roman" pitchFamily="18" charset="0"/>
              </a:rPr>
              <a:t>of Illinois, </a:t>
            </a:r>
            <a:r>
              <a:rPr lang="en-US" sz="1200" dirty="0" smtClean="0">
                <a:cs typeface="Times New Roman" pitchFamily="18" charset="0"/>
              </a:rPr>
              <a:t>2007-2012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8FC80-E481-436D-B599-15E064D7DA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CS/EE 217 GPU Architecture and Parallel Programming</a:t>
            </a:r>
            <a:br>
              <a:rPr lang="en-US" sz="28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 smtClean="0">
                <a:latin typeface="Arial" charset="0"/>
                <a:cs typeface="Arial" charset="0"/>
              </a:rPr>
              <a:t>10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Reduction </a:t>
            </a:r>
            <a:r>
              <a:rPr lang="en-US" dirty="0" smtClean="0">
                <a:latin typeface="Arial" charset="0"/>
                <a:cs typeface="Arial" charset="0"/>
              </a:rPr>
              <a:t>Trees 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AFBF61-8DF5-4245-BC66-43D54398DF2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Sum Reduction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Parallel implementation: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Recursively halve # of threads, add two values per thread in each step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Takes log(n) steps for n elements, requires n/2 threads</a:t>
            </a:r>
          </a:p>
          <a:p>
            <a:pPr marL="974725" lvl="1" indent="-403225" eaLnBrk="1" hangingPunct="1">
              <a:defRPr/>
            </a:pPr>
            <a:endParaRPr lang="en-US" dirty="0" smtClean="0"/>
          </a:p>
          <a:p>
            <a:pPr marL="574675" indent="-403225" eaLnBrk="1" hangingPunct="1">
              <a:defRPr/>
            </a:pPr>
            <a:r>
              <a:rPr lang="en-US" dirty="0" smtClean="0"/>
              <a:t>Assume an in-place reduction using shared memory</a:t>
            </a:r>
          </a:p>
          <a:p>
            <a:pPr lvl="1" eaLnBrk="1" hangingPunct="1">
              <a:defRPr/>
            </a:pPr>
            <a:r>
              <a:rPr lang="en-US" dirty="0" smtClean="0"/>
              <a:t>The original vector is in device global memory</a:t>
            </a:r>
          </a:p>
          <a:p>
            <a:pPr lvl="1" eaLnBrk="1" hangingPunct="1">
              <a:defRPr/>
            </a:pPr>
            <a:r>
              <a:rPr lang="en-US" dirty="0" smtClean="0"/>
              <a:t>The shared memory is used to hold a partial sum vector</a:t>
            </a:r>
          </a:p>
          <a:p>
            <a:pPr lvl="1" eaLnBrk="1" hangingPunct="1">
              <a:defRPr/>
            </a:pPr>
            <a:r>
              <a:rPr lang="en-US" dirty="0" smtClean="0"/>
              <a:t>Each step brings the partial sum vector closer to the sum</a:t>
            </a:r>
          </a:p>
          <a:p>
            <a:pPr lvl="1" eaLnBrk="1" hangingPunct="1">
              <a:defRPr/>
            </a:pPr>
            <a:r>
              <a:rPr lang="en-US" dirty="0" smtClean="0"/>
              <a:t>The final sum will be in element 0</a:t>
            </a:r>
          </a:p>
          <a:p>
            <a:pPr lvl="1" eaLnBrk="1" hangingPunct="1">
              <a:defRPr/>
            </a:pPr>
            <a:r>
              <a:rPr lang="en-US" dirty="0" smtClean="0"/>
              <a:t>Reduces global memory traffic due to partial sum values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5986F-A6AC-4D1E-BDB6-597FA4166C7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Vector Reduction with Branch Divergence</a:t>
            </a: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03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2308" name="Rectangle 18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2311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0+1</a:t>
            </a:r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2+3</a:t>
            </a:r>
          </a:p>
        </p:txBody>
      </p:sp>
      <p:sp>
        <p:nvSpPr>
          <p:cNvPr id="12314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4+5</a:t>
            </a:r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7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6+7</a:t>
            </a:r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10+11</a:t>
            </a:r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8+9</a:t>
            </a:r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0...3</a:t>
            </a:r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4..7</a:t>
            </a:r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2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43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8..11</a:t>
            </a:r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0..7</a:t>
            </a:r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Rectangle 51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Rectangle 53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8..15</a:t>
            </a:r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4" name="Line 64"/>
          <p:cNvSpPr>
            <a:spLocks noChangeShapeType="1"/>
          </p:cNvSpPr>
          <p:nvPr/>
        </p:nvSpPr>
        <p:spPr bwMode="auto">
          <a:xfrm flipH="1">
            <a:off x="5334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Line 65"/>
          <p:cNvSpPr>
            <a:spLocks noChangeShapeType="1"/>
          </p:cNvSpPr>
          <p:nvPr/>
        </p:nvSpPr>
        <p:spPr bwMode="auto">
          <a:xfrm>
            <a:off x="6553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6" name="Line 66"/>
          <p:cNvSpPr>
            <a:spLocks noChangeShapeType="1"/>
          </p:cNvSpPr>
          <p:nvPr/>
        </p:nvSpPr>
        <p:spPr bwMode="auto">
          <a:xfrm flipH="1">
            <a:off x="67056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7" name="Line 67"/>
          <p:cNvSpPr>
            <a:spLocks noChangeShapeType="1"/>
          </p:cNvSpPr>
          <p:nvPr/>
        </p:nvSpPr>
        <p:spPr bwMode="auto">
          <a:xfrm>
            <a:off x="7924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8" name="Line 68"/>
          <p:cNvSpPr>
            <a:spLocks noChangeShapeType="1"/>
          </p:cNvSpPr>
          <p:nvPr/>
        </p:nvSpPr>
        <p:spPr bwMode="auto">
          <a:xfrm flipH="1">
            <a:off x="8077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9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0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1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2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3" name="Line 73"/>
          <p:cNvSpPr>
            <a:spLocks noChangeShapeType="1"/>
          </p:cNvSpPr>
          <p:nvPr/>
        </p:nvSpPr>
        <p:spPr bwMode="auto">
          <a:xfrm>
            <a:off x="6553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4" name="Line 74"/>
          <p:cNvSpPr>
            <a:spLocks noChangeShapeType="1"/>
          </p:cNvSpPr>
          <p:nvPr/>
        </p:nvSpPr>
        <p:spPr bwMode="auto">
          <a:xfrm flipH="1">
            <a:off x="66294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6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7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368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2369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2370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1" name="Line 81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2" name="Line 82"/>
          <p:cNvSpPr>
            <a:spLocks noChangeShapeType="1"/>
          </p:cNvSpPr>
          <p:nvPr/>
        </p:nvSpPr>
        <p:spPr bwMode="auto">
          <a:xfrm flipH="1">
            <a:off x="6705600" y="46482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3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4" name="Line 84"/>
          <p:cNvSpPr>
            <a:spLocks noChangeShapeType="1"/>
          </p:cNvSpPr>
          <p:nvPr/>
        </p:nvSpPr>
        <p:spPr bwMode="auto">
          <a:xfrm flipH="1">
            <a:off x="1295400" y="5715000"/>
            <a:ext cx="525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5" name="Text Box 85"/>
          <p:cNvSpPr txBox="1">
            <a:spLocks noChangeArrowheads="1"/>
          </p:cNvSpPr>
          <p:nvPr/>
        </p:nvSpPr>
        <p:spPr bwMode="auto">
          <a:xfrm>
            <a:off x="5051425" y="6172200"/>
            <a:ext cx="287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Partial Sum elements </a:t>
            </a:r>
          </a:p>
        </p:txBody>
      </p:sp>
      <p:sp>
        <p:nvSpPr>
          <p:cNvPr id="12376" name="Line 86"/>
          <p:cNvSpPr>
            <a:spLocks noChangeShapeType="1"/>
          </p:cNvSpPr>
          <p:nvPr/>
        </p:nvSpPr>
        <p:spPr bwMode="auto">
          <a:xfrm>
            <a:off x="7848600" y="640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237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2380" name="Text Box 90"/>
          <p:cNvSpPr txBox="1">
            <a:spLocks noChangeArrowheads="1"/>
          </p:cNvSpPr>
          <p:nvPr/>
        </p:nvSpPr>
        <p:spPr bwMode="auto">
          <a:xfrm>
            <a:off x="60960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4</a:t>
            </a:r>
          </a:p>
        </p:txBody>
      </p:sp>
      <p:sp>
        <p:nvSpPr>
          <p:cNvPr id="12381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2382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2383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2384" name="Text Box 94"/>
          <p:cNvSpPr txBox="1">
            <a:spLocks noChangeArrowheads="1"/>
          </p:cNvSpPr>
          <p:nvPr/>
        </p:nvSpPr>
        <p:spPr bwMode="auto">
          <a:xfrm>
            <a:off x="7467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5</a:t>
            </a:r>
          </a:p>
        </p:txBody>
      </p:sp>
      <p:sp>
        <p:nvSpPr>
          <p:cNvPr id="12385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C38E2-8A06-4E5C-9437-4778EA47DF4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 Sum Example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3343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3363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3364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3365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336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3370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3371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3372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3373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  <p:sp>
        <p:nvSpPr>
          <p:cNvPr id="13374" name="Rectangle 16"/>
          <p:cNvSpPr>
            <a:spLocks noChangeArrowheads="1"/>
          </p:cNvSpPr>
          <p:nvPr/>
        </p:nvSpPr>
        <p:spPr bwMode="auto">
          <a:xfrm>
            <a:off x="5475288" y="1900238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75" name="Line 62"/>
          <p:cNvSpPr>
            <a:spLocks noChangeShapeType="1"/>
          </p:cNvSpPr>
          <p:nvPr/>
        </p:nvSpPr>
        <p:spPr bwMode="auto">
          <a:xfrm flipH="1">
            <a:off x="5284788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Rectangle 16"/>
          <p:cNvSpPr>
            <a:spLocks noChangeArrowheads="1"/>
          </p:cNvSpPr>
          <p:nvPr/>
        </p:nvSpPr>
        <p:spPr bwMode="auto">
          <a:xfrm>
            <a:off x="7227888" y="3124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7" name="TextBox 2"/>
          <p:cNvSpPr txBox="1">
            <a:spLocks noChangeArrowheads="1"/>
          </p:cNvSpPr>
          <p:nvPr/>
        </p:nvSpPr>
        <p:spPr bwMode="auto">
          <a:xfrm>
            <a:off x="6161088" y="3698875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Active Partial Sum elements </a:t>
            </a:r>
          </a:p>
        </p:txBody>
      </p:sp>
      <p:sp>
        <p:nvSpPr>
          <p:cNvPr id="13378" name="Rectangle 26"/>
          <p:cNvSpPr>
            <a:spLocks noChangeArrowheads="1"/>
          </p:cNvSpPr>
          <p:nvPr/>
        </p:nvSpPr>
        <p:spPr bwMode="auto">
          <a:xfrm>
            <a:off x="5475288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26"/>
          <p:cNvSpPr>
            <a:spLocks noChangeArrowheads="1"/>
          </p:cNvSpPr>
          <p:nvPr/>
        </p:nvSpPr>
        <p:spPr bwMode="auto">
          <a:xfrm>
            <a:off x="5475288" y="4122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26"/>
          <p:cNvSpPr>
            <a:spLocks noChangeArrowheads="1"/>
          </p:cNvSpPr>
          <p:nvPr/>
        </p:nvSpPr>
        <p:spPr bwMode="auto">
          <a:xfrm>
            <a:off x="5475288" y="5265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Thread Index to Data Mapping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thread is responsible of an even-index location of the partial sum vector </a:t>
            </a:r>
          </a:p>
          <a:p>
            <a:pPr lvl="1"/>
            <a:r>
              <a:rPr lang="en-US" smtClean="0"/>
              <a:t>One input is the location of responsibility</a:t>
            </a:r>
          </a:p>
          <a:p>
            <a:endParaRPr lang="en-US" smtClean="0"/>
          </a:p>
          <a:p>
            <a:r>
              <a:rPr lang="en-US" smtClean="0"/>
              <a:t>After each step, half of the threads are no longer needed</a:t>
            </a:r>
          </a:p>
          <a:p>
            <a:endParaRPr lang="en-US" smtClean="0"/>
          </a:p>
          <a:p>
            <a:r>
              <a:rPr lang="en-US" smtClean="0"/>
              <a:t>In each step, one of the inputs comes from an increasing distance away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A9A153-5DAC-4F39-99A4-C2DDCABB4E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Thread Block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113538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thread block takes 2* </a:t>
            </a:r>
            <a:r>
              <a:rPr lang="en-US" dirty="0" err="1" smtClean="0"/>
              <a:t>BlockDim</a:t>
            </a:r>
            <a:r>
              <a:rPr lang="en-US" dirty="0" smtClean="0"/>
              <a:t> input elements</a:t>
            </a:r>
          </a:p>
          <a:p>
            <a:pPr>
              <a:defRPr/>
            </a:pPr>
            <a:r>
              <a:rPr lang="en-US" dirty="0" smtClean="0"/>
              <a:t>Each thread loads 2 elements into shared memory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__shared__ float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start 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[start + t];</a:t>
            </a:r>
          </a:p>
          <a:p>
            <a:pPr marL="457200" lvl="1" indent="0">
              <a:buFontTx/>
              <a:buNone/>
              <a:defRPr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lockDim+t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[start+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FEA4F-1F41-425D-8CF6-AC71BAE5F37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5F1F5B-62A1-4670-979B-0D428F86D730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Reduction Steps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1;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&lt;=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 stride *=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% stride == 0)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[2*t]+=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2209800" y="5562600"/>
            <a:ext cx="4284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Why do we need </a:t>
            </a:r>
            <a:r>
              <a:rPr lang="en-US" dirty="0" err="1"/>
              <a:t>syncthreads</a:t>
            </a:r>
            <a:r>
              <a:rPr lang="en-US" dirty="0"/>
              <a:t>()?</a:t>
            </a:r>
          </a:p>
        </p:txBody>
      </p:sp>
    </p:spTree>
    <p:extLst>
      <p:ext uri="{BB962C8B-B14F-4D97-AF65-F5344CB8AC3E}">
        <p14:creationId xmlns:p14="http://schemas.microsoft.com/office/powerpoint/2010/main" val="17441332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to the Global Picture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Thread 0 in each thread block write the sum of the thread block in partialSum[0] into a vector indexed by the blockIdx.x</a:t>
            </a:r>
          </a:p>
          <a:p>
            <a:endParaRPr lang="en-US" smtClean="0"/>
          </a:p>
          <a:p>
            <a:r>
              <a:rPr lang="en-US" smtClean="0"/>
              <a:t>There can be a large number of such sums if the original vector is very large</a:t>
            </a:r>
          </a:p>
          <a:p>
            <a:pPr lvl="1"/>
            <a:r>
              <a:rPr lang="en-US" smtClean="0"/>
              <a:t>The host code may iterate and launch another kernel</a:t>
            </a:r>
          </a:p>
          <a:p>
            <a:pPr lvl="1"/>
            <a:endParaRPr lang="en-US" smtClean="0"/>
          </a:p>
          <a:p>
            <a:r>
              <a:rPr lang="en-US" smtClean="0"/>
              <a:t>If there are only a small number of sums, the host can simply transfer the data back and add them together.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4C37D-3B6E-4679-A7B2-D3592C7E53E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21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BB606-6ED9-4E79-ADE9-9FA3AD9CEB0D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Observations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each iteration, two control flow paths will be sequentially traversed for each warp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perform addition and threads that do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do not perform addition still consume execution resources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more than half of threads will be executing after the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odd-index threads are disabled after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After the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step, entire warps in each block will fail the if test, poor resource utilization but no divergence.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This can go on for a while, up to 5 more steps (1024/32=16= 2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), where each active warp only has one productive thread until all warps in a block retire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Some warps will still succeed, but with divergence since only </a:t>
            </a:r>
            <a:r>
              <a:rPr lang="en-US" sz="2200" smtClean="0"/>
              <a:t>one thread </a:t>
            </a:r>
            <a:r>
              <a:rPr lang="en-US" sz="2200" dirty="0" smtClean="0"/>
              <a:t>will succeed</a:t>
            </a:r>
          </a:p>
        </p:txBody>
      </p:sp>
    </p:spTree>
    <p:extLst>
      <p:ext uri="{BB962C8B-B14F-4D97-AF65-F5344CB8AC3E}">
        <p14:creationId xmlns:p14="http://schemas.microsoft.com/office/powerpoint/2010/main" val="244311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Index Usage Matters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some algorithms, one can shift the index usage to improve the divergence behavior</a:t>
            </a:r>
          </a:p>
          <a:p>
            <a:pPr lvl="1">
              <a:defRPr/>
            </a:pPr>
            <a:r>
              <a:rPr lang="en-US" dirty="0" smtClean="0"/>
              <a:t>Commutative and associative operators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 - given an array of values, “reduce” them to a single value in parallel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Sum reduction: sum of all values in the array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Max reduction: maximum of all values in the array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…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22E5A5-9D8F-4687-A435-7E541E8EB8A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1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compact the partial sums into the first locations in the partialSum[] array</a:t>
            </a:r>
          </a:p>
          <a:p>
            <a:endParaRPr lang="en-US" smtClean="0"/>
          </a:p>
          <a:p>
            <a:r>
              <a:rPr lang="en-US" smtClean="0"/>
              <a:t>Keep the active threads consecutive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D5968-03FD-4943-8421-BF8850424B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300B8A-B02C-4210-B5C4-4ED60EFBA1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Reduction Trees, arguably the most widely used parallel computation pattern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</a:t>
            </a:r>
            <a:r>
              <a:rPr lang="en-US" dirty="0" smtClean="0"/>
              <a:t>concept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Performance analysis</a:t>
            </a:r>
            <a:endParaRPr lang="en-US" dirty="0" smtClean="0"/>
          </a:p>
          <a:p>
            <a:pPr marL="1257300" lvl="2" indent="-457200" eaLnBrk="1" hangingPunct="1">
              <a:defRPr/>
            </a:pPr>
            <a:r>
              <a:rPr lang="en-US" dirty="0" smtClean="0"/>
              <a:t>Memory </a:t>
            </a:r>
            <a:r>
              <a:rPr lang="en-US" dirty="0" smtClean="0"/>
              <a:t>coalescing</a:t>
            </a:r>
          </a:p>
          <a:p>
            <a:pPr marL="1257300" lvl="2" indent="-457200" eaLnBrk="1" hangingPunct="1">
              <a:defRPr/>
            </a:pPr>
            <a:r>
              <a:rPr lang="en-US" dirty="0" smtClean="0"/>
              <a:t>Control divergence</a:t>
            </a:r>
          </a:p>
          <a:p>
            <a:pPr marL="1257300" lvl="2" indent="-457200" eaLnBrk="1" hangingPunct="1">
              <a:defRPr/>
            </a:pPr>
            <a:r>
              <a:rPr lang="en-US" dirty="0" smtClean="0"/>
              <a:t>Thread utilization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6C5C33-B28C-43B1-938A-A2001E61B3B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2" name="Rectangle 88"/>
          <p:cNvSpPr>
            <a:spLocks noChangeArrowheads="1"/>
          </p:cNvSpPr>
          <p:nvPr/>
        </p:nvSpPr>
        <p:spPr bwMode="auto">
          <a:xfrm>
            <a:off x="8229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89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90"/>
          <p:cNvSpPr>
            <a:spLocks noChangeArrowheads="1"/>
          </p:cNvSpPr>
          <p:nvPr/>
        </p:nvSpPr>
        <p:spPr bwMode="auto">
          <a:xfrm>
            <a:off x="68580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1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5"/>
          <p:cNvSpPr>
            <a:spLocks noChangeArrowheads="1"/>
          </p:cNvSpPr>
          <p:nvPr/>
        </p:nvSpPr>
        <p:spPr bwMode="auto">
          <a:xfrm>
            <a:off x="4114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7" name="Rectangle 86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8" name="Rectangle 87"/>
          <p:cNvSpPr>
            <a:spLocks noChangeArrowheads="1"/>
          </p:cNvSpPr>
          <p:nvPr/>
        </p:nvSpPr>
        <p:spPr bwMode="auto">
          <a:xfrm>
            <a:off x="5486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9" name="Rectangle 81"/>
          <p:cNvSpPr>
            <a:spLocks noChangeArrowheads="1"/>
          </p:cNvSpPr>
          <p:nvPr/>
        </p:nvSpPr>
        <p:spPr bwMode="auto">
          <a:xfrm>
            <a:off x="1371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0" name="Rectangle 82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1" name="Rectangle 83"/>
          <p:cNvSpPr>
            <a:spLocks noChangeArrowheads="1"/>
          </p:cNvSpPr>
          <p:nvPr/>
        </p:nvSpPr>
        <p:spPr bwMode="auto">
          <a:xfrm>
            <a:off x="2743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2" name="Rectangle 84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3" name="Rectangle 2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4" name="Text Box 3"/>
          <p:cNvSpPr txBox="1">
            <a:spLocks noChangeArrowheads="1"/>
          </p:cNvSpPr>
          <p:nvPr/>
        </p:nvSpPr>
        <p:spPr bwMode="auto">
          <a:xfrm>
            <a:off x="6096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0</a:t>
            </a:r>
          </a:p>
        </p:txBody>
      </p:sp>
      <p:sp>
        <p:nvSpPr>
          <p:cNvPr id="225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16 threads</a:t>
            </a:r>
          </a:p>
        </p:txBody>
      </p:sp>
      <p:sp>
        <p:nvSpPr>
          <p:cNvPr id="22546" name="Rectangle 5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2547" name="Rectangle 6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548" name="Rectangle 7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49" name="Rectangle 8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50" name="Rectangle 9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…</a:t>
            </a:r>
          </a:p>
        </p:txBody>
      </p:sp>
      <p:sp>
        <p:nvSpPr>
          <p:cNvPr id="22551" name="Rectangle 10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22552" name="Rectangle 11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53" name="Rectangle 12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22554" name="Rectangle 13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2555" name="Rectangle 14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22556" name="Rectangle 15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22557" name="Rectangle 16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22558" name="Rectangle 17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0+16</a:t>
            </a:r>
          </a:p>
        </p:txBody>
      </p:sp>
      <p:sp>
        <p:nvSpPr>
          <p:cNvPr id="22559" name="Rectangle 18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19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20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21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22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23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15+31</a:t>
            </a:r>
          </a:p>
        </p:txBody>
      </p:sp>
      <p:sp>
        <p:nvSpPr>
          <p:cNvPr id="22565" name="Rectangle 24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5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6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7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28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29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1" name="Rectangle 30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31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2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3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34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35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Rectangle 36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37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Rectangle 38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39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40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41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42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43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Rectangle 44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45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46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47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48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49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50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51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52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Line 53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Line 54"/>
          <p:cNvSpPr>
            <a:spLocks noChangeShapeType="1"/>
          </p:cNvSpPr>
          <p:nvPr/>
        </p:nvSpPr>
        <p:spPr bwMode="auto">
          <a:xfrm flipH="1">
            <a:off x="1143000" y="2362200"/>
            <a:ext cx="518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6" name="Line 55"/>
          <p:cNvSpPr>
            <a:spLocks noChangeShapeType="1"/>
          </p:cNvSpPr>
          <p:nvPr/>
        </p:nvSpPr>
        <p:spPr bwMode="auto">
          <a:xfrm>
            <a:off x="1676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7" name="Line 56"/>
          <p:cNvSpPr>
            <a:spLocks noChangeShapeType="1"/>
          </p:cNvSpPr>
          <p:nvPr/>
        </p:nvSpPr>
        <p:spPr bwMode="auto">
          <a:xfrm flipH="1">
            <a:off x="17526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8" name="Line 57"/>
          <p:cNvSpPr>
            <a:spLocks noChangeShapeType="1"/>
          </p:cNvSpPr>
          <p:nvPr/>
        </p:nvSpPr>
        <p:spPr bwMode="auto">
          <a:xfrm>
            <a:off x="2362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9" name="Line 58"/>
          <p:cNvSpPr>
            <a:spLocks noChangeShapeType="1"/>
          </p:cNvSpPr>
          <p:nvPr/>
        </p:nvSpPr>
        <p:spPr bwMode="auto">
          <a:xfrm flipH="1">
            <a:off x="24384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0" name="Line 59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1" name="Line 60"/>
          <p:cNvSpPr>
            <a:spLocks noChangeShapeType="1"/>
          </p:cNvSpPr>
          <p:nvPr/>
        </p:nvSpPr>
        <p:spPr bwMode="auto">
          <a:xfrm flipH="1">
            <a:off x="31242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2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3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4" name="Line 63"/>
          <p:cNvSpPr>
            <a:spLocks noChangeShapeType="1"/>
          </p:cNvSpPr>
          <p:nvPr/>
        </p:nvSpPr>
        <p:spPr bwMode="auto">
          <a:xfrm>
            <a:off x="4419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5" name="Line 64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6" name="Line 65"/>
          <p:cNvSpPr>
            <a:spLocks noChangeShapeType="1"/>
          </p:cNvSpPr>
          <p:nvPr/>
        </p:nvSpPr>
        <p:spPr bwMode="auto">
          <a:xfrm flipH="1">
            <a:off x="11430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7" name="Line 66"/>
          <p:cNvSpPr>
            <a:spLocks noChangeShapeType="1"/>
          </p:cNvSpPr>
          <p:nvPr/>
        </p:nvSpPr>
        <p:spPr bwMode="auto">
          <a:xfrm>
            <a:off x="1676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Line 67"/>
          <p:cNvSpPr>
            <a:spLocks noChangeShapeType="1"/>
          </p:cNvSpPr>
          <p:nvPr/>
        </p:nvSpPr>
        <p:spPr bwMode="auto">
          <a:xfrm flipH="1">
            <a:off x="1828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9" name="Line 68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Line 69"/>
          <p:cNvSpPr>
            <a:spLocks noChangeShapeType="1"/>
          </p:cNvSpPr>
          <p:nvPr/>
        </p:nvSpPr>
        <p:spPr bwMode="auto">
          <a:xfrm flipH="1">
            <a:off x="3276600" y="34290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Line 73"/>
          <p:cNvSpPr>
            <a:spLocks noChangeShapeType="1"/>
          </p:cNvSpPr>
          <p:nvPr/>
        </p:nvSpPr>
        <p:spPr bwMode="auto">
          <a:xfrm>
            <a:off x="5105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2" name="Line 74"/>
          <p:cNvSpPr>
            <a:spLocks noChangeShapeType="1"/>
          </p:cNvSpPr>
          <p:nvPr/>
        </p:nvSpPr>
        <p:spPr bwMode="auto">
          <a:xfrm>
            <a:off x="5791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3" name="Line 75"/>
          <p:cNvSpPr>
            <a:spLocks noChangeShapeType="1"/>
          </p:cNvSpPr>
          <p:nvPr/>
        </p:nvSpPr>
        <p:spPr bwMode="auto">
          <a:xfrm>
            <a:off x="2362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4" name="Line 76"/>
          <p:cNvSpPr>
            <a:spLocks noChangeShapeType="1"/>
          </p:cNvSpPr>
          <p:nvPr/>
        </p:nvSpPr>
        <p:spPr bwMode="auto">
          <a:xfrm>
            <a:off x="30480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5" name="Line 77"/>
          <p:cNvSpPr>
            <a:spLocks noChangeShapeType="1"/>
          </p:cNvSpPr>
          <p:nvPr/>
        </p:nvSpPr>
        <p:spPr bwMode="auto">
          <a:xfrm flipH="1">
            <a:off x="2590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6" name="Line 78"/>
          <p:cNvSpPr>
            <a:spLocks noChangeShapeType="1"/>
          </p:cNvSpPr>
          <p:nvPr/>
        </p:nvSpPr>
        <p:spPr bwMode="auto">
          <a:xfrm>
            <a:off x="1676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7" name="Line 79"/>
          <p:cNvSpPr>
            <a:spLocks noChangeShapeType="1"/>
          </p:cNvSpPr>
          <p:nvPr/>
        </p:nvSpPr>
        <p:spPr bwMode="auto">
          <a:xfrm flipH="1">
            <a:off x="12192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8" name="Line 80"/>
          <p:cNvSpPr>
            <a:spLocks noChangeShapeType="1"/>
          </p:cNvSpPr>
          <p:nvPr/>
        </p:nvSpPr>
        <p:spPr bwMode="auto">
          <a:xfrm flipH="1">
            <a:off x="1828800" y="4572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9" name="Text Box 92"/>
          <p:cNvSpPr txBox="1">
            <a:spLocks noChangeArrowheads="1"/>
          </p:cNvSpPr>
          <p:nvPr/>
        </p:nvSpPr>
        <p:spPr bwMode="auto">
          <a:xfrm>
            <a:off x="12954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</a:t>
            </a:r>
          </a:p>
        </p:txBody>
      </p:sp>
      <p:sp>
        <p:nvSpPr>
          <p:cNvPr id="22620" name="Text Box 93"/>
          <p:cNvSpPr txBox="1">
            <a:spLocks noChangeArrowheads="1"/>
          </p:cNvSpPr>
          <p:nvPr/>
        </p:nvSpPr>
        <p:spPr bwMode="auto">
          <a:xfrm>
            <a:off x="19812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2</a:t>
            </a:r>
          </a:p>
        </p:txBody>
      </p:sp>
      <p:sp>
        <p:nvSpPr>
          <p:cNvPr id="22621" name="Text Box 94"/>
          <p:cNvSpPr txBox="1">
            <a:spLocks noChangeArrowheads="1"/>
          </p:cNvSpPr>
          <p:nvPr/>
        </p:nvSpPr>
        <p:spPr bwMode="auto">
          <a:xfrm>
            <a:off x="47244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14</a:t>
            </a:r>
          </a:p>
        </p:txBody>
      </p:sp>
      <p:sp>
        <p:nvSpPr>
          <p:cNvPr id="22622" name="Text Box 95"/>
          <p:cNvSpPr txBox="1">
            <a:spLocks noChangeArrowheads="1"/>
          </p:cNvSpPr>
          <p:nvPr/>
        </p:nvSpPr>
        <p:spPr bwMode="auto">
          <a:xfrm>
            <a:off x="54102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15</a:t>
            </a:r>
          </a:p>
        </p:txBody>
      </p:sp>
    </p:spTree>
    <p:extLst>
      <p:ext uri="{BB962C8B-B14F-4D97-AF65-F5344CB8AC3E}">
        <p14:creationId xmlns:p14="http://schemas.microsoft.com/office/powerpoint/2010/main" val="1396336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Reduction Kernel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&gt; 0;  stride /=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40550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305800" cy="1143000"/>
          </a:xfrm>
        </p:spPr>
        <p:txBody>
          <a:bodyPr/>
          <a:lstStyle/>
          <a:p>
            <a:r>
              <a:rPr lang="en-US" dirty="0" smtClean="0"/>
              <a:t>A Quick Analysis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1024 thread block</a:t>
            </a:r>
          </a:p>
          <a:p>
            <a:pPr lvl="1"/>
            <a:r>
              <a:rPr lang="en-US" dirty="0" smtClean="0"/>
              <a:t>No divergence in the first 5 steps</a:t>
            </a:r>
          </a:p>
          <a:p>
            <a:pPr lvl="1"/>
            <a:r>
              <a:rPr lang="en-US" dirty="0" smtClean="0"/>
              <a:t>1024, 512, 256, 128, 64, 32 consecutive threads are active in each step</a:t>
            </a:r>
          </a:p>
          <a:p>
            <a:pPr lvl="1"/>
            <a:r>
              <a:rPr lang="en-US" dirty="0" smtClean="0"/>
              <a:t>The final 5 steps will still have divergence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9D88E1-A88B-446F-A390-F5C0EEE064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94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about an Old Engineer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err="1" smtClean="0"/>
              <a:t>Hwu</a:t>
            </a:r>
            <a:r>
              <a:rPr lang="en-US" dirty="0" smtClean="0"/>
              <a:t>/Yale </a:t>
            </a:r>
            <a:r>
              <a:rPr lang="en-US" dirty="0" err="1" smtClean="0"/>
              <a:t>Patt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7361FA-C228-48F9-9107-ECC352A5D4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07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/2;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438400"/>
            <a:ext cx="8458200" cy="1143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064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/2;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3683" y="3581400"/>
            <a:ext cx="8458200" cy="2514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625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Parallel Execution Overhead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2601" y="2826772"/>
            <a:ext cx="832709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Although the number of “operations” is N, each “operation involves much more complex address calculation and intermediate result manipulation.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If the parallel code is executed on a single-thread hardware, it would be significantly slower than the code based on the original sequential algorith</a:t>
            </a:r>
            <a:r>
              <a:rPr lang="en-US" dirty="0"/>
              <a:t>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2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7651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cs typeface="Times New Roman" pitchFamily="18" charset="0"/>
              </a:rPr>
              <a:t>© David Kirk/NVIDIA and Wen-</a:t>
            </a:r>
            <a:r>
              <a:rPr lang="en-US" sz="1200" dirty="0" err="1" smtClean="0">
                <a:cs typeface="Times New Roman" pitchFamily="18" charset="0"/>
              </a:rPr>
              <a:t>mei</a:t>
            </a:r>
            <a:r>
              <a:rPr lang="en-US" sz="1200" dirty="0" smtClean="0">
                <a:cs typeface="Times New Roman" pitchFamily="18" charset="0"/>
              </a:rPr>
              <a:t> W. </a:t>
            </a:r>
            <a:r>
              <a:rPr lang="en-US" sz="1200" dirty="0" err="1" smtClean="0">
                <a:cs typeface="Times New Roman" pitchFamily="18" charset="0"/>
              </a:rPr>
              <a:t>Hwu</a:t>
            </a:r>
            <a:r>
              <a:rPr lang="en-US" sz="1200" dirty="0" smtClean="0">
                <a:cs typeface="Times New Roman" pitchFamily="18" charset="0"/>
              </a:rPr>
              <a:t>, </a:t>
            </a:r>
            <a:r>
              <a:rPr lang="en-US" sz="1200" dirty="0" smtClean="0">
                <a:cs typeface="Times New Roman" pitchFamily="18" charset="0"/>
              </a:rPr>
              <a:t>University of Illinois, 2007-2012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09BD94-6EC5-4AA8-9564-5E6583AA69E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 and Summarize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724400"/>
          </a:xfrm>
        </p:spPr>
        <p:txBody>
          <a:bodyPr/>
          <a:lstStyle/>
          <a:p>
            <a:r>
              <a:rPr lang="en-US" smtClean="0"/>
              <a:t>A commonly used strategy for processing large input data sets</a:t>
            </a:r>
          </a:p>
          <a:p>
            <a:pPr lvl="1"/>
            <a:r>
              <a:rPr lang="en-US" smtClean="0"/>
              <a:t>There is no required order of processing elements in a data set  (associative and commutative)</a:t>
            </a:r>
          </a:p>
          <a:p>
            <a:pPr lvl="1"/>
            <a:r>
              <a:rPr lang="en-US" smtClean="0"/>
              <a:t>Partition the data set into smaller chunks</a:t>
            </a:r>
          </a:p>
          <a:p>
            <a:pPr lvl="1"/>
            <a:r>
              <a:rPr lang="en-US" smtClean="0"/>
              <a:t>Have each thread to process a chunk</a:t>
            </a:r>
          </a:p>
          <a:p>
            <a:pPr lvl="1"/>
            <a:r>
              <a:rPr lang="en-US" smtClean="0"/>
              <a:t>Use a reduction tree to summarize the results from each chunk into the final answer</a:t>
            </a:r>
          </a:p>
          <a:p>
            <a:r>
              <a:rPr lang="en-US" smtClean="0"/>
              <a:t>We will focus on the reduction tree step for now.</a:t>
            </a:r>
          </a:p>
          <a:p>
            <a:r>
              <a:rPr lang="en-US" smtClean="0"/>
              <a:t>Google and Hadoop MapReduce frameworks are examples of this pattern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B16D-A304-4162-BAED-B6FD76CAA4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enables other techniques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Reduction is also needed to clean up after some commonly used parallelizing transformations</a:t>
            </a:r>
          </a:p>
          <a:p>
            <a:endParaRPr lang="en-US" smtClean="0"/>
          </a:p>
          <a:p>
            <a:r>
              <a:rPr lang="en-US" smtClean="0"/>
              <a:t>Privatization</a:t>
            </a:r>
          </a:p>
          <a:p>
            <a:pPr lvl="1"/>
            <a:r>
              <a:rPr lang="en-US" smtClean="0"/>
              <a:t>Multiple threads write into an output location</a:t>
            </a:r>
          </a:p>
          <a:p>
            <a:pPr lvl="1"/>
            <a:r>
              <a:rPr lang="en-US" smtClean="0"/>
              <a:t>Replicate the output location so that each thread has a private output location</a:t>
            </a:r>
          </a:p>
          <a:p>
            <a:pPr lvl="1"/>
            <a:r>
              <a:rPr lang="en-US" smtClean="0"/>
              <a:t>Use a reduction tree to combine the values of private locations into the original output location</a:t>
            </a:r>
          </a:p>
          <a:p>
            <a:pPr lvl="1"/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9A28E5-54A8-42E2-8F22-A0039DFDA1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reduction computation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Summarize a set of input values into one value using a “reduction operation”</a:t>
            </a:r>
          </a:p>
          <a:p>
            <a:pPr lvl="1"/>
            <a:r>
              <a:rPr lang="en-US" smtClean="0"/>
              <a:t>Max</a:t>
            </a:r>
          </a:p>
          <a:p>
            <a:pPr lvl="1"/>
            <a:r>
              <a:rPr lang="en-US" smtClean="0"/>
              <a:t>Min</a:t>
            </a:r>
          </a:p>
          <a:p>
            <a:pPr lvl="1"/>
            <a:r>
              <a:rPr lang="en-US" smtClean="0"/>
              <a:t>Sum</a:t>
            </a:r>
          </a:p>
          <a:p>
            <a:pPr lvl="1"/>
            <a:r>
              <a:rPr lang="en-US" smtClean="0"/>
              <a:t>Product</a:t>
            </a:r>
          </a:p>
          <a:p>
            <a:pPr lvl="1"/>
            <a:r>
              <a:rPr lang="en-US" smtClean="0"/>
              <a:t>Often with user defined reduction operation function as long as the operation</a:t>
            </a:r>
          </a:p>
          <a:p>
            <a:pPr lvl="2"/>
            <a:r>
              <a:rPr lang="en-US" smtClean="0"/>
              <a:t>Is associative and commutative</a:t>
            </a:r>
          </a:p>
          <a:p>
            <a:pPr lvl="2"/>
            <a:r>
              <a:rPr lang="en-US" smtClean="0"/>
              <a:t>Has a well-defined identity value (e.g., 0 for sum)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6B89A-FF86-4CB0-8369-2257168871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/>
          <a:lstStyle/>
          <a:p>
            <a:r>
              <a:rPr lang="en-US" dirty="0" smtClean="0"/>
              <a:t>An efficient sequential reduction algorithm performs N operations - O(N)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Initialize the result as an identity value for the reduction operation</a:t>
            </a:r>
          </a:p>
          <a:p>
            <a:pPr lvl="1"/>
            <a:r>
              <a:rPr lang="en-US" smtClean="0"/>
              <a:t>Smallest possible value for max reduction</a:t>
            </a:r>
          </a:p>
          <a:p>
            <a:pPr lvl="1"/>
            <a:r>
              <a:rPr lang="en-US" smtClean="0"/>
              <a:t>Largest possible value for min reduction</a:t>
            </a:r>
          </a:p>
          <a:p>
            <a:pPr lvl="1"/>
            <a:r>
              <a:rPr lang="en-US" smtClean="0"/>
              <a:t>0 for sum reduction</a:t>
            </a:r>
          </a:p>
          <a:p>
            <a:pPr lvl="1"/>
            <a:r>
              <a:rPr lang="en-US" smtClean="0"/>
              <a:t>1 for product reduction</a:t>
            </a:r>
          </a:p>
          <a:p>
            <a:pPr lvl="1"/>
            <a:endParaRPr lang="en-US" smtClean="0"/>
          </a:p>
          <a:p>
            <a:r>
              <a:rPr lang="en-US" smtClean="0"/>
              <a:t>Scan through the input and perform the reduction operation between the result value and the current input value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014B8A-122D-4CF2-9E47-4029E0BB39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smtClean="0"/>
              <a:t>A parallel reduction tree algorithm performs N-1 Operations in log(N) steps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tournament is a reduction tree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E915DE-7741-42D6-9B56-A5F84EB733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1524000" y="6248400"/>
            <a:ext cx="46411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/>
              <a:t>What is the reduction operation?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66800"/>
            <a:ext cx="8262258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Quick Analysis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For N input values, the reduction tree performs</a:t>
            </a:r>
          </a:p>
          <a:p>
            <a:pPr lvl="1"/>
            <a:r>
              <a:rPr lang="en-US" dirty="0" smtClean="0"/>
              <a:t>(1/2)N + (1/4)N + (1/8)N + … (1/N) = (1- (1/N))N = N-1 operations</a:t>
            </a:r>
          </a:p>
          <a:p>
            <a:pPr lvl="1"/>
            <a:r>
              <a:rPr lang="en-US" dirty="0" smtClean="0"/>
              <a:t>In Log (N) steps – 1,000,000 input values take 20 steps</a:t>
            </a:r>
          </a:p>
          <a:p>
            <a:pPr lvl="2"/>
            <a:r>
              <a:rPr lang="en-US" dirty="0" smtClean="0"/>
              <a:t>Assuming that we have enough execution resources</a:t>
            </a:r>
          </a:p>
          <a:p>
            <a:pPr lvl="1"/>
            <a:r>
              <a:rPr lang="en-US" dirty="0" smtClean="0"/>
              <a:t>Average Parallelism (N-1)/Log(N))</a:t>
            </a:r>
          </a:p>
          <a:p>
            <a:pPr lvl="2"/>
            <a:r>
              <a:rPr lang="en-US" dirty="0" smtClean="0"/>
              <a:t>For N = 1,000,000, average parallelism is 50,000</a:t>
            </a:r>
          </a:p>
          <a:p>
            <a:pPr lvl="2"/>
            <a:r>
              <a:rPr lang="en-US" dirty="0" smtClean="0"/>
              <a:t>However, peak resource requirement is 500,000!</a:t>
            </a:r>
          </a:p>
          <a:p>
            <a:r>
              <a:rPr lang="en-US" dirty="0" smtClean="0"/>
              <a:t>This is a work-efficient parallel algorithm</a:t>
            </a:r>
          </a:p>
          <a:p>
            <a:pPr lvl="1"/>
            <a:r>
              <a:rPr lang="en-US" dirty="0" smtClean="0"/>
              <a:t>The amount of work done is comparable to sequential</a:t>
            </a:r>
          </a:p>
          <a:p>
            <a:pPr lvl="2"/>
            <a:r>
              <a:rPr lang="en-US" dirty="0" smtClean="0"/>
              <a:t>Many parallel algorithms are not work </a:t>
            </a:r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But not resource efficient</a:t>
            </a:r>
            <a:r>
              <a:rPr lang="is-IS" dirty="0" smtClean="0"/>
              <a:t>…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55220-2FFB-4B0C-B1DB-861C76C468F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F6F3B-80E7-4F58-A958-131EB293B7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F4E253-E6DE-4E61-A10F-A6C89B762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CFB443-3C58-4F13-9F80-7CBE7202621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43336</TotalTime>
  <Words>1495</Words>
  <Application>Microsoft Macintosh PowerPoint</Application>
  <PresentationFormat>On-screen Show (4:3)</PresentationFormat>
  <Paragraphs>330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CS/EE 217 GPU Architecture and Parallel Programming  Lecture 10 Reduction Trees  </vt:lpstr>
      <vt:lpstr>Objective</vt:lpstr>
      <vt:lpstr>Partition and Summarize</vt:lpstr>
      <vt:lpstr>Reduction enables other techniques</vt:lpstr>
      <vt:lpstr>What is a reduction computation</vt:lpstr>
      <vt:lpstr>An efficient sequential reduction algorithm performs N operations - O(N)</vt:lpstr>
      <vt:lpstr>A parallel reduction tree algorithm performs N-1 Operations in log(N) steps</vt:lpstr>
      <vt:lpstr>A tournament is a reduction tree  </vt:lpstr>
      <vt:lpstr>A Quick Analysis</vt:lpstr>
      <vt:lpstr>A Sum Reduction Example</vt:lpstr>
      <vt:lpstr>Vector Reduction with Branch Divergence</vt:lpstr>
      <vt:lpstr>A Sum Example</vt:lpstr>
      <vt:lpstr>Simple Thread Index to Data Mapping</vt:lpstr>
      <vt:lpstr>A Simple Thread Block Design</vt:lpstr>
      <vt:lpstr>The Reduction Steps</vt:lpstr>
      <vt:lpstr>Back to the Global Picture</vt:lpstr>
      <vt:lpstr>Some Observations</vt:lpstr>
      <vt:lpstr>Thread Index Usage Matters</vt:lpstr>
      <vt:lpstr>A Better Strategy</vt:lpstr>
      <vt:lpstr>An Example of 16 threads</vt:lpstr>
      <vt:lpstr>A Better Reduction Kernel</vt:lpstr>
      <vt:lpstr>A Quick Analysis</vt:lpstr>
      <vt:lpstr>A Story about an Old Engineer</vt:lpstr>
      <vt:lpstr>Parallel Algorithm Overhead</vt:lpstr>
      <vt:lpstr>Parallel Algorithm Overhead</vt:lpstr>
      <vt:lpstr>Parallel Execution Overhead</vt:lpstr>
      <vt:lpstr>Any More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237</cp:revision>
  <dcterms:created xsi:type="dcterms:W3CDTF">1601-01-01T00:00:00Z</dcterms:created>
  <dcterms:modified xsi:type="dcterms:W3CDTF">2015-10-16T15:46:54Z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