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6" r:id="rId5"/>
    <p:sldId id="581" r:id="rId6"/>
    <p:sldId id="582" r:id="rId7"/>
    <p:sldId id="583" r:id="rId8"/>
    <p:sldId id="584" r:id="rId9"/>
    <p:sldId id="586" r:id="rId10"/>
    <p:sldId id="587" r:id="rId11"/>
    <p:sldId id="567" r:id="rId12"/>
    <p:sldId id="568" r:id="rId13"/>
    <p:sldId id="570" r:id="rId14"/>
    <p:sldId id="544" r:id="rId15"/>
    <p:sldId id="572" r:id="rId16"/>
    <p:sldId id="573" r:id="rId17"/>
    <p:sldId id="571" r:id="rId18"/>
    <p:sldId id="611" r:id="rId19"/>
    <p:sldId id="612" r:id="rId20"/>
    <p:sldId id="575" r:id="rId21"/>
    <p:sldId id="576" r:id="rId22"/>
    <p:sldId id="613" r:id="rId23"/>
    <p:sldId id="614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7" r:id="rId37"/>
    <p:sldId id="608" r:id="rId38"/>
    <p:sldId id="610" r:id="rId39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3064" y="-1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037AF-A8E6-4476-8F7B-2DF6556986A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WMH: Does the work efficiency really matter? It seems that as long as the resources are not saturated, the less</a:t>
            </a:r>
          </a:p>
          <a:p>
            <a:r>
              <a:rPr lang="en-US" smtClean="0"/>
              <a:t>Efficit algorithm may even run faster because it takes log(N) steps rather than 2*log(N)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8/81/Prefix_sum_16.svg" TargetMode="Externa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8/81/Prefix_sum_16.svg" TargetMode="Externa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</a:t>
            </a:r>
            <a:r>
              <a:rPr lang="en-US" sz="1200" dirty="0" err="1">
                <a:cs typeface="Times New Roman" pitchFamily="18" charset="0"/>
              </a:rPr>
              <a:t>mei</a:t>
            </a:r>
            <a:r>
              <a:rPr lang="en-US" sz="1200" dirty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</a:t>
            </a:r>
            <a:r>
              <a:rPr lang="en-US" sz="1200" dirty="0">
                <a:cs typeface="Times New Roman" pitchFamily="18" charset="0"/>
              </a:rPr>
              <a:t>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 GPU Architecture and </a:t>
            </a:r>
            <a:r>
              <a:rPr lang="en-US" sz="2800" smtClean="0">
                <a:latin typeface="Arial" charset="0"/>
                <a:ea typeface="Gulim" pitchFamily="34" charset="-127"/>
              </a:rPr>
              <a:t>Parallel Programming</a:t>
            </a:r>
            <a:br>
              <a:rPr lang="en-US" sz="280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smtClean="0">
                <a:latin typeface="Arial" charset="0"/>
                <a:cs typeface="Arial" charset="0"/>
              </a:rPr>
              <a:t>Lecture </a:t>
            </a:r>
            <a:r>
              <a:rPr lang="en-US" sz="3600" smtClean="0">
                <a:latin typeface="Arial" charset="0"/>
                <a:cs typeface="Arial" charset="0"/>
              </a:rPr>
              <a:t>12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Parallel Prefix Sum (Scan) Part-2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95C07C-EE66-4E34-BD75-8C9E6F8AFB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0495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0496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0497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498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0499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500438" y="44307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01938" y="3810000"/>
            <a:ext cx="781050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22888" y="4475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844925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1786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40313" y="52689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7151688" y="451008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00800" y="3956050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686911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B67E94-BE2D-4AD2-BEEC-7BC4644579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1509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CE40B-D5FD-428A-A88B-A50E45506B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XY[2*BLOCK_SIZE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in shared memory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stride=1; stride &lt;= BLOCK_SIZE; stride=stride*2)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2*BLOCK_SIZE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005388" y="4800600"/>
            <a:ext cx="4017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threadIdx.x+1    = 1, 2, 3, 4….</a:t>
            </a:r>
          </a:p>
          <a:p>
            <a:pPr eaLnBrk="1" hangingPunct="1"/>
            <a:r>
              <a:rPr lang="en-US" dirty="0"/>
              <a:t>stride = 1, index = </a:t>
            </a:r>
          </a:p>
          <a:p>
            <a:pPr eaLnBrk="1" hangingPunct="1"/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32BFBD-8F24-4D81-B234-670D9D7C55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4581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324600" y="4114800"/>
            <a:ext cx="1066800" cy="1143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2743200"/>
            <a:ext cx="1066800" cy="1143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Scan Step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3" y="1449388"/>
            <a:ext cx="76914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stride=BLOCK_SIZE/2; stride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0; stride /= 2)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__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synchthreads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 + 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2*BLOCK_SIZE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if(I &lt;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InputSize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Y[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= XY[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threadIdx.x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efficient kernel executes log(n) iterations in reduction step</a:t>
            </a:r>
          </a:p>
          <a:p>
            <a:pPr lvl="1"/>
            <a:r>
              <a:rPr lang="en-US" dirty="0" smtClean="0"/>
              <a:t>Identical to reduction; O(n) operations.</a:t>
            </a:r>
          </a:p>
          <a:p>
            <a:r>
              <a:rPr lang="en-US" dirty="0" smtClean="0"/>
              <a:t>log(n)-1 iterations in post reduction reverse step</a:t>
            </a:r>
          </a:p>
          <a:p>
            <a:pPr lvl="1"/>
            <a:r>
              <a:rPr lang="en-US" dirty="0" smtClean="0"/>
              <a:t>2-1, 4-1, 8-1, … n/2 -1 operations in each</a:t>
            </a:r>
          </a:p>
          <a:p>
            <a:pPr lvl="1"/>
            <a:r>
              <a:rPr lang="en-US" dirty="0" smtClean="0"/>
              <a:t>Total? (n-1) – log(n) or O(n) work</a:t>
            </a:r>
          </a:p>
          <a:p>
            <a:r>
              <a:rPr lang="en-US" dirty="0" smtClean="0"/>
              <a:t>Both perform no more than 2*(n-1) adds</a:t>
            </a:r>
          </a:p>
          <a:p>
            <a:r>
              <a:rPr lang="en-US" dirty="0" smtClean="0"/>
              <a:t>Is this ok?  What needs to happen for the parallel implementation to be better than sequential?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efficient kernel is normally superior</a:t>
            </a:r>
          </a:p>
          <a:p>
            <a:pPr lvl="1"/>
            <a:r>
              <a:rPr lang="en-US" dirty="0" smtClean="0"/>
              <a:t>Better energy efficiency (why?)</a:t>
            </a:r>
          </a:p>
          <a:p>
            <a:pPr lvl="1"/>
            <a:r>
              <a:rPr lang="en-US" dirty="0" smtClean="0"/>
              <a:t>Less execution resource requirements</a:t>
            </a:r>
          </a:p>
          <a:p>
            <a:endParaRPr lang="en-US" dirty="0"/>
          </a:p>
          <a:p>
            <a:r>
              <a:rPr lang="en-US" dirty="0" smtClean="0"/>
              <a:t>However, the work inefficient kernel could be better under some special circumstances</a:t>
            </a:r>
          </a:p>
          <a:p>
            <a:pPr lvl="1"/>
            <a:r>
              <a:rPr lang="en-US" dirty="0" smtClean="0"/>
              <a:t>What needs to happen for that?</a:t>
            </a:r>
          </a:p>
          <a:p>
            <a:pPr lvl="1"/>
            <a:r>
              <a:rPr lang="en-US" dirty="0" smtClean="0"/>
              <a:t>Small lists where there are sufficient execution 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smtClean="0"/>
              <a:t>(Exclusive) Prefix-Sum (Scan) 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463BD4C4-5A7B-4C95-BD34-A398683EC7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Definition: </a:t>
            </a:r>
            <a:r>
              <a:rPr lang="en-US" i="1"/>
              <a:t>The </a:t>
            </a:r>
            <a:r>
              <a:rPr lang="en-US"/>
              <a:t>all-prefix-sums </a:t>
            </a:r>
            <a:r>
              <a:rPr lang="en-US" i="1"/>
              <a:t>operation takes a binary associative operator </a:t>
            </a:r>
            <a:r>
              <a:rPr lang="en-US"/>
              <a:t>⊕, </a:t>
            </a:r>
            <a:r>
              <a:rPr lang="en-US" i="1"/>
              <a:t>and an array of n elements</a:t>
            </a:r>
          </a:p>
          <a:p>
            <a:pPr eaLnBrk="1" hangingPunct="1"/>
            <a:r>
              <a:rPr lang="en-US"/>
              <a:t>		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…,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en-US"/>
              <a:t>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i="1"/>
              <a:t>and returns the array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pt-BR"/>
              <a:t>		 [0, 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), …,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 ⊕ … ⊕ </a:t>
            </a:r>
            <a:r>
              <a:rPr lang="en-US" i="1"/>
              <a:t>x</a:t>
            </a:r>
            <a:r>
              <a:rPr lang="en-US" baseline="-25000"/>
              <a:t>n-2</a:t>
            </a:r>
            <a:r>
              <a:rPr lang="pt-BR"/>
              <a:t>)].</a:t>
            </a:r>
          </a:p>
          <a:p>
            <a:pPr eaLnBrk="1" hangingPunct="1"/>
            <a:endParaRPr lang="pt-BR"/>
          </a:p>
          <a:p>
            <a:pPr eaLnBrk="1" hangingPunct="1"/>
            <a:r>
              <a:rPr lang="en-US" b="1"/>
              <a:t>Example: </a:t>
            </a:r>
            <a:r>
              <a:rPr lang="en-US"/>
              <a:t>If ⊕ is addition, then the all-prefix-sums operation on the array 		[3  1  7   0   4   1   6    3],</a:t>
            </a:r>
          </a:p>
          <a:p>
            <a:pPr eaLnBrk="1" hangingPunct="1"/>
            <a:r>
              <a:rPr lang="en-US"/>
              <a:t>would return		[0  3  4 11  11 15 16 22].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Exclusive Scan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2362200"/>
          </a:xfrm>
        </p:spPr>
        <p:txBody>
          <a:bodyPr/>
          <a:lstStyle/>
          <a:p>
            <a:r>
              <a:rPr lang="en-US" smtClean="0"/>
              <a:t>To find the beginning address of allocated buffers</a:t>
            </a:r>
          </a:p>
          <a:p>
            <a:endParaRPr lang="en-US" smtClean="0"/>
          </a:p>
          <a:p>
            <a:r>
              <a:rPr lang="en-US" smtClean="0"/>
              <a:t>Inclusive and Exclusive scans can be easily derived from each other; it is a matter of convenience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2E362D-EC9A-4557-94E2-42AC6C33B6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2209800" y="4114800"/>
            <a:ext cx="5368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		[3  1  7   0   4   1   6    3]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Exclusive 	[0  3  4 11  11 15 16 22]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Inclusive	    [3  4 11  11 15 16 22 25]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exclusive scan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work inefficient scan kernel</a:t>
            </a:r>
          </a:p>
          <a:p>
            <a:r>
              <a:rPr lang="en-US" dirty="0" smtClean="0"/>
              <a:t>Block 0: </a:t>
            </a:r>
          </a:p>
          <a:p>
            <a:pPr lvl="1"/>
            <a:r>
              <a:rPr lang="en-US" dirty="0" smtClean="0"/>
              <a:t>Thread 0 loads 0 in XY[0]</a:t>
            </a:r>
          </a:p>
          <a:p>
            <a:pPr lvl="1"/>
            <a:r>
              <a:rPr lang="en-US" dirty="0" smtClean="0"/>
              <a:t>Other threads load X[threadIdx.x-1] into XY[</a:t>
            </a:r>
            <a:r>
              <a:rPr lang="en-US" dirty="0" err="1" smtClean="0"/>
              <a:t>threadIdx.x</a:t>
            </a:r>
            <a:r>
              <a:rPr lang="en-US" dirty="0" smtClean="0"/>
              <a:t>]</a:t>
            </a:r>
          </a:p>
          <a:p>
            <a:r>
              <a:rPr lang="en-US" dirty="0" smtClean="0"/>
              <a:t>All other blocks:</a:t>
            </a:r>
          </a:p>
          <a:p>
            <a:pPr lvl="1"/>
            <a:r>
              <a:rPr lang="en-US" dirty="0" smtClean="0"/>
              <a:t>Load X[</a:t>
            </a:r>
            <a:r>
              <a:rPr lang="en-US" dirty="0" err="1" smtClean="0"/>
              <a:t>blockIdx.x</a:t>
            </a:r>
            <a:r>
              <a:rPr lang="en-US" dirty="0" smtClean="0"/>
              <a:t>*blockDim.x+threadIdx.x-1] into XY[</a:t>
            </a:r>
            <a:r>
              <a:rPr lang="en-US" dirty="0" err="1" smtClean="0"/>
              <a:t>threadIdx.x</a:t>
            </a:r>
            <a:r>
              <a:rPr lang="en-US" dirty="0" smtClean="0"/>
              <a:t>]</a:t>
            </a:r>
          </a:p>
          <a:p>
            <a:r>
              <a:rPr lang="en-US" dirty="0" smtClean="0"/>
              <a:t>Similar adaptation for work efficient kernel, except each thread loads two values – only one zero should be loaded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8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A61F44-28E9-41AE-ACB7-F386E82476F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Recall: a</a:t>
            </a:r>
            <a:r>
              <a:rPr lang="en-US" sz="3600" dirty="0" smtClean="0"/>
              <a:t> </a:t>
            </a:r>
            <a:r>
              <a:rPr lang="en-US" sz="3600" dirty="0" smtClean="0"/>
              <a:t>Slightly Better Parallel Inclusive Scan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340475" y="1736725"/>
            <a:ext cx="2803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Read input from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device memory to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shared memory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25475" y="3338513"/>
            <a:ext cx="5629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Each thread reads one value from the input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array in device memory into shared memory array T0.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Thread 0 writes 0 into shared memory array.</a:t>
            </a:r>
          </a:p>
        </p:txBody>
      </p:sp>
      <p:graphicFrame>
        <p:nvGraphicFramePr>
          <p:cNvPr id="3748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11513"/>
              </p:ext>
            </p:extLst>
          </p:nvPr>
        </p:nvGraphicFramePr>
        <p:xfrm>
          <a:off x="688975" y="18288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(read Harris Article)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add-move operation pairs</a:t>
            </a:r>
          </a:p>
          <a:p>
            <a:r>
              <a:rPr lang="en-US" dirty="0" smtClean="0"/>
              <a:t>Similar in complexity to the work efficient algorithm</a:t>
            </a:r>
          </a:p>
          <a:p>
            <a:r>
              <a:rPr lang="en-US" dirty="0" smtClean="0"/>
              <a:t>We’ll quickly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-34143"/>
            <a:ext cx="8305800" cy="1143000"/>
          </a:xfrm>
        </p:spPr>
        <p:txBody>
          <a:bodyPr/>
          <a:lstStyle/>
          <a:p>
            <a:r>
              <a:rPr lang="en-US" dirty="0" smtClean="0"/>
              <a:t>An Exclusive Post Scan Step</a:t>
            </a:r>
            <a:br>
              <a:rPr lang="en-US" dirty="0" smtClean="0"/>
            </a:br>
            <a:r>
              <a:rPr lang="en-US" dirty="0" smtClean="0"/>
              <a:t>(Add-move Operation)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2BF63-3B0F-416A-B5EA-F3D1AF5895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8687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8688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8689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8690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8691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8692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8693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8697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57150"/>
            <a:ext cx="8305800" cy="1143000"/>
          </a:xfrm>
        </p:spPr>
        <p:txBody>
          <a:bodyPr/>
          <a:lstStyle/>
          <a:p>
            <a:r>
              <a:rPr lang="en-US" smtClean="0"/>
              <a:t>Exclusive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7BEBA0-B36C-413C-9E39-CA8CD0B70D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1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1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1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1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16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17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9" name="Oval 28"/>
          <p:cNvSpPr/>
          <p:nvPr/>
        </p:nvSpPr>
        <p:spPr>
          <a:xfrm>
            <a:off x="7978775" y="4038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1" name="Oval 30"/>
          <p:cNvSpPr/>
          <p:nvPr/>
        </p:nvSpPr>
        <p:spPr>
          <a:xfrm>
            <a:off x="4381500" y="39655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23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" name="Straight Arrow Connector 5"/>
          <p:cNvCxnSpPr>
            <a:endCxn id="29" idx="1"/>
          </p:cNvCxnSpPr>
          <p:nvPr/>
        </p:nvCxnSpPr>
        <p:spPr>
          <a:xfrm>
            <a:off x="6400800" y="3586163"/>
            <a:ext cx="1633538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80163" y="3810000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6" name="Rectangle 33"/>
          <p:cNvSpPr>
            <a:spLocks noChangeArrowheads="1"/>
          </p:cNvSpPr>
          <p:nvPr/>
        </p:nvSpPr>
        <p:spPr bwMode="auto">
          <a:xfrm>
            <a:off x="5967413" y="4648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27" name="Rectangle 36"/>
          <p:cNvSpPr>
            <a:spLocks noChangeArrowheads="1"/>
          </p:cNvSpPr>
          <p:nvPr/>
        </p:nvSpPr>
        <p:spPr bwMode="auto">
          <a:xfrm>
            <a:off x="7696200" y="4648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00338" y="3530600"/>
            <a:ext cx="1633537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00338" y="3687763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0" name="Rectangle 42"/>
          <p:cNvSpPr>
            <a:spLocks noChangeArrowheads="1"/>
          </p:cNvSpPr>
          <p:nvPr/>
        </p:nvSpPr>
        <p:spPr bwMode="auto">
          <a:xfrm>
            <a:off x="4141788" y="4573588"/>
            <a:ext cx="947737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31" name="Rectangle 43"/>
          <p:cNvSpPr>
            <a:spLocks noChangeArrowheads="1"/>
          </p:cNvSpPr>
          <p:nvPr/>
        </p:nvSpPr>
        <p:spPr bwMode="auto">
          <a:xfrm>
            <a:off x="2586038" y="4570413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47" name="Oval 46"/>
          <p:cNvSpPr/>
          <p:nvPr/>
        </p:nvSpPr>
        <p:spPr>
          <a:xfrm>
            <a:off x="7991475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622935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0" name="Oval 49"/>
          <p:cNvSpPr/>
          <p:nvPr/>
        </p:nvSpPr>
        <p:spPr>
          <a:xfrm>
            <a:off x="438150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Oval 50"/>
          <p:cNvSpPr/>
          <p:nvPr/>
        </p:nvSpPr>
        <p:spPr>
          <a:xfrm>
            <a:off x="2528888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" name="Straight Arrow Connector 19"/>
          <p:cNvCxnSpPr>
            <a:endCxn id="47" idx="1"/>
          </p:cNvCxnSpPr>
          <p:nvPr/>
        </p:nvCxnSpPr>
        <p:spPr>
          <a:xfrm>
            <a:off x="7315200" y="5334000"/>
            <a:ext cx="7318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657600" y="5345113"/>
            <a:ext cx="731838" cy="361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97513" y="5329238"/>
            <a:ext cx="7318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836738" y="5286375"/>
            <a:ext cx="7318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280275" y="5360988"/>
            <a:ext cx="922338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1" name="Rectangle 55"/>
          <p:cNvSpPr>
            <a:spLocks noChangeArrowheads="1"/>
          </p:cNvSpPr>
          <p:nvPr/>
        </p:nvSpPr>
        <p:spPr bwMode="auto">
          <a:xfrm>
            <a:off x="7742238" y="61960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42" name="Rectangle 56"/>
          <p:cNvSpPr>
            <a:spLocks noChangeArrowheads="1"/>
          </p:cNvSpPr>
          <p:nvPr/>
        </p:nvSpPr>
        <p:spPr bwMode="auto">
          <a:xfrm>
            <a:off x="67484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43" name="Rectangle 57"/>
          <p:cNvSpPr>
            <a:spLocks noChangeArrowheads="1"/>
          </p:cNvSpPr>
          <p:nvPr/>
        </p:nvSpPr>
        <p:spPr bwMode="auto">
          <a:xfrm>
            <a:off x="5864225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44" name="Rectangle 58"/>
          <p:cNvSpPr>
            <a:spLocks noChangeArrowheads="1"/>
          </p:cNvSpPr>
          <p:nvPr/>
        </p:nvSpPr>
        <p:spPr bwMode="auto">
          <a:xfrm>
            <a:off x="49958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459413" y="5360988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694113" y="5421313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836738" y="5314950"/>
            <a:ext cx="922337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8" name="Rectangle 63"/>
          <p:cNvSpPr>
            <a:spLocks noChangeArrowheads="1"/>
          </p:cNvSpPr>
          <p:nvPr/>
        </p:nvSpPr>
        <p:spPr bwMode="auto">
          <a:xfrm>
            <a:off x="313531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49" name="Rectangle 64"/>
          <p:cNvSpPr>
            <a:spLocks noChangeArrowheads="1"/>
          </p:cNvSpPr>
          <p:nvPr/>
        </p:nvSpPr>
        <p:spPr bwMode="auto">
          <a:xfrm>
            <a:off x="4083050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2514600" y="6200775"/>
            <a:ext cx="423863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51" name="Rectangle 66"/>
          <p:cNvSpPr>
            <a:spLocks noChangeArrowheads="1"/>
          </p:cNvSpPr>
          <p:nvPr/>
        </p:nvSpPr>
        <p:spPr bwMode="auto">
          <a:xfrm>
            <a:off x="1625600" y="6162675"/>
            <a:ext cx="3381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0</a:t>
            </a:r>
            <a:endParaRPr lang="es-ES" baseline="-25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E1FCB8-2095-47F8-9AF7-130A73502FD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smtClean="0"/>
              <a:t>Exclusive Scan Example – Reduction Step</a:t>
            </a:r>
          </a:p>
        </p:txBody>
      </p:sp>
      <p:graphicFrame>
        <p:nvGraphicFramePr>
          <p:cNvPr id="382979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7" name="Text Box 25"/>
          <p:cNvSpPr txBox="1">
            <a:spLocks noChangeArrowheads="1"/>
          </p:cNvSpPr>
          <p:nvPr/>
        </p:nvSpPr>
        <p:spPr bwMode="auto">
          <a:xfrm>
            <a:off x="1163638" y="1958975"/>
            <a:ext cx="453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Assume array is already in shared memory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52ACD4-E7F5-4E0E-8873-AF4D56DC1C4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0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4003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4025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793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9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3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4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05" name="AutoShape 59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AutoShape 60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AutoShape 61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AutoShape 62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Text Box 6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1810" name="Text Box 64"/>
          <p:cNvSpPr txBox="1">
            <a:spLocks noChangeArrowheads="1"/>
          </p:cNvSpPr>
          <p:nvPr/>
        </p:nvSpPr>
        <p:spPr bwMode="auto">
          <a:xfrm>
            <a:off x="6235700" y="16351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1,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1811" name="Text Box 65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1812" name="Group 66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1813" name="Text Box 67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1814" name="AutoShape 68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8626EA-7006-4FB0-96CD-7DE2741FC7A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5049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2817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8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9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0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1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2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3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4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5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6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7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8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5083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2851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2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3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4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5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6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57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8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2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Text Box 9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2864" name="Text Box 94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2865" name="Text Box 95"/>
          <p:cNvSpPr txBox="1">
            <a:spLocks noChangeArrowheads="1"/>
          </p:cNvSpPr>
          <p:nvPr/>
        </p:nvSpPr>
        <p:spPr bwMode="auto">
          <a:xfrm>
            <a:off x="6235700" y="26543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2,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/4 threads</a:t>
            </a:r>
          </a:p>
        </p:txBody>
      </p:sp>
      <p:sp>
        <p:nvSpPr>
          <p:cNvPr id="32866" name="Text Box 96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2867" name="Group 97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2868" name="Text Box 98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2869" name="AutoShape 99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3D3F7-C6D3-4C66-B0D2-B5DBF5A4CA8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6073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841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2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3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4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5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6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7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8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9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0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1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2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6107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875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6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7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8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9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80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1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2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3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4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5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6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6141" name="Group 9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909" name="AutoShape 115"/>
          <p:cNvCxnSpPr>
            <a:cxnSpLocks noChangeShapeType="1"/>
          </p:cNvCxnSpPr>
          <p:nvPr/>
        </p:nvCxnSpPr>
        <p:spPr bwMode="auto">
          <a:xfrm rot="16200000" flipH="1">
            <a:off x="4357687" y="2524126"/>
            <a:ext cx="271463" cy="23161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0" name="AutoShape 116"/>
          <p:cNvCxnSpPr>
            <a:cxnSpLocks noChangeShapeType="1"/>
          </p:cNvCxnSpPr>
          <p:nvPr/>
        </p:nvCxnSpPr>
        <p:spPr bwMode="auto">
          <a:xfrm rot="16200000" flipH="1">
            <a:off x="5679281" y="36171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1" name="AutoShape 117"/>
          <p:cNvCxnSpPr>
            <a:cxnSpLocks noChangeShapeType="1"/>
          </p:cNvCxnSpPr>
          <p:nvPr/>
        </p:nvCxnSpPr>
        <p:spPr bwMode="auto">
          <a:xfrm rot="16200000" flipH="1">
            <a:off x="5661819" y="40346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12" name="AutoShape 118"/>
          <p:cNvSpPr>
            <a:spLocks noChangeArrowheads="1"/>
          </p:cNvSpPr>
          <p:nvPr/>
        </p:nvSpPr>
        <p:spPr bwMode="auto">
          <a:xfrm>
            <a:off x="5668963" y="3706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13" name="Text Box 119"/>
          <p:cNvSpPr txBox="1">
            <a:spLocks noChangeArrowheads="1"/>
          </p:cNvSpPr>
          <p:nvPr/>
        </p:nvSpPr>
        <p:spPr bwMode="auto">
          <a:xfrm>
            <a:off x="331788" y="5133975"/>
            <a:ext cx="85375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Note that this algorithm operates in-place: no need for double buffering</a:t>
            </a:r>
          </a:p>
        </p:txBody>
      </p:sp>
      <p:sp>
        <p:nvSpPr>
          <p:cNvPr id="33914" name="Text Box 120"/>
          <p:cNvSpPr txBox="1">
            <a:spLocks noChangeArrowheads="1"/>
          </p:cNvSpPr>
          <p:nvPr/>
        </p:nvSpPr>
        <p:spPr bwMode="auto">
          <a:xfrm>
            <a:off x="6235700" y="3673475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), 1 thread</a:t>
            </a:r>
          </a:p>
        </p:txBody>
      </p:sp>
      <p:sp>
        <p:nvSpPr>
          <p:cNvPr id="33915" name="Text Box 121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3916" name="Text Box 122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3917" name="Text Box 123"/>
          <p:cNvSpPr txBox="1">
            <a:spLocks noChangeArrowheads="1"/>
          </p:cNvSpPr>
          <p:nvPr/>
        </p:nvSpPr>
        <p:spPr bwMode="auto">
          <a:xfrm>
            <a:off x="79375" y="3657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3918" name="Group 124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3919" name="Text Box 125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3920" name="AutoShape 126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C57129-8498-4396-8E5B-187BE197246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 the Last Element</a:t>
            </a:r>
          </a:p>
        </p:txBody>
      </p:sp>
      <p:graphicFrame>
        <p:nvGraphicFramePr>
          <p:cNvPr id="387075" name="Group 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Text Box 25"/>
          <p:cNvSpPr txBox="1">
            <a:spLocks noChangeArrowheads="1"/>
          </p:cNvSpPr>
          <p:nvPr/>
        </p:nvSpPr>
        <p:spPr bwMode="auto">
          <a:xfrm>
            <a:off x="588963" y="5133975"/>
            <a:ext cx="73691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We now have an array of partial sums.  Since this is an exclusive scan,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set the last element to zero.  It will propagate back to the first element.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4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C07FA3-8938-4418-AB58-7B26B600700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3"/>
            <a:ext cx="8305800" cy="1143000"/>
          </a:xfrm>
        </p:spPr>
        <p:txBody>
          <a:bodyPr/>
          <a:lstStyle/>
          <a:p>
            <a:r>
              <a:rPr lang="en-US" smtClean="0"/>
              <a:t>Post Scan Step from Partial Sums </a:t>
            </a:r>
          </a:p>
        </p:txBody>
      </p:sp>
      <p:graphicFrame>
        <p:nvGraphicFramePr>
          <p:cNvPr id="388099" name="Group 3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6BA6F-5D70-4C47-BECA-DA657B645FB1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"/>
            <a:ext cx="8594725" cy="1143000"/>
          </a:xfrm>
        </p:spPr>
        <p:txBody>
          <a:bodyPr/>
          <a:lstStyle/>
          <a:p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891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4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5" name="AutoShape 29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9150" name="Group 30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Text Box 52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6235700" y="15779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1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1 thread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6921" name="Group 55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6922" name="Text Box 56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6923" name="AutoShape 57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3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Iterate log(n)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times: Threads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to </a:t>
            </a:r>
            <a:r>
              <a:rPr lang="en-US" sz="1800" i="1">
                <a:latin typeface="Arial" charset="0"/>
              </a:rPr>
              <a:t>n: </a:t>
            </a:r>
            <a:r>
              <a:rPr lang="en-US" sz="1800">
                <a:latin typeface="Arial" charset="0"/>
              </a:rPr>
              <a:t>Add pairs of elements s</a:t>
            </a:r>
            <a:r>
              <a:rPr lang="en-US" sz="1800" i="1">
                <a:latin typeface="Arial" charset="0"/>
              </a:rPr>
              <a:t>tride</a:t>
            </a:r>
            <a:r>
              <a:rPr lang="en-US" sz="1800">
                <a:latin typeface="Arial" charset="0"/>
              </a:rPr>
              <a:t> elements apart. Double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at each iteration. (note must double buffer shared mem arrays) 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81200" y="5410200"/>
            <a:ext cx="5811838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Active threads: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to 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Thread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adds elements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and </a:t>
            </a:r>
            <a:r>
              <a:rPr lang="en-US" sz="1800" i="1">
                <a:latin typeface="Arial" charset="0"/>
              </a:rPr>
              <a:t>j-stride</a:t>
            </a:r>
            <a:r>
              <a:rPr lang="en-US" sz="1800">
                <a:latin typeface="Arial" charset="0"/>
              </a:rPr>
              <a:t> from T0 and writes result into shared memory buffer T1 (ping-pong)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/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5626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F9867-A4F4-4424-B532-C65A32160F3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3175"/>
            <a:ext cx="8834438" cy="1143000"/>
          </a:xfrm>
        </p:spPr>
        <p:txBody>
          <a:bodyPr/>
          <a:lstStyle/>
          <a:p>
            <a:r>
              <a:rPr lang="en-US" smtClean="0"/>
              <a:t>Post Scan From Partial Sums (cont.)</a:t>
            </a:r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15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8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0173" name="Group 29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41" name="AutoShape 51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0196" name="Group 52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964" name="AutoShape 74"/>
          <p:cNvCxnSpPr>
            <a:cxnSpLocks noChangeShapeType="1"/>
          </p:cNvCxnSpPr>
          <p:nvPr/>
        </p:nvCxnSpPr>
        <p:spPr bwMode="auto">
          <a:xfrm rot="16200000" flipH="1">
            <a:off x="496093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5" name="AutoShape 75"/>
          <p:cNvCxnSpPr>
            <a:cxnSpLocks noChangeShapeType="1"/>
          </p:cNvCxnSpPr>
          <p:nvPr/>
        </p:nvCxnSpPr>
        <p:spPr bwMode="auto">
          <a:xfrm rot="16200000" flipH="1">
            <a:off x="568086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6" name="AutoShape 76"/>
          <p:cNvCxnSpPr>
            <a:cxnSpLocks noChangeShapeType="1"/>
          </p:cNvCxnSpPr>
          <p:nvPr/>
        </p:nvCxnSpPr>
        <p:spPr bwMode="auto">
          <a:xfrm rot="16200000" flipH="1">
            <a:off x="566340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7" name="AutoShape 77"/>
          <p:cNvSpPr>
            <a:spLocks noChangeArrowheads="1"/>
          </p:cNvSpPr>
          <p:nvPr/>
        </p:nvSpPr>
        <p:spPr bwMode="auto">
          <a:xfrm>
            <a:off x="567213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68" name="AutoShape 78"/>
          <p:cNvCxnSpPr>
            <a:cxnSpLocks noChangeShapeType="1"/>
          </p:cNvCxnSpPr>
          <p:nvPr/>
        </p:nvCxnSpPr>
        <p:spPr bwMode="auto">
          <a:xfrm rot="10800000" flipV="1">
            <a:off x="455136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9" name="AutoShape 79"/>
          <p:cNvCxnSpPr>
            <a:cxnSpLocks noChangeShapeType="1"/>
          </p:cNvCxnSpPr>
          <p:nvPr/>
        </p:nvCxnSpPr>
        <p:spPr bwMode="auto">
          <a:xfrm rot="16200000" flipH="1">
            <a:off x="252888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0" name="AutoShape 80"/>
          <p:cNvCxnSpPr>
            <a:cxnSpLocks noChangeShapeType="1"/>
          </p:cNvCxnSpPr>
          <p:nvPr/>
        </p:nvCxnSpPr>
        <p:spPr bwMode="auto">
          <a:xfrm rot="16200000" flipH="1">
            <a:off x="324881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1" name="AutoShape 81"/>
          <p:cNvCxnSpPr>
            <a:cxnSpLocks noChangeShapeType="1"/>
          </p:cNvCxnSpPr>
          <p:nvPr/>
        </p:nvCxnSpPr>
        <p:spPr bwMode="auto">
          <a:xfrm rot="16200000" flipH="1">
            <a:off x="323135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2" name="AutoShape 82"/>
          <p:cNvSpPr>
            <a:spLocks noChangeArrowheads="1"/>
          </p:cNvSpPr>
          <p:nvPr/>
        </p:nvSpPr>
        <p:spPr bwMode="auto">
          <a:xfrm>
            <a:off x="324008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73" name="AutoShape 83"/>
          <p:cNvCxnSpPr>
            <a:cxnSpLocks noChangeShapeType="1"/>
          </p:cNvCxnSpPr>
          <p:nvPr/>
        </p:nvCxnSpPr>
        <p:spPr bwMode="auto">
          <a:xfrm rot="10800000" flipV="1">
            <a:off x="211931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4" name="Text Box 84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7975" name="Text Box 85"/>
          <p:cNvSpPr txBox="1">
            <a:spLocks noChangeArrowheads="1"/>
          </p:cNvSpPr>
          <p:nvPr/>
        </p:nvSpPr>
        <p:spPr bwMode="auto">
          <a:xfrm>
            <a:off x="6235700" y="25304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2 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2 threads</a:t>
            </a:r>
          </a:p>
        </p:txBody>
      </p:sp>
      <p:sp>
        <p:nvSpPr>
          <p:cNvPr id="37976" name="Text Box 86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7977" name="Text Box 87"/>
          <p:cNvSpPr txBox="1">
            <a:spLocks noChangeArrowheads="1"/>
          </p:cNvSpPr>
          <p:nvPr/>
        </p:nvSpPr>
        <p:spPr bwMode="auto">
          <a:xfrm>
            <a:off x="79375" y="2657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grpSp>
        <p:nvGrpSpPr>
          <p:cNvPr id="37978" name="Group 88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7979" name="Text Box 89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7980" name="AutoShape 90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12AA0D-20C0-47DD-8A9F-BE988E4A33A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91302" name="Group 134"/>
          <p:cNvGraphicFramePr>
            <a:graphicFrameLocks noGrp="1"/>
          </p:cNvGraphicFramePr>
          <p:nvPr/>
        </p:nvGraphicFramePr>
        <p:xfrm>
          <a:off x="849313" y="214312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39" name="AutoShape 25"/>
          <p:cNvCxnSpPr>
            <a:cxnSpLocks noChangeShapeType="1"/>
          </p:cNvCxnSpPr>
          <p:nvPr/>
        </p:nvCxnSpPr>
        <p:spPr bwMode="auto">
          <a:xfrm rot="16200000" flipH="1">
            <a:off x="4599782" y="575469"/>
            <a:ext cx="280987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26"/>
          <p:cNvCxnSpPr>
            <a:cxnSpLocks noChangeShapeType="1"/>
          </p:cNvCxnSpPr>
          <p:nvPr/>
        </p:nvCxnSpPr>
        <p:spPr bwMode="auto">
          <a:xfrm rot="16200000" flipH="1">
            <a:off x="5931694" y="16184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27"/>
          <p:cNvCxnSpPr>
            <a:cxnSpLocks noChangeShapeType="1"/>
          </p:cNvCxnSpPr>
          <p:nvPr/>
        </p:nvCxnSpPr>
        <p:spPr bwMode="auto">
          <a:xfrm rot="16200000" flipH="1">
            <a:off x="5914231" y="20359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2" name="AutoShape 28"/>
          <p:cNvSpPr>
            <a:spLocks noChangeArrowheads="1"/>
          </p:cNvSpPr>
          <p:nvPr/>
        </p:nvSpPr>
        <p:spPr bwMode="auto">
          <a:xfrm>
            <a:off x="5922963" y="1720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303" name="Group 135"/>
          <p:cNvGraphicFramePr>
            <a:graphicFrameLocks noGrp="1"/>
          </p:cNvGraphicFramePr>
          <p:nvPr/>
        </p:nvGraphicFramePr>
        <p:xfrm>
          <a:off x="838200" y="11430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65" name="AutoShape 51"/>
          <p:cNvCxnSpPr>
            <a:cxnSpLocks noChangeShapeType="1"/>
          </p:cNvCxnSpPr>
          <p:nvPr/>
        </p:nvCxnSpPr>
        <p:spPr bwMode="auto">
          <a:xfrm rot="5400000">
            <a:off x="4526757" y="659606"/>
            <a:ext cx="544512" cy="2422525"/>
          </a:xfrm>
          <a:prstGeom prst="curved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4" name="Group 136"/>
          <p:cNvGraphicFramePr>
            <a:graphicFrameLocks noGrp="1"/>
          </p:cNvGraphicFramePr>
          <p:nvPr/>
        </p:nvGraphicFramePr>
        <p:xfrm>
          <a:off x="847725" y="31464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88" name="AutoShape 74"/>
          <p:cNvCxnSpPr>
            <a:cxnSpLocks noChangeShapeType="1"/>
          </p:cNvCxnSpPr>
          <p:nvPr/>
        </p:nvCxnSpPr>
        <p:spPr bwMode="auto">
          <a:xfrm rot="16200000" flipH="1">
            <a:off x="5211763" y="2190750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9" name="AutoShape 75"/>
          <p:cNvCxnSpPr>
            <a:cxnSpLocks noChangeShapeType="1"/>
          </p:cNvCxnSpPr>
          <p:nvPr/>
        </p:nvCxnSpPr>
        <p:spPr bwMode="auto">
          <a:xfrm rot="16200000" flipH="1">
            <a:off x="593169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0" name="AutoShape 76"/>
          <p:cNvCxnSpPr>
            <a:cxnSpLocks noChangeShapeType="1"/>
          </p:cNvCxnSpPr>
          <p:nvPr/>
        </p:nvCxnSpPr>
        <p:spPr bwMode="auto">
          <a:xfrm rot="16200000" flipH="1">
            <a:off x="591423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1" name="AutoShape 77"/>
          <p:cNvSpPr>
            <a:spLocks noChangeArrowheads="1"/>
          </p:cNvSpPr>
          <p:nvPr/>
        </p:nvSpPr>
        <p:spPr bwMode="auto">
          <a:xfrm>
            <a:off x="592296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2" name="AutoShape 78"/>
          <p:cNvCxnSpPr>
            <a:cxnSpLocks noChangeShapeType="1"/>
          </p:cNvCxnSpPr>
          <p:nvPr/>
        </p:nvCxnSpPr>
        <p:spPr bwMode="auto">
          <a:xfrm rot="10800000" flipV="1">
            <a:off x="480218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3" name="AutoShape 79"/>
          <p:cNvCxnSpPr>
            <a:cxnSpLocks noChangeShapeType="1"/>
          </p:cNvCxnSpPr>
          <p:nvPr/>
        </p:nvCxnSpPr>
        <p:spPr bwMode="auto">
          <a:xfrm rot="16200000" flipH="1">
            <a:off x="2779713" y="2130425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4" name="AutoShape 80"/>
          <p:cNvCxnSpPr>
            <a:cxnSpLocks noChangeShapeType="1"/>
          </p:cNvCxnSpPr>
          <p:nvPr/>
        </p:nvCxnSpPr>
        <p:spPr bwMode="auto">
          <a:xfrm rot="16200000" flipH="1">
            <a:off x="349964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5" name="AutoShape 81"/>
          <p:cNvCxnSpPr>
            <a:cxnSpLocks noChangeShapeType="1"/>
          </p:cNvCxnSpPr>
          <p:nvPr/>
        </p:nvCxnSpPr>
        <p:spPr bwMode="auto">
          <a:xfrm rot="16200000" flipH="1">
            <a:off x="348218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6" name="AutoShape 82"/>
          <p:cNvSpPr>
            <a:spLocks noChangeArrowheads="1"/>
          </p:cNvSpPr>
          <p:nvPr/>
        </p:nvSpPr>
        <p:spPr bwMode="auto">
          <a:xfrm>
            <a:off x="349091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7" name="AutoShape 83"/>
          <p:cNvCxnSpPr>
            <a:cxnSpLocks noChangeShapeType="1"/>
          </p:cNvCxnSpPr>
          <p:nvPr/>
        </p:nvCxnSpPr>
        <p:spPr bwMode="auto">
          <a:xfrm rot="10800000" flipV="1">
            <a:off x="237013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5" name="Group 137"/>
          <p:cNvGraphicFramePr>
            <a:graphicFrameLocks noGrp="1"/>
          </p:cNvGraphicFramePr>
          <p:nvPr/>
        </p:nvGraphicFramePr>
        <p:xfrm>
          <a:off x="847725" y="41370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020" name="AutoShape 106"/>
          <p:cNvCxnSpPr>
            <a:cxnSpLocks noChangeShapeType="1"/>
          </p:cNvCxnSpPr>
          <p:nvPr/>
        </p:nvCxnSpPr>
        <p:spPr bwMode="auto">
          <a:xfrm rot="16200000" flipH="1">
            <a:off x="5518945" y="349488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1" name="AutoShape 107"/>
          <p:cNvCxnSpPr>
            <a:cxnSpLocks noChangeShapeType="1"/>
          </p:cNvCxnSpPr>
          <p:nvPr/>
        </p:nvCxnSpPr>
        <p:spPr bwMode="auto">
          <a:xfrm rot="16200000" flipH="1">
            <a:off x="59380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2" name="AutoShape 108"/>
          <p:cNvCxnSpPr>
            <a:cxnSpLocks noChangeShapeType="1"/>
          </p:cNvCxnSpPr>
          <p:nvPr/>
        </p:nvCxnSpPr>
        <p:spPr bwMode="auto">
          <a:xfrm rot="16200000" flipH="1">
            <a:off x="59205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3" name="AutoShape 109"/>
          <p:cNvSpPr>
            <a:spLocks noChangeArrowheads="1"/>
          </p:cNvSpPr>
          <p:nvPr/>
        </p:nvSpPr>
        <p:spPr bwMode="auto">
          <a:xfrm>
            <a:off x="59293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4" name="AutoShape 110"/>
          <p:cNvCxnSpPr>
            <a:cxnSpLocks noChangeShapeType="1"/>
          </p:cNvCxnSpPr>
          <p:nvPr/>
        </p:nvCxnSpPr>
        <p:spPr bwMode="auto">
          <a:xfrm rot="5400000">
            <a:off x="54181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5" name="AutoShape 111"/>
          <p:cNvCxnSpPr>
            <a:cxnSpLocks noChangeShapeType="1"/>
          </p:cNvCxnSpPr>
          <p:nvPr/>
        </p:nvCxnSpPr>
        <p:spPr bwMode="auto">
          <a:xfrm rot="16200000" flipH="1">
            <a:off x="4299745" y="3434556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6" name="AutoShape 112"/>
          <p:cNvCxnSpPr>
            <a:cxnSpLocks noChangeShapeType="1"/>
          </p:cNvCxnSpPr>
          <p:nvPr/>
        </p:nvCxnSpPr>
        <p:spPr bwMode="auto">
          <a:xfrm rot="16200000" flipH="1">
            <a:off x="47188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7" name="AutoShape 113"/>
          <p:cNvCxnSpPr>
            <a:cxnSpLocks noChangeShapeType="1"/>
          </p:cNvCxnSpPr>
          <p:nvPr/>
        </p:nvCxnSpPr>
        <p:spPr bwMode="auto">
          <a:xfrm rot="16200000" flipH="1">
            <a:off x="47013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8" name="AutoShape 114"/>
          <p:cNvSpPr>
            <a:spLocks noChangeArrowheads="1"/>
          </p:cNvSpPr>
          <p:nvPr/>
        </p:nvSpPr>
        <p:spPr bwMode="auto">
          <a:xfrm>
            <a:off x="47101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9" name="AutoShape 115"/>
          <p:cNvCxnSpPr>
            <a:cxnSpLocks noChangeShapeType="1"/>
          </p:cNvCxnSpPr>
          <p:nvPr/>
        </p:nvCxnSpPr>
        <p:spPr bwMode="auto">
          <a:xfrm rot="5400000">
            <a:off x="41989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0" name="AutoShape 116"/>
          <p:cNvCxnSpPr>
            <a:cxnSpLocks noChangeShapeType="1"/>
          </p:cNvCxnSpPr>
          <p:nvPr/>
        </p:nvCxnSpPr>
        <p:spPr bwMode="auto">
          <a:xfrm rot="16200000" flipH="1">
            <a:off x="3086895" y="342503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1" name="AutoShape 117"/>
          <p:cNvCxnSpPr>
            <a:cxnSpLocks noChangeShapeType="1"/>
          </p:cNvCxnSpPr>
          <p:nvPr/>
        </p:nvCxnSpPr>
        <p:spPr bwMode="auto">
          <a:xfrm rot="16200000" flipH="1">
            <a:off x="3505994" y="3615532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2" name="AutoShape 118"/>
          <p:cNvCxnSpPr>
            <a:cxnSpLocks noChangeShapeType="1"/>
          </p:cNvCxnSpPr>
          <p:nvPr/>
        </p:nvCxnSpPr>
        <p:spPr bwMode="auto">
          <a:xfrm rot="16200000" flipH="1">
            <a:off x="3488531" y="4033044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3" name="AutoShape 119"/>
          <p:cNvSpPr>
            <a:spLocks noChangeArrowheads="1"/>
          </p:cNvSpPr>
          <p:nvPr/>
        </p:nvSpPr>
        <p:spPr bwMode="auto">
          <a:xfrm>
            <a:off x="3497263" y="3717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4" name="AutoShape 120"/>
          <p:cNvCxnSpPr>
            <a:cxnSpLocks noChangeShapeType="1"/>
          </p:cNvCxnSpPr>
          <p:nvPr/>
        </p:nvCxnSpPr>
        <p:spPr bwMode="auto">
          <a:xfrm rot="5400000">
            <a:off x="2986088" y="3529013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5" name="AutoShape 121"/>
          <p:cNvCxnSpPr>
            <a:cxnSpLocks noChangeShapeType="1"/>
          </p:cNvCxnSpPr>
          <p:nvPr/>
        </p:nvCxnSpPr>
        <p:spPr bwMode="auto">
          <a:xfrm rot="16200000" flipH="1">
            <a:off x="1869281" y="3432969"/>
            <a:ext cx="284163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6" name="AutoShape 122"/>
          <p:cNvCxnSpPr>
            <a:cxnSpLocks noChangeShapeType="1"/>
          </p:cNvCxnSpPr>
          <p:nvPr/>
        </p:nvCxnSpPr>
        <p:spPr bwMode="auto">
          <a:xfrm rot="16200000" flipH="1">
            <a:off x="2288381" y="362346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7" name="AutoShape 123"/>
          <p:cNvCxnSpPr>
            <a:cxnSpLocks noChangeShapeType="1"/>
          </p:cNvCxnSpPr>
          <p:nvPr/>
        </p:nvCxnSpPr>
        <p:spPr bwMode="auto">
          <a:xfrm rot="16200000" flipH="1">
            <a:off x="2270919" y="404098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8" name="AutoShape 124"/>
          <p:cNvSpPr>
            <a:spLocks noChangeArrowheads="1"/>
          </p:cNvSpPr>
          <p:nvPr/>
        </p:nvSpPr>
        <p:spPr bwMode="auto">
          <a:xfrm>
            <a:off x="2279650" y="37258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9" name="AutoShape 125"/>
          <p:cNvCxnSpPr>
            <a:cxnSpLocks noChangeShapeType="1"/>
          </p:cNvCxnSpPr>
          <p:nvPr/>
        </p:nvCxnSpPr>
        <p:spPr bwMode="auto">
          <a:xfrm rot="5400000">
            <a:off x="1768475" y="3536950"/>
            <a:ext cx="592138" cy="604838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40" name="Text Box 126"/>
          <p:cNvSpPr txBox="1">
            <a:spLocks noChangeArrowheads="1"/>
          </p:cNvSpPr>
          <p:nvPr/>
        </p:nvSpPr>
        <p:spPr bwMode="auto">
          <a:xfrm>
            <a:off x="381000" y="4953000"/>
            <a:ext cx="82581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Done!  We now have a completed scan that we can write out to device memory.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Total steps: 2 * log(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). 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Total work: 2 *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-1) adds = </a:t>
            </a:r>
            <a:r>
              <a:rPr lang="en-US" sz="1800" i="1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     </a:t>
            </a:r>
            <a:r>
              <a:rPr lang="en-US" sz="1800" b="1">
                <a:latin typeface="Arial" charset="0"/>
              </a:rPr>
              <a:t>Work Efficient!</a:t>
            </a:r>
          </a:p>
        </p:txBody>
      </p:sp>
      <p:sp>
        <p:nvSpPr>
          <p:cNvPr id="39041" name="Text Box 127"/>
          <p:cNvSpPr txBox="1">
            <a:spLocks noChangeArrowheads="1"/>
          </p:cNvSpPr>
          <p:nvPr/>
        </p:nvSpPr>
        <p:spPr bwMode="auto">
          <a:xfrm>
            <a:off x="6235700" y="3540125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 </a:t>
            </a:r>
            <a:br>
              <a:rPr lang="en-US" sz="1800" b="1">
                <a:latin typeface="Arial" charset="0"/>
              </a:rPr>
            </a:b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9042" name="Text Box 128"/>
          <p:cNvSpPr txBox="1">
            <a:spLocks noChangeArrowheads="1"/>
          </p:cNvSpPr>
          <p:nvPr/>
        </p:nvSpPr>
        <p:spPr bwMode="auto">
          <a:xfrm>
            <a:off x="330200" y="2652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9043" name="Text Box 129"/>
          <p:cNvSpPr txBox="1">
            <a:spLocks noChangeArrowheads="1"/>
          </p:cNvSpPr>
          <p:nvPr/>
        </p:nvSpPr>
        <p:spPr bwMode="auto">
          <a:xfrm>
            <a:off x="330200" y="16430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9044" name="Text Box 130"/>
          <p:cNvSpPr txBox="1">
            <a:spLocks noChangeArrowheads="1"/>
          </p:cNvSpPr>
          <p:nvPr/>
        </p:nvSpPr>
        <p:spPr bwMode="auto">
          <a:xfrm>
            <a:off x="330200" y="3662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pSp>
        <p:nvGrpSpPr>
          <p:cNvPr id="39045" name="Group 131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9046" name="Text Box 132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9047" name="AutoShape 133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6AFFB-6982-41D2-8A52-04B9F753D15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534400" cy="5005387"/>
          </a:xfrm>
        </p:spPr>
        <p:txBody>
          <a:bodyPr/>
          <a:lstStyle/>
          <a:p>
            <a:pPr marL="457200" indent="-457200">
              <a:defRPr/>
            </a:pPr>
            <a:endParaRPr lang="en-US" sz="2400" i="1" dirty="0" smtClean="0"/>
          </a:p>
          <a:p>
            <a:pPr marL="457200" indent="-457200">
              <a:defRPr/>
            </a:pPr>
            <a:r>
              <a:rPr lang="en-US" sz="2400" dirty="0" smtClean="0"/>
              <a:t>The parallel Inclusive Scan executes 2* log(n) parallel iterations</a:t>
            </a:r>
            <a:endParaRPr lang="en-US" sz="2000" dirty="0" smtClean="0"/>
          </a:p>
          <a:p>
            <a:pPr marL="974725" lvl="1" indent="-403225">
              <a:defRPr/>
            </a:pPr>
            <a:r>
              <a:rPr lang="en-US" dirty="0"/>
              <a:t>l</a:t>
            </a:r>
            <a:r>
              <a:rPr lang="en-US" dirty="0" smtClean="0"/>
              <a:t>og(n) in reduction and log(n) in post scan</a:t>
            </a:r>
          </a:p>
          <a:p>
            <a:pPr marL="974725" lvl="1" indent="-403225">
              <a:defRPr/>
            </a:pPr>
            <a:r>
              <a:rPr lang="en-US" dirty="0" smtClean="0"/>
              <a:t>The iterations do n/2, n/4,..1, 1, …., n/4. n/2 adds</a:t>
            </a:r>
          </a:p>
          <a:p>
            <a:pPr marL="974725" lvl="1" indent="-403225">
              <a:defRPr/>
            </a:pPr>
            <a:r>
              <a:rPr lang="en-US" dirty="0" smtClean="0"/>
              <a:t>Total adds: 2* (n-1)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O(n) work</a:t>
            </a:r>
          </a:p>
          <a:p>
            <a:pPr marL="974725" lvl="1" indent="-403225">
              <a:defRPr/>
            </a:pPr>
            <a:endParaRPr lang="en-US" sz="2000" dirty="0" smtClean="0"/>
          </a:p>
          <a:p>
            <a:pPr marL="574675" indent="-403225">
              <a:defRPr/>
            </a:pPr>
            <a:r>
              <a:rPr lang="en-US" dirty="0" smtClean="0"/>
              <a:t>The total number of adds is no more than twice of that done in the efficient sequential algorithm</a:t>
            </a:r>
          </a:p>
          <a:p>
            <a:pPr marL="974725" lvl="1" indent="-403225">
              <a:defRPr/>
            </a:pPr>
            <a:r>
              <a:rPr lang="en-US" dirty="0" smtClean="0"/>
              <a:t>The benefit of parallelism can easily overcome the 2X work when there is sufficient hardware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-6350"/>
            <a:ext cx="8305800" cy="1143000"/>
          </a:xfrm>
        </p:spPr>
        <p:txBody>
          <a:bodyPr/>
          <a:lstStyle/>
          <a:p>
            <a:r>
              <a:rPr lang="en-US" smtClean="0"/>
              <a:t>Working on Arbitrary Length Input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181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Build on the scan kernel that handles up to 2*</a:t>
            </a:r>
            <a:r>
              <a:rPr lang="en-US" dirty="0" err="1" smtClean="0"/>
              <a:t>blockDim.x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Have each section of 2*</a:t>
            </a:r>
            <a:r>
              <a:rPr lang="en-US" dirty="0" err="1" smtClean="0"/>
              <a:t>blockDim</a:t>
            </a:r>
            <a:r>
              <a:rPr lang="en-US" dirty="0" smtClean="0"/>
              <a:t> elements assigned to </a:t>
            </a:r>
            <a:r>
              <a:rPr lang="en-US" dirty="0"/>
              <a:t>a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Have each block write the sum of its section into a Sum array indexed by </a:t>
            </a:r>
            <a:r>
              <a:rPr lang="en-US" dirty="0" err="1" smtClean="0"/>
              <a:t>blockIdx.x</a:t>
            </a:r>
            <a:endParaRPr lang="en-US" dirty="0" smtClean="0"/>
          </a:p>
          <a:p>
            <a:r>
              <a:rPr lang="en-US" dirty="0" smtClean="0"/>
              <a:t> Run parallel scan on the Sum array</a:t>
            </a:r>
          </a:p>
          <a:p>
            <a:pPr lvl="1"/>
            <a:r>
              <a:rPr lang="en-US" dirty="0" smtClean="0"/>
              <a:t>May need to break down Sum into multiple sections if it is too big for a block</a:t>
            </a:r>
          </a:p>
          <a:p>
            <a:r>
              <a:rPr lang="en-US" dirty="0" smtClean="0"/>
              <a:t>Add the scanned Sum array values to the elements of corresponding sections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D89BA9-E79E-409F-B071-6A61F097B8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smtClean="0"/>
              <a:t>Overall Flow of Complete Scan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</a:t>
            </a:r>
            <a:r>
              <a:rPr lang="en-US" dirty="0" err="1" smtClean="0"/>
              <a:t>mei</a:t>
            </a:r>
            <a:r>
              <a:rPr lang="en-US" dirty="0" smtClean="0"/>
              <a:t> W. </a:t>
            </a:r>
            <a:r>
              <a:rPr lang="en-US" dirty="0" err="1" smtClean="0"/>
              <a:t>Hwu</a:t>
            </a:r>
            <a:r>
              <a:rPr lang="en-US" dirty="0" smtClean="0"/>
              <a:t>, </a:t>
            </a:r>
            <a:r>
              <a:rPr lang="en-US" dirty="0" smtClean="0"/>
              <a:t>University of Illinois, 2007-2012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8F7A86-0934-4A06-ACCA-715BB1715A3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graphicFrame>
        <p:nvGraphicFramePr>
          <p:cNvPr id="376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12935"/>
              </p:ext>
            </p:extLst>
          </p:nvPr>
        </p:nvGraphicFramePr>
        <p:xfrm>
          <a:off x="742155" y="21415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71949"/>
              </p:ext>
            </p:extLst>
          </p:nvPr>
        </p:nvGraphicFramePr>
        <p:xfrm>
          <a:off x="732630" y="30622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2" name="Line 48"/>
          <p:cNvSpPr>
            <a:spLocks noChangeShapeType="1"/>
          </p:cNvSpPr>
          <p:nvPr/>
        </p:nvSpPr>
        <p:spPr bwMode="auto">
          <a:xfrm>
            <a:off x="1683542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Line 49"/>
          <p:cNvSpPr>
            <a:spLocks noChangeShapeType="1"/>
          </p:cNvSpPr>
          <p:nvPr/>
        </p:nvSpPr>
        <p:spPr bwMode="auto">
          <a:xfrm>
            <a:off x="2296317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Text Box 50"/>
          <p:cNvSpPr txBox="1">
            <a:spLocks noChangeArrowheads="1"/>
          </p:cNvSpPr>
          <p:nvPr/>
        </p:nvSpPr>
        <p:spPr bwMode="auto">
          <a:xfrm>
            <a:off x="210342" y="17145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3365" name="Text Box 51"/>
          <p:cNvSpPr txBox="1">
            <a:spLocks noChangeArrowheads="1"/>
          </p:cNvSpPr>
          <p:nvPr/>
        </p:nvSpPr>
        <p:spPr bwMode="auto">
          <a:xfrm>
            <a:off x="200817" y="26654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13366" name="Text Box 52"/>
          <p:cNvSpPr txBox="1">
            <a:spLocks noChangeArrowheads="1"/>
          </p:cNvSpPr>
          <p:nvPr/>
        </p:nvSpPr>
        <p:spPr bwMode="auto">
          <a:xfrm>
            <a:off x="6354763" y="1065213"/>
            <a:ext cx="28035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err="1">
                <a:latin typeface="Arial" charset="0"/>
              </a:rPr>
              <a:t>mem</a:t>
            </a:r>
            <a:r>
              <a:rPr lang="en-US" sz="1800" dirty="0">
                <a:latin typeface="Arial" charset="0"/>
              </a:rPr>
              <a:t> arrays) 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67" name="Text Box 54"/>
          <p:cNvSpPr txBox="1">
            <a:spLocks noChangeArrowheads="1"/>
          </p:cNvSpPr>
          <p:nvPr/>
        </p:nvSpPr>
        <p:spPr bwMode="auto">
          <a:xfrm>
            <a:off x="762000" y="54864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#2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2</a:t>
            </a:r>
          </a:p>
        </p:txBody>
      </p:sp>
      <p:graphicFrame>
        <p:nvGraphicFramePr>
          <p:cNvPr id="37688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47249"/>
              </p:ext>
            </p:extLst>
          </p:nvPr>
        </p:nvGraphicFramePr>
        <p:xfrm>
          <a:off x="723105" y="11795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21" name="AutoShape 108"/>
          <p:cNvCxnSpPr>
            <a:cxnSpLocks noChangeShapeType="1"/>
            <a:endCxn id="13424" idx="2"/>
          </p:cNvCxnSpPr>
          <p:nvPr/>
        </p:nvCxnSpPr>
        <p:spPr bwMode="auto">
          <a:xfrm rot="16200000" flipH="1">
            <a:off x="36409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" name="AutoShape 109"/>
          <p:cNvCxnSpPr>
            <a:cxnSpLocks noChangeShapeType="1"/>
            <a:endCxn id="13424" idx="0"/>
          </p:cNvCxnSpPr>
          <p:nvPr/>
        </p:nvCxnSpPr>
        <p:spPr bwMode="auto">
          <a:xfrm rot="5400000">
            <a:off x="40370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" name="AutoShape 110"/>
          <p:cNvCxnSpPr>
            <a:cxnSpLocks noChangeShapeType="1"/>
            <a:stCxn id="13424" idx="4"/>
          </p:cNvCxnSpPr>
          <p:nvPr/>
        </p:nvCxnSpPr>
        <p:spPr bwMode="auto">
          <a:xfrm rot="16200000" flipH="1">
            <a:off x="40544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4" name="AutoShape 111"/>
          <p:cNvSpPr>
            <a:spLocks noChangeArrowheads="1"/>
          </p:cNvSpPr>
          <p:nvPr/>
        </p:nvSpPr>
        <p:spPr bwMode="auto">
          <a:xfrm>
            <a:off x="40425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5" name="AutoShape 112"/>
          <p:cNvCxnSpPr>
            <a:cxnSpLocks noChangeShapeType="1"/>
            <a:endCxn id="13428" idx="2"/>
          </p:cNvCxnSpPr>
          <p:nvPr/>
        </p:nvCxnSpPr>
        <p:spPr bwMode="auto">
          <a:xfrm rot="16200000" flipH="1">
            <a:off x="3023392" y="14906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6" name="AutoShape 113"/>
          <p:cNvCxnSpPr>
            <a:cxnSpLocks noChangeShapeType="1"/>
            <a:endCxn id="13428" idx="0"/>
          </p:cNvCxnSpPr>
          <p:nvPr/>
        </p:nvCxnSpPr>
        <p:spPr bwMode="auto">
          <a:xfrm rot="5400000">
            <a:off x="3419474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7" name="AutoShape 114"/>
          <p:cNvCxnSpPr>
            <a:cxnSpLocks noChangeShapeType="1"/>
            <a:stCxn id="13428" idx="4"/>
          </p:cNvCxnSpPr>
          <p:nvPr/>
        </p:nvCxnSpPr>
        <p:spPr bwMode="auto">
          <a:xfrm rot="16200000" flipH="1">
            <a:off x="3436937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8" name="AutoShape 115"/>
          <p:cNvSpPr>
            <a:spLocks noChangeArrowheads="1"/>
          </p:cNvSpPr>
          <p:nvPr/>
        </p:nvSpPr>
        <p:spPr bwMode="auto">
          <a:xfrm>
            <a:off x="3425030" y="18002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9" name="AutoShape 116"/>
          <p:cNvCxnSpPr>
            <a:cxnSpLocks noChangeShapeType="1"/>
            <a:endCxn id="13432" idx="2"/>
          </p:cNvCxnSpPr>
          <p:nvPr/>
        </p:nvCxnSpPr>
        <p:spPr bwMode="auto">
          <a:xfrm rot="16200000" flipH="1">
            <a:off x="2386805" y="14906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0" name="AutoShape 117"/>
          <p:cNvCxnSpPr>
            <a:cxnSpLocks noChangeShapeType="1"/>
            <a:endCxn id="13432" idx="0"/>
          </p:cNvCxnSpPr>
          <p:nvPr/>
        </p:nvCxnSpPr>
        <p:spPr bwMode="auto">
          <a:xfrm rot="5400000">
            <a:off x="2782886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1" name="AutoShape 118"/>
          <p:cNvCxnSpPr>
            <a:cxnSpLocks noChangeShapeType="1"/>
            <a:stCxn id="13432" idx="4"/>
          </p:cNvCxnSpPr>
          <p:nvPr/>
        </p:nvCxnSpPr>
        <p:spPr bwMode="auto">
          <a:xfrm rot="16200000" flipH="1">
            <a:off x="2800349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2" name="AutoShape 119"/>
          <p:cNvSpPr>
            <a:spLocks noChangeArrowheads="1"/>
          </p:cNvSpPr>
          <p:nvPr/>
        </p:nvSpPr>
        <p:spPr bwMode="auto">
          <a:xfrm>
            <a:off x="2788442" y="18002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0"/>
          <p:cNvSpPr>
            <a:spLocks noChangeShapeType="1"/>
          </p:cNvSpPr>
          <p:nvPr/>
        </p:nvSpPr>
        <p:spPr bwMode="auto">
          <a:xfrm>
            <a:off x="1680367" y="1604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434" name="AutoShape 121"/>
          <p:cNvCxnSpPr>
            <a:cxnSpLocks noChangeShapeType="1"/>
            <a:endCxn id="13437" idx="2"/>
          </p:cNvCxnSpPr>
          <p:nvPr/>
        </p:nvCxnSpPr>
        <p:spPr bwMode="auto">
          <a:xfrm rot="16200000" flipH="1">
            <a:off x="1769267" y="14890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5" name="AutoShape 122"/>
          <p:cNvCxnSpPr>
            <a:cxnSpLocks noChangeShapeType="1"/>
            <a:endCxn id="13437" idx="0"/>
          </p:cNvCxnSpPr>
          <p:nvPr/>
        </p:nvCxnSpPr>
        <p:spPr bwMode="auto">
          <a:xfrm rot="5400000">
            <a:off x="2165348" y="170100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6" name="AutoShape 123"/>
          <p:cNvCxnSpPr>
            <a:cxnSpLocks noChangeShapeType="1"/>
            <a:stCxn id="13437" idx="4"/>
          </p:cNvCxnSpPr>
          <p:nvPr/>
        </p:nvCxnSpPr>
        <p:spPr bwMode="auto">
          <a:xfrm rot="16200000" flipH="1">
            <a:off x="2182811" y="20613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7" name="AutoShape 124"/>
          <p:cNvSpPr>
            <a:spLocks noChangeArrowheads="1"/>
          </p:cNvSpPr>
          <p:nvPr/>
        </p:nvSpPr>
        <p:spPr bwMode="auto">
          <a:xfrm>
            <a:off x="2170905" y="17986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38" name="AutoShape 125"/>
          <p:cNvCxnSpPr>
            <a:cxnSpLocks noChangeShapeType="1"/>
            <a:endCxn id="13441" idx="2"/>
          </p:cNvCxnSpPr>
          <p:nvPr/>
        </p:nvCxnSpPr>
        <p:spPr bwMode="auto">
          <a:xfrm rot="16200000" flipH="1">
            <a:off x="5503067" y="149383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9" name="AutoShape 126"/>
          <p:cNvCxnSpPr>
            <a:cxnSpLocks noChangeShapeType="1"/>
            <a:endCxn id="13441" idx="0"/>
          </p:cNvCxnSpPr>
          <p:nvPr/>
        </p:nvCxnSpPr>
        <p:spPr bwMode="auto">
          <a:xfrm rot="5400000">
            <a:off x="5899149" y="1705769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0" name="AutoShape 127"/>
          <p:cNvCxnSpPr>
            <a:cxnSpLocks noChangeShapeType="1"/>
            <a:stCxn id="13441" idx="4"/>
          </p:cNvCxnSpPr>
          <p:nvPr/>
        </p:nvCxnSpPr>
        <p:spPr bwMode="auto">
          <a:xfrm rot="16200000" flipH="1">
            <a:off x="5916612" y="206613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1" name="AutoShape 128"/>
          <p:cNvSpPr>
            <a:spLocks noChangeArrowheads="1"/>
          </p:cNvSpPr>
          <p:nvPr/>
        </p:nvSpPr>
        <p:spPr bwMode="auto">
          <a:xfrm>
            <a:off x="5904705" y="180340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2" name="AutoShape 129"/>
          <p:cNvCxnSpPr>
            <a:cxnSpLocks noChangeShapeType="1"/>
            <a:endCxn id="13445" idx="2"/>
          </p:cNvCxnSpPr>
          <p:nvPr/>
        </p:nvCxnSpPr>
        <p:spPr bwMode="auto">
          <a:xfrm rot="16200000" flipH="1">
            <a:off x="48855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3" name="AutoShape 130"/>
          <p:cNvCxnSpPr>
            <a:cxnSpLocks noChangeShapeType="1"/>
            <a:endCxn id="13445" idx="0"/>
          </p:cNvCxnSpPr>
          <p:nvPr/>
        </p:nvCxnSpPr>
        <p:spPr bwMode="auto">
          <a:xfrm rot="5400000">
            <a:off x="52816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4" name="AutoShape 131"/>
          <p:cNvCxnSpPr>
            <a:cxnSpLocks noChangeShapeType="1"/>
            <a:stCxn id="13445" idx="4"/>
          </p:cNvCxnSpPr>
          <p:nvPr/>
        </p:nvCxnSpPr>
        <p:spPr bwMode="auto">
          <a:xfrm rot="16200000" flipH="1">
            <a:off x="52990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AutoShape 132"/>
          <p:cNvSpPr>
            <a:spLocks noChangeArrowheads="1"/>
          </p:cNvSpPr>
          <p:nvPr/>
        </p:nvSpPr>
        <p:spPr bwMode="auto">
          <a:xfrm>
            <a:off x="52871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6" name="AutoShape 133"/>
          <p:cNvCxnSpPr>
            <a:cxnSpLocks noChangeShapeType="1"/>
            <a:endCxn id="13449" idx="2"/>
          </p:cNvCxnSpPr>
          <p:nvPr/>
        </p:nvCxnSpPr>
        <p:spPr bwMode="auto">
          <a:xfrm rot="16200000" flipH="1">
            <a:off x="4248942" y="14922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7" name="AutoShape 134"/>
          <p:cNvCxnSpPr>
            <a:cxnSpLocks noChangeShapeType="1"/>
            <a:endCxn id="13449" idx="0"/>
          </p:cNvCxnSpPr>
          <p:nvPr/>
        </p:nvCxnSpPr>
        <p:spPr bwMode="auto">
          <a:xfrm rot="5400000">
            <a:off x="4645023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8" name="AutoShape 135"/>
          <p:cNvCxnSpPr>
            <a:cxnSpLocks noChangeShapeType="1"/>
            <a:stCxn id="13449" idx="4"/>
          </p:cNvCxnSpPr>
          <p:nvPr/>
        </p:nvCxnSpPr>
        <p:spPr bwMode="auto">
          <a:xfrm rot="16200000" flipH="1">
            <a:off x="4662486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9" name="AutoShape 136"/>
          <p:cNvSpPr>
            <a:spLocks noChangeArrowheads="1"/>
          </p:cNvSpPr>
          <p:nvPr/>
        </p:nvSpPr>
        <p:spPr bwMode="auto">
          <a:xfrm>
            <a:off x="4650580" y="1801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0" name="AutoShape 137"/>
          <p:cNvCxnSpPr>
            <a:cxnSpLocks noChangeShapeType="1"/>
            <a:endCxn id="13453" idx="2"/>
          </p:cNvCxnSpPr>
          <p:nvPr/>
        </p:nvCxnSpPr>
        <p:spPr bwMode="auto">
          <a:xfrm rot="16200000" flipH="1">
            <a:off x="3305967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1" name="AutoShape 138"/>
          <p:cNvCxnSpPr>
            <a:cxnSpLocks noChangeShapeType="1"/>
            <a:endCxn id="13453" idx="0"/>
          </p:cNvCxnSpPr>
          <p:nvPr/>
        </p:nvCxnSpPr>
        <p:spPr bwMode="auto">
          <a:xfrm rot="5400000">
            <a:off x="40227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2" name="AutoShape 139"/>
          <p:cNvCxnSpPr>
            <a:cxnSpLocks noChangeShapeType="1"/>
            <a:stCxn id="13453" idx="4"/>
          </p:cNvCxnSpPr>
          <p:nvPr/>
        </p:nvCxnSpPr>
        <p:spPr bwMode="auto">
          <a:xfrm rot="16200000" flipH="1">
            <a:off x="40401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3" name="AutoShape 140"/>
          <p:cNvSpPr>
            <a:spLocks noChangeArrowheads="1"/>
          </p:cNvSpPr>
          <p:nvPr/>
        </p:nvSpPr>
        <p:spPr bwMode="auto">
          <a:xfrm>
            <a:off x="40282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4" name="AutoShape 141"/>
          <p:cNvCxnSpPr>
            <a:cxnSpLocks noChangeShapeType="1"/>
            <a:endCxn id="13457" idx="2"/>
          </p:cNvCxnSpPr>
          <p:nvPr/>
        </p:nvCxnSpPr>
        <p:spPr bwMode="auto">
          <a:xfrm rot="16200000" flipH="1">
            <a:off x="2693192" y="2106613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5" name="AutoShape 142"/>
          <p:cNvCxnSpPr>
            <a:cxnSpLocks noChangeShapeType="1"/>
            <a:endCxn id="13457" idx="0"/>
          </p:cNvCxnSpPr>
          <p:nvPr/>
        </p:nvCxnSpPr>
        <p:spPr bwMode="auto">
          <a:xfrm rot="5400000">
            <a:off x="3405185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6" name="AutoShape 143"/>
          <p:cNvCxnSpPr>
            <a:cxnSpLocks noChangeShapeType="1"/>
            <a:stCxn id="13457" idx="4"/>
          </p:cNvCxnSpPr>
          <p:nvPr/>
        </p:nvCxnSpPr>
        <p:spPr bwMode="auto">
          <a:xfrm rot="16200000" flipH="1">
            <a:off x="3422648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7" name="AutoShape 144"/>
          <p:cNvSpPr>
            <a:spLocks noChangeArrowheads="1"/>
          </p:cNvSpPr>
          <p:nvPr/>
        </p:nvSpPr>
        <p:spPr bwMode="auto">
          <a:xfrm>
            <a:off x="3410742" y="27320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8" name="AutoShape 145"/>
          <p:cNvCxnSpPr>
            <a:cxnSpLocks noChangeShapeType="1"/>
            <a:endCxn id="13460" idx="0"/>
          </p:cNvCxnSpPr>
          <p:nvPr/>
        </p:nvCxnSpPr>
        <p:spPr bwMode="auto">
          <a:xfrm rot="5400000">
            <a:off x="2768598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9" name="AutoShape 146"/>
          <p:cNvCxnSpPr>
            <a:cxnSpLocks noChangeShapeType="1"/>
            <a:stCxn id="13460" idx="4"/>
          </p:cNvCxnSpPr>
          <p:nvPr/>
        </p:nvCxnSpPr>
        <p:spPr bwMode="auto">
          <a:xfrm rot="16200000" flipH="1">
            <a:off x="2786061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AutoShape 147"/>
          <p:cNvSpPr>
            <a:spLocks noChangeArrowheads="1"/>
          </p:cNvSpPr>
          <p:nvPr/>
        </p:nvSpPr>
        <p:spPr bwMode="auto">
          <a:xfrm>
            <a:off x="2774155" y="27320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1" name="AutoShape 148"/>
          <p:cNvCxnSpPr>
            <a:cxnSpLocks noChangeShapeType="1"/>
            <a:endCxn id="13460" idx="2"/>
          </p:cNvCxnSpPr>
          <p:nvPr/>
        </p:nvCxnSpPr>
        <p:spPr bwMode="auto">
          <a:xfrm rot="16200000" flipH="1">
            <a:off x="2070892" y="2120900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2" name="AutoShape 149"/>
          <p:cNvCxnSpPr>
            <a:cxnSpLocks noChangeShapeType="1"/>
            <a:endCxn id="13465" idx="2"/>
          </p:cNvCxnSpPr>
          <p:nvPr/>
        </p:nvCxnSpPr>
        <p:spPr bwMode="auto">
          <a:xfrm rot="16200000" flipH="1">
            <a:off x="5148260" y="2085182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3" name="AutoShape 150"/>
          <p:cNvCxnSpPr>
            <a:cxnSpLocks noChangeShapeType="1"/>
            <a:endCxn id="13465" idx="0"/>
          </p:cNvCxnSpPr>
          <p:nvPr/>
        </p:nvCxnSpPr>
        <p:spPr bwMode="auto">
          <a:xfrm rot="5400000">
            <a:off x="5884860" y="263763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4" name="AutoShape 151"/>
          <p:cNvCxnSpPr>
            <a:cxnSpLocks noChangeShapeType="1"/>
            <a:stCxn id="13465" idx="4"/>
          </p:cNvCxnSpPr>
          <p:nvPr/>
        </p:nvCxnSpPr>
        <p:spPr bwMode="auto">
          <a:xfrm rot="16200000" flipH="1">
            <a:off x="5902323" y="299799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5" name="AutoShape 152"/>
          <p:cNvSpPr>
            <a:spLocks noChangeArrowheads="1"/>
          </p:cNvSpPr>
          <p:nvPr/>
        </p:nvSpPr>
        <p:spPr bwMode="auto">
          <a:xfrm>
            <a:off x="5890417" y="27352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6" name="AutoShape 153"/>
          <p:cNvCxnSpPr>
            <a:cxnSpLocks noChangeShapeType="1"/>
            <a:endCxn id="13469" idx="2"/>
          </p:cNvCxnSpPr>
          <p:nvPr/>
        </p:nvCxnSpPr>
        <p:spPr bwMode="auto">
          <a:xfrm rot="16200000" flipH="1">
            <a:off x="4536280" y="2089150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7" name="AutoShape 154"/>
          <p:cNvCxnSpPr>
            <a:cxnSpLocks noChangeShapeType="1"/>
            <a:endCxn id="13469" idx="0"/>
          </p:cNvCxnSpPr>
          <p:nvPr/>
        </p:nvCxnSpPr>
        <p:spPr bwMode="auto">
          <a:xfrm rot="5400000">
            <a:off x="52673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8" name="AutoShape 155"/>
          <p:cNvCxnSpPr>
            <a:cxnSpLocks noChangeShapeType="1"/>
            <a:stCxn id="13469" idx="4"/>
          </p:cNvCxnSpPr>
          <p:nvPr/>
        </p:nvCxnSpPr>
        <p:spPr bwMode="auto">
          <a:xfrm rot="16200000" flipH="1">
            <a:off x="52847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9" name="AutoShape 156"/>
          <p:cNvSpPr>
            <a:spLocks noChangeArrowheads="1"/>
          </p:cNvSpPr>
          <p:nvPr/>
        </p:nvSpPr>
        <p:spPr bwMode="auto">
          <a:xfrm>
            <a:off x="52728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70" name="AutoShape 157"/>
          <p:cNvCxnSpPr>
            <a:cxnSpLocks noChangeShapeType="1"/>
            <a:endCxn id="13473" idx="2"/>
          </p:cNvCxnSpPr>
          <p:nvPr/>
        </p:nvCxnSpPr>
        <p:spPr bwMode="auto">
          <a:xfrm rot="16200000" flipH="1">
            <a:off x="3913979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1" name="AutoShape 158"/>
          <p:cNvCxnSpPr>
            <a:cxnSpLocks noChangeShapeType="1"/>
            <a:endCxn id="13473" idx="0"/>
          </p:cNvCxnSpPr>
          <p:nvPr/>
        </p:nvCxnSpPr>
        <p:spPr bwMode="auto">
          <a:xfrm rot="5400000">
            <a:off x="4630736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2" name="AutoShape 159"/>
          <p:cNvCxnSpPr>
            <a:cxnSpLocks noChangeShapeType="1"/>
            <a:stCxn id="13473" idx="4"/>
          </p:cNvCxnSpPr>
          <p:nvPr/>
        </p:nvCxnSpPr>
        <p:spPr bwMode="auto">
          <a:xfrm rot="16200000" flipH="1">
            <a:off x="4648199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73" name="AutoShape 160"/>
          <p:cNvSpPr>
            <a:spLocks noChangeArrowheads="1"/>
          </p:cNvSpPr>
          <p:nvPr/>
        </p:nvSpPr>
        <p:spPr bwMode="auto">
          <a:xfrm>
            <a:off x="4636292" y="27336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5</a:t>
            </a:fld>
            <a:endParaRPr lang="en-US"/>
          </a:p>
        </p:txBody>
      </p:sp>
      <p:cxnSp>
        <p:nvCxnSpPr>
          <p:cNvPr id="14340" name="AutoShape 2"/>
          <p:cNvCxnSpPr>
            <a:cxnSpLocks noChangeShapeType="1"/>
            <a:endCxn id="14526" idx="2"/>
          </p:cNvCxnSpPr>
          <p:nvPr/>
        </p:nvCxnSpPr>
        <p:spPr bwMode="auto">
          <a:xfrm rot="16200000" flipH="1">
            <a:off x="2677319" y="3226594"/>
            <a:ext cx="288925" cy="2335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20407" y="3209131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AutoShape 4"/>
          <p:cNvCxnSpPr>
            <a:cxnSpLocks noChangeShapeType="1"/>
            <a:endCxn id="14532" idx="2"/>
          </p:cNvCxnSpPr>
          <p:nvPr/>
        </p:nvCxnSpPr>
        <p:spPr bwMode="auto">
          <a:xfrm rot="16200000" flipH="1">
            <a:off x="3908425" y="3213101"/>
            <a:ext cx="288925" cy="2362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AutoShape 5"/>
          <p:cNvCxnSpPr>
            <a:cxnSpLocks noChangeShapeType="1"/>
            <a:endCxn id="14535" idx="2"/>
          </p:cNvCxnSpPr>
          <p:nvPr/>
        </p:nvCxnSpPr>
        <p:spPr bwMode="auto">
          <a:xfrm rot="16200000" flipH="1">
            <a:off x="3285331" y="3226595"/>
            <a:ext cx="288925" cy="23352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50006"/>
              </p:ext>
            </p:extLst>
          </p:nvPr>
        </p:nvGraphicFramePr>
        <p:xfrm>
          <a:off x="712788" y="48117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354763" y="1065213"/>
            <a:ext cx="28035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Set first element to zero and shift others right by one.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smtClean="0">
                <a:latin typeface="Arial" charset="0"/>
              </a:rPr>
              <a:t>memory </a:t>
            </a:r>
            <a:r>
              <a:rPr lang="en-US" sz="1800" dirty="0">
                <a:latin typeface="Arial" charset="0"/>
              </a:rPr>
              <a:t>arrays)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Write output from shared memory to device memory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4</a:t>
            </a:r>
          </a:p>
        </p:txBody>
      </p:sp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39838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012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39893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45969" y="43505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63432" y="47109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51525" y="44481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284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458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339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591843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09306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597400" y="44465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6" name="Line 199"/>
          <p:cNvSpPr>
            <a:spLocks noChangeShapeType="1"/>
          </p:cNvSpPr>
          <p:nvPr/>
        </p:nvSpPr>
        <p:spPr bwMode="auto">
          <a:xfrm>
            <a:off x="1657350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7" name="Line 200"/>
          <p:cNvSpPr>
            <a:spLocks noChangeShapeType="1"/>
          </p:cNvSpPr>
          <p:nvPr/>
        </p:nvSpPr>
        <p:spPr bwMode="auto">
          <a:xfrm>
            <a:off x="2270125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8" name="Line 201"/>
          <p:cNvSpPr>
            <a:spLocks noChangeShapeType="1"/>
          </p:cNvSpPr>
          <p:nvPr/>
        </p:nvSpPr>
        <p:spPr bwMode="auto">
          <a:xfrm>
            <a:off x="2867025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479800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36042"/>
              </p:ext>
            </p:extLst>
          </p:nvPr>
        </p:nvGraphicFramePr>
        <p:xfrm>
          <a:off x="751681" y="286606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80393"/>
              </p:ext>
            </p:extLst>
          </p:nvPr>
        </p:nvGraphicFramePr>
        <p:xfrm>
          <a:off x="742156" y="378681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" name="Line 48"/>
          <p:cNvSpPr>
            <a:spLocks noChangeShapeType="1"/>
          </p:cNvSpPr>
          <p:nvPr/>
        </p:nvSpPr>
        <p:spPr bwMode="auto">
          <a:xfrm>
            <a:off x="1693068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/>
        </p:nvSpPr>
        <p:spPr bwMode="auto">
          <a:xfrm>
            <a:off x="2305843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19868" y="2439022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10343" y="3389935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2</a:t>
            </a: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4217"/>
              </p:ext>
            </p:extLst>
          </p:nvPr>
        </p:nvGraphicFramePr>
        <p:xfrm>
          <a:off x="732631" y="190403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6" name="AutoShape 108"/>
          <p:cNvCxnSpPr>
            <a:cxnSpLocks noChangeShapeType="1"/>
            <a:endCxn id="109" idx="2"/>
          </p:cNvCxnSpPr>
          <p:nvPr/>
        </p:nvCxnSpPr>
        <p:spPr bwMode="auto">
          <a:xfrm rot="16200000" flipH="1">
            <a:off x="36504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465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639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520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32918" y="2215185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29000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46463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34556" y="252474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AutoShape 116"/>
          <p:cNvCxnSpPr>
            <a:cxnSpLocks noChangeShapeType="1"/>
            <a:endCxn id="117" idx="2"/>
          </p:cNvCxnSpPr>
          <p:nvPr/>
        </p:nvCxnSpPr>
        <p:spPr bwMode="auto">
          <a:xfrm rot="16200000" flipH="1">
            <a:off x="2396331" y="2215185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792412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09875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797968" y="252474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1689893" y="232948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778793" y="2213597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174874" y="242552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192337" y="278589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180431" y="252316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12593" y="2218360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08675" y="243029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26138" y="279065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14231" y="2527922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7" name="AutoShape 129"/>
          <p:cNvCxnSpPr>
            <a:cxnSpLocks noChangeShapeType="1"/>
            <a:endCxn id="130" idx="2"/>
          </p:cNvCxnSpPr>
          <p:nvPr/>
        </p:nvCxnSpPr>
        <p:spPr bwMode="auto">
          <a:xfrm rot="16200000" flipH="1">
            <a:off x="48950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2911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085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2966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58468" y="2216772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54549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72012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60106" y="252633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AutoShape 137"/>
          <p:cNvCxnSpPr>
            <a:cxnSpLocks noChangeShapeType="1"/>
            <a:endCxn id="138" idx="2"/>
          </p:cNvCxnSpPr>
          <p:nvPr/>
        </p:nvCxnSpPr>
        <p:spPr bwMode="auto">
          <a:xfrm rot="16200000" flipH="1">
            <a:off x="3315493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322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497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378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02718" y="2831135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14711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32174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20268" y="3456610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778124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795587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783681" y="345661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6" name="AutoShape 148"/>
          <p:cNvCxnSpPr>
            <a:cxnSpLocks noChangeShapeType="1"/>
            <a:endCxn id="145" idx="2"/>
          </p:cNvCxnSpPr>
          <p:nvPr/>
        </p:nvCxnSpPr>
        <p:spPr bwMode="auto">
          <a:xfrm rot="16200000" flipH="1">
            <a:off x="2080418" y="2845422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57786" y="2809704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894386" y="336215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11849" y="372251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899943" y="345978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AutoShape 153"/>
          <p:cNvCxnSpPr>
            <a:cxnSpLocks noChangeShapeType="1"/>
            <a:endCxn id="154" idx="2"/>
          </p:cNvCxnSpPr>
          <p:nvPr/>
        </p:nvCxnSpPr>
        <p:spPr bwMode="auto">
          <a:xfrm rot="16200000" flipH="1">
            <a:off x="4545806" y="2813672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2768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2943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2824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157"/>
          <p:cNvCxnSpPr>
            <a:cxnSpLocks noChangeShapeType="1"/>
            <a:endCxn id="158" idx="2"/>
          </p:cNvCxnSpPr>
          <p:nvPr/>
        </p:nvCxnSpPr>
        <p:spPr bwMode="auto">
          <a:xfrm rot="16200000" flipH="1">
            <a:off x="3923505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40262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57725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45818" y="345819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19868" y="4451484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4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40EC-9973-4FC2-BBB5-9AE440CB8A2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Efficiency Considerations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301038" cy="5005387"/>
          </a:xfrm>
        </p:spPr>
        <p:txBody>
          <a:bodyPr/>
          <a:lstStyle/>
          <a:p>
            <a:pPr marL="457200" indent="-457200"/>
            <a:endParaRPr lang="en-US" sz="2400" i="1" smtClean="0"/>
          </a:p>
          <a:p>
            <a:pPr marL="457200" indent="-457200"/>
            <a:r>
              <a:rPr lang="en-US" sz="2400" smtClean="0"/>
              <a:t>The first-attempt Scan executes log(n) parallel iterations</a:t>
            </a:r>
          </a:p>
          <a:p>
            <a:pPr marL="974725" lvl="1" indent="-403225"/>
            <a:r>
              <a:rPr lang="en-US" sz="2000" smtClean="0"/>
              <a:t>The steps do (n-1), (n-2), (n-4),..(n- n/2) adds each</a:t>
            </a:r>
          </a:p>
          <a:p>
            <a:pPr marL="974725" lvl="1" indent="-403225"/>
            <a:r>
              <a:rPr lang="en-US" sz="2000" smtClean="0"/>
              <a:t>Total adds: n * log(n)  - (n-1) </a:t>
            </a: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000" smtClean="0"/>
              <a:t>O(n*log(n)) work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This scan algorithm is not very work efficient</a:t>
            </a:r>
          </a:p>
          <a:p>
            <a:pPr marL="974725" lvl="1" indent="-403225"/>
            <a:r>
              <a:rPr lang="en-US" sz="2000" smtClean="0"/>
              <a:t>Sequential scan algorithm does </a:t>
            </a:r>
            <a:r>
              <a:rPr lang="en-US" sz="2000" i="1" smtClean="0"/>
              <a:t>n</a:t>
            </a:r>
            <a:r>
              <a:rPr lang="en-US" sz="2000" smtClean="0"/>
              <a:t> adds</a:t>
            </a:r>
          </a:p>
          <a:p>
            <a:pPr marL="974725" lvl="1" indent="-403225"/>
            <a:r>
              <a:rPr lang="en-US" sz="2000" smtClean="0"/>
              <a:t>A factor of log(n) hurts: 20x for 10^6 elements!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A parallel algorithm can be slow when execution resources are saturated due to low work efficiency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03FD31-6B60-46F8-91E8-42AE8A486E3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Efficiency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smtClean="0"/>
              <a:t>A common parallel algorithm pattern:</a:t>
            </a:r>
          </a:p>
          <a:p>
            <a:pPr marL="457200" indent="-457200" algn="ctr">
              <a:buFontTx/>
              <a:buNone/>
            </a:pPr>
            <a:r>
              <a:rPr lang="en-US" sz="2400" i="1" smtClean="0"/>
              <a:t>Balanced Trees</a:t>
            </a:r>
          </a:p>
          <a:p>
            <a:pPr marL="974725" lvl="1" indent="-403225"/>
            <a:r>
              <a:rPr lang="en-US" sz="2000" smtClean="0"/>
              <a:t>Build a balanced binary tree on the input data and sweep it to and from the root</a:t>
            </a:r>
          </a:p>
          <a:p>
            <a:pPr marL="974725" lvl="1" indent="-403225"/>
            <a:r>
              <a:rPr lang="en-US" sz="2000" smtClean="0"/>
              <a:t>Tree is not an actual data structure, but a concept to determine what each thread does at each step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For scan:</a:t>
            </a:r>
          </a:p>
          <a:p>
            <a:pPr marL="974725" lvl="1" indent="-403225"/>
            <a:r>
              <a:rPr lang="en-US" sz="2000" smtClean="0"/>
              <a:t>Traverse down from leaves to root building partial sums at internal nodes in the tree</a:t>
            </a:r>
          </a:p>
          <a:p>
            <a:pPr marL="1431925" lvl="2" indent="-342900"/>
            <a:r>
              <a:rPr lang="en-US" sz="1800" smtClean="0"/>
              <a:t>Root holds sum of all leaves</a:t>
            </a:r>
          </a:p>
          <a:p>
            <a:pPr marL="974725" lvl="1" indent="-403225"/>
            <a:r>
              <a:rPr lang="en-US" sz="2000" smtClean="0"/>
              <a:t>Traverse back up the tree building the scan from the partial sums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2463" y="76200"/>
            <a:ext cx="8305800" cy="1143000"/>
          </a:xfrm>
        </p:spPr>
        <p:txBody>
          <a:bodyPr/>
          <a:lstStyle/>
          <a:p>
            <a:r>
              <a:rPr lang="en-US" smtClean="0"/>
              <a:t>Parallel Scan - Reduction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A6340-E0BA-41F1-8B97-D4054A519B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8472" idx="0"/>
          </p:cNvCxnSpPr>
          <p:nvPr/>
        </p:nvCxnSpPr>
        <p:spPr>
          <a:xfrm flipH="1">
            <a:off x="8229600" y="16002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669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381500" y="41640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43957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62245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80533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Oval 19"/>
          <p:cNvSpPr/>
          <p:nvPr/>
        </p:nvSpPr>
        <p:spPr>
          <a:xfrm>
            <a:off x="8024813" y="556895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" name="Oval 20"/>
          <p:cNvSpPr/>
          <p:nvPr/>
        </p:nvSpPr>
        <p:spPr>
          <a:xfrm>
            <a:off x="8039100" y="41513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7329488" y="1760538"/>
            <a:ext cx="781050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6738" y="1714500"/>
            <a:ext cx="779462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1754188"/>
            <a:ext cx="779463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5478463" y="1727200"/>
            <a:ext cx="803275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3815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61896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7989888" y="11382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24892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244725" y="2919413"/>
            <a:ext cx="947738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4137025" y="29225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2..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5943600" y="293687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7772400" y="2968625"/>
            <a:ext cx="947738" cy="461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6..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19388" y="3657600"/>
            <a:ext cx="1684337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15088" y="3657600"/>
            <a:ext cx="1641475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4119563" y="492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7756525" y="4811713"/>
            <a:ext cx="946150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7756525" y="6172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9" name="Straight Arrow Connector 48"/>
          <p:cNvCxnSpPr>
            <a:endCxn id="20" idx="2"/>
          </p:cNvCxnSpPr>
          <p:nvPr/>
        </p:nvCxnSpPr>
        <p:spPr>
          <a:xfrm>
            <a:off x="4564063" y="5391150"/>
            <a:ext cx="3460750" cy="36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4" name="TextBox 54"/>
          <p:cNvSpPr txBox="1">
            <a:spLocks noChangeArrowheads="1"/>
          </p:cNvSpPr>
          <p:nvPr/>
        </p:nvSpPr>
        <p:spPr bwMode="auto">
          <a:xfrm>
            <a:off x="533400" y="2919413"/>
            <a:ext cx="99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733425" y="3638550"/>
            <a:ext cx="381000" cy="7207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TextBox 56"/>
          <p:cNvSpPr txBox="1">
            <a:spLocks noChangeArrowheads="1"/>
          </p:cNvSpPr>
          <p:nvPr/>
        </p:nvSpPr>
        <p:spPr bwMode="auto">
          <a:xfrm>
            <a:off x="4762500" y="5961063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place calculation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500" y="6421438"/>
            <a:ext cx="333851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value after reduce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7CBA0-69E0-48B7-8DBB-B37F3E990F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947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947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76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9477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4048125" y="3937000"/>
            <a:ext cx="4714875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Move (add) a critical value  to a central location where it is needed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DC910-3AFE-41AE-868E-D31D1223A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7E7639-4513-4BE4-850C-3ED4B2204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5147B-00C4-49D8-AC68-A906B51F4C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44366</TotalTime>
  <Words>2039</Words>
  <Application>Microsoft Macintosh PowerPoint</Application>
  <PresentationFormat>On-screen Show (4:3)</PresentationFormat>
  <Paragraphs>612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CS/EE 217 GPU Architecture and Parallel Programming  Lecture 12 Parallel Computation Patterns – Parallel Prefix Sum (Scan) Part-2 </vt:lpstr>
      <vt:lpstr>Recall: a Slightly Better Parallel Inclusive Scan Algorithm</vt:lpstr>
      <vt:lpstr>A Slightly Better Parallel Scan Algorithm</vt:lpstr>
      <vt:lpstr>A Slightly Better Parallel Scan Algorithm</vt:lpstr>
      <vt:lpstr>A Slightly Better Parallel Scan Algorithm</vt:lpstr>
      <vt:lpstr>Work Efficiency Considerations</vt:lpstr>
      <vt:lpstr>Improving Efficiency</vt:lpstr>
      <vt:lpstr>Parallel Scan - Reduction Step</vt:lpstr>
      <vt:lpstr>Inclusive Post Scan Step</vt:lpstr>
      <vt:lpstr>Inclusive Post Scan Step</vt:lpstr>
      <vt:lpstr>Putting it Together</vt:lpstr>
      <vt:lpstr>Reduction Step Kernel Code</vt:lpstr>
      <vt:lpstr>Putting it together</vt:lpstr>
      <vt:lpstr>Post Scan Step </vt:lpstr>
      <vt:lpstr>Work Analysis</vt:lpstr>
      <vt:lpstr>Some Tradeoffs</vt:lpstr>
      <vt:lpstr>(Exclusive) Prefix-Sum (Scan) Definition</vt:lpstr>
      <vt:lpstr>Why Exclusive Scan</vt:lpstr>
      <vt:lpstr>Simple exclusive scan kernel</vt:lpstr>
      <vt:lpstr>Alternative (read Harris Article)</vt:lpstr>
      <vt:lpstr>An Exclusive Post Scan Step (Add-move Operation)</vt:lpstr>
      <vt:lpstr>Exclusive Post Scan Step</vt:lpstr>
      <vt:lpstr>Exclusive Scan Example – Reduction Step</vt:lpstr>
      <vt:lpstr>Reduction Step (cont.)</vt:lpstr>
      <vt:lpstr>Reduction Step (cont.)</vt:lpstr>
      <vt:lpstr>Reduction Step (cont.)</vt:lpstr>
      <vt:lpstr>Zero the Last Element</vt:lpstr>
      <vt:lpstr>Post Scan Step from Partial Sums </vt:lpstr>
      <vt:lpstr>Post Scan Step from Partial Sums (cont.)</vt:lpstr>
      <vt:lpstr>Post Scan From Partial Sums (cont.)</vt:lpstr>
      <vt:lpstr>Post Scan Step From Partial Sums (cont.)</vt:lpstr>
      <vt:lpstr>Work Analysis</vt:lpstr>
      <vt:lpstr>Working on Arbitrary Length Input</vt:lpstr>
      <vt:lpstr>Overall Flow of Complete Scan</vt:lpstr>
      <vt:lpstr>Any More Questions? Read Chapter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289</cp:revision>
  <dcterms:created xsi:type="dcterms:W3CDTF">1601-01-01T00:00:00Z</dcterms:created>
  <dcterms:modified xsi:type="dcterms:W3CDTF">2015-10-21T15:13:49Z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