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4" r:id="rId6"/>
    <p:sldId id="295" r:id="rId7"/>
    <p:sldId id="258" r:id="rId8"/>
    <p:sldId id="268" r:id="rId9"/>
    <p:sldId id="293" r:id="rId10"/>
    <p:sldId id="286" r:id="rId11"/>
    <p:sldId id="270" r:id="rId12"/>
    <p:sldId id="276" r:id="rId13"/>
    <p:sldId id="282" r:id="rId14"/>
    <p:sldId id="283" r:id="rId15"/>
    <p:sldId id="278" r:id="rId16"/>
    <p:sldId id="279" r:id="rId17"/>
    <p:sldId id="265" r:id="rId18"/>
    <p:sldId id="266" r:id="rId19"/>
    <p:sldId id="288" r:id="rId20"/>
    <p:sldId id="296" r:id="rId21"/>
    <p:sldId id="284" r:id="rId22"/>
    <p:sldId id="292" r:id="rId23"/>
  </p:sldIdLst>
  <p:sldSz cx="9144000" cy="6858000" type="screen4x3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920" y="-1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517B098E-7BAF-467E-B920-6B0A1B90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F63C4183-52AF-41B2-9909-9AEB31BFE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D9750247-8235-4DC8-BD6E-F2A2D92C594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35500" cy="3476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computational is the third leg of science – joining theory and experimentation</a:t>
            </a:r>
          </a:p>
          <a:p>
            <a:pPr eaLnBrk="1" hangingPunct="1"/>
            <a:r>
              <a:rPr lang="en-US" smtClean="0"/>
              <a:t>replaces Edisonian method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B0199B44-A231-460C-94AA-AE4BC2CD68B8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6913"/>
            <a:ext cx="4633912" cy="347503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03725"/>
            <a:ext cx="5619750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Mention Petascale, ECE498AL, and IACAT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3D29A3BE-2201-4376-BB09-DEDF482BB281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03725"/>
            <a:ext cx="514985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6A756189-C8EF-4566-889B-0DE01A4F3D70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03725"/>
            <a:ext cx="514985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1345-FD3E-4C46-9577-9B57FFBEB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9CE5-F598-40D7-BE66-9E4CE0B5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04C9-CA6A-4183-9182-36E3C82A7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B36E-47CA-4216-BE40-3B247FD28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3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EA0B-1450-4785-B100-33EADDFE5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89EE-E6AF-4CDA-85CC-72E9F04AA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6428-2B29-4415-AB24-25D0F5AE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396A-19FD-4230-BB9D-54565586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7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D5D6-D1B4-418B-ACE0-092D140B1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6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A60A-DBCE-4917-88CB-2DF50FA7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8B17-636F-4981-A294-4C321B2C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1F19-823D-4590-8D48-BB0FA820B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722C-8CD4-4D80-A9AD-DC0377570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8F0C-E22F-4EEA-82E0-0A6C3744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A812-C1BB-44AB-90E8-935544AAC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A75E7F36-3F33-417A-87FF-D540756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hyperlink" Target="http://developer.nvidia.com/object/matlab_cud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garch.org/2015/08/06/call-for-papers-1st-gpu-warpwavefront-scheduling-championship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dirty="0" smtClean="0"/>
              <a:t>© David Kirk/NVIDIA and Wen-</a:t>
            </a:r>
            <a:r>
              <a:rPr lang="en-US" sz="1200" dirty="0" err="1" smtClean="0"/>
              <a:t>mei</a:t>
            </a:r>
            <a:r>
              <a:rPr lang="en-US" sz="1200" dirty="0" smtClean="0"/>
              <a:t> W. </a:t>
            </a:r>
            <a:r>
              <a:rPr lang="en-US" sz="1200" dirty="0" err="1" smtClean="0"/>
              <a:t>Hwu</a:t>
            </a:r>
            <a:r>
              <a:rPr lang="en-US" sz="1200" dirty="0" smtClean="0"/>
              <a:t>, 2007-2012  </a:t>
            </a:r>
            <a:r>
              <a:rPr lang="en-US" sz="1200" dirty="0" smtClean="0"/>
              <a:t>University </a:t>
            </a:r>
            <a:r>
              <a:rPr lang="en-US" sz="1200" dirty="0" smtClean="0"/>
              <a:t>of Illinois, Urbana-Champaign</a:t>
            </a:r>
            <a:endParaRPr lang="en-US" sz="1200" dirty="0"/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36EDFA79-CA6A-4DFF-AA9A-C47AFD7C0664}" type="slidenum">
              <a:rPr lang="en-US" sz="1400">
                <a:latin typeface="Times New Roman" charset="0"/>
              </a:rPr>
              <a:pPr eaLnBrk="1" hangingPunct="1"/>
              <a:t>1</a:t>
            </a:fld>
            <a:endParaRPr lang="en-US" sz="1400">
              <a:latin typeface="Times New Roman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153400" cy="4038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CS/EE 217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GPU Architecture and Parallel </a:t>
            </a:r>
            <a:r>
              <a:rPr lang="en-US" sz="3200" dirty="0" smtClean="0"/>
              <a:t>Programming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 smtClean="0"/>
              <a:t>Kickoff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68563F07-98C9-490C-9634-094262CDDE89}" type="slidenum">
              <a:rPr lang="en-US" sz="1400">
                <a:latin typeface="Times New Roman" charset="0"/>
              </a:rPr>
              <a:pPr eaLnBrk="1" hangingPunct="1"/>
              <a:t>10</a:t>
            </a:fld>
            <a:endParaRPr lang="en-US" sz="1400">
              <a:latin typeface="Times New Roman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086600" cy="1390650"/>
          </a:xfrm>
        </p:spPr>
        <p:txBody>
          <a:bodyPr/>
          <a:lstStyle/>
          <a:p>
            <a:pPr eaLnBrk="1" hangingPunct="1"/>
            <a:r>
              <a:rPr lang="en-US" smtClean="0"/>
              <a:t>Why didn’t this happen earlier?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572000"/>
          </a:xfrm>
        </p:spPr>
        <p:txBody>
          <a:bodyPr/>
          <a:lstStyle/>
          <a:p>
            <a:pPr marL="285750" indent="-285750" eaLnBrk="1" hangingPunct="1"/>
            <a:r>
              <a:rPr lang="en-US" smtClean="0"/>
              <a:t>Computational experimentation is just reaching critical mass</a:t>
            </a:r>
          </a:p>
          <a:p>
            <a:pPr marL="685800" lvl="1" indent="-228600" eaLnBrk="1" hangingPunct="1"/>
            <a:r>
              <a:rPr lang="en-US" smtClean="0"/>
              <a:t>Simulate large enough systems</a:t>
            </a:r>
          </a:p>
          <a:p>
            <a:pPr marL="685800" lvl="1" indent="-228600" eaLnBrk="1" hangingPunct="1"/>
            <a:r>
              <a:rPr lang="en-US" smtClean="0"/>
              <a:t>Simulate long enough system time</a:t>
            </a:r>
          </a:p>
          <a:p>
            <a:pPr marL="685800" lvl="1" indent="-228600" eaLnBrk="1" hangingPunct="1"/>
            <a:r>
              <a:rPr lang="en-US" smtClean="0"/>
              <a:t>Simulate enough details</a:t>
            </a:r>
          </a:p>
          <a:p>
            <a:pPr marL="685800" lvl="1" indent="-228600" eaLnBrk="1" hangingPunct="1"/>
            <a:endParaRPr lang="en-US" smtClean="0"/>
          </a:p>
          <a:p>
            <a:pPr marL="285750" indent="-285750" eaLnBrk="1" hangingPunct="1"/>
            <a:r>
              <a:rPr lang="en-US" smtClean="0"/>
              <a:t>Computational instrumentation is also just reaching critical mass</a:t>
            </a:r>
          </a:p>
          <a:p>
            <a:pPr marL="685800" lvl="1" indent="-228600" eaLnBrk="1" hangingPunct="1"/>
            <a:r>
              <a:rPr lang="en-US" smtClean="0"/>
              <a:t>Reaching high enough accuracy</a:t>
            </a:r>
          </a:p>
          <a:p>
            <a:pPr marL="685800" lvl="1" indent="-228600" eaLnBrk="1" hangingPunct="1"/>
            <a:r>
              <a:rPr lang="en-US" smtClean="0"/>
              <a:t>Cover enough observations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E15BDE32-64D3-4822-A622-1EAE97AF1D0C}" type="slidenum">
              <a:rPr lang="en-US" sz="1400">
                <a:latin typeface="Times New Roman" charset="0"/>
              </a:rPr>
              <a:pPr eaLnBrk="1" hangingPunct="1"/>
              <a:t>11</a:t>
            </a:fld>
            <a:endParaRPr lang="en-US" sz="1400">
              <a:latin typeface="Times New Roman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A Great Opportunity for Many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91113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New massively parallel computing is enabling</a:t>
            </a:r>
          </a:p>
          <a:p>
            <a:pPr marL="974725" lvl="1" indent="-403225" eaLnBrk="1" hangingPunct="1"/>
            <a:r>
              <a:rPr lang="en-US" smtClean="0"/>
              <a:t>Drastic reduction in “time to discovery”</a:t>
            </a:r>
          </a:p>
          <a:p>
            <a:pPr marL="974725" lvl="1" indent="-403225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principle-based simulation at meaningful scale</a:t>
            </a:r>
          </a:p>
          <a:p>
            <a:pPr marL="974725" lvl="1" indent="-403225" eaLnBrk="1" hangingPunct="1"/>
            <a:r>
              <a:rPr lang="en-US" smtClean="0"/>
              <a:t>New, 3</a:t>
            </a:r>
            <a:r>
              <a:rPr lang="en-US" baseline="30000" smtClean="0"/>
              <a:t>rd</a:t>
            </a:r>
            <a:r>
              <a:rPr lang="en-US" smtClean="0"/>
              <a:t> paradigm for research: computational experimentation</a:t>
            </a:r>
          </a:p>
          <a:p>
            <a:pPr marL="974725" lvl="1" indent="-403225" eaLnBrk="1" hangingPunct="1"/>
            <a:endParaRPr lang="en-US" smtClean="0"/>
          </a:p>
          <a:p>
            <a:pPr marL="457200" indent="-457200" eaLnBrk="1" hangingPunct="1"/>
            <a:r>
              <a:rPr lang="en-US" smtClean="0"/>
              <a:t>The “democratization” of power to discover</a:t>
            </a:r>
          </a:p>
          <a:p>
            <a:pPr marL="1431925" lvl="2" indent="-342900" eaLnBrk="1" hangingPunct="1"/>
            <a:r>
              <a:rPr lang="en-US" smtClean="0"/>
              <a:t>$2,000/Teraflop in personal computers today </a:t>
            </a:r>
          </a:p>
          <a:p>
            <a:pPr marL="1431925" lvl="2" indent="-342900" eaLnBrk="1" hangingPunct="1"/>
            <a:r>
              <a:rPr lang="en-US" smtClean="0"/>
              <a:t>$5,000,000/Petaflops in clusters today</a:t>
            </a:r>
          </a:p>
          <a:p>
            <a:pPr marL="1431925" lvl="2" indent="-342900" eaLnBrk="1" hangingPunct="1"/>
            <a:r>
              <a:rPr lang="en-US" smtClean="0"/>
              <a:t>HW cost will no longer be the main barrier for big science </a:t>
            </a:r>
          </a:p>
          <a:p>
            <a:pPr marL="1431925" lvl="2" indent="-342900" eaLnBrk="1" hangingPunct="1"/>
            <a:endParaRPr lang="en-US" smtClean="0"/>
          </a:p>
          <a:p>
            <a:pPr marL="457200" indent="-457200" eaLnBrk="1" hangingPunct="1"/>
            <a:r>
              <a:rPr lang="en-US" smtClean="0"/>
              <a:t>This is once-in-a-career opportunity for many!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CAAC40FC-4F20-444F-A98E-A1E0CDE5B1F0}" type="slidenum">
              <a:rPr lang="en-US" sz="1400">
                <a:latin typeface="Times New Roman" charset="0"/>
              </a:rPr>
              <a:pPr eaLnBrk="1" hangingPunct="1"/>
              <a:t>12</a:t>
            </a:fld>
            <a:endParaRPr lang="en-US" sz="1400">
              <a:latin typeface="Times New Roman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VMD/NAMD Molecular Dynamics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47" y="2133600"/>
            <a:ext cx="619585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2819400" cy="3810000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240X speedup over sequential code </a:t>
            </a:r>
          </a:p>
          <a:p>
            <a:pPr marL="457200" indent="-457200" eaLnBrk="1" hangingPunct="1"/>
            <a:r>
              <a:rPr lang="en-US" dirty="0" smtClean="0"/>
              <a:t>Computational biology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922D2428-2856-4B28-98EA-A68F61AD5DA3}" type="slidenum">
              <a:rPr lang="en-US" sz="1400">
                <a:latin typeface="Times New Roman" charset="0"/>
              </a:rPr>
              <a:pPr eaLnBrk="1" hangingPunct="1"/>
              <a:t>13</a:t>
            </a:fld>
            <a:endParaRPr lang="en-US" sz="1400">
              <a:latin typeface="Times New Roman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5748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73B900"/>
                </a:solidFill>
                <a:latin typeface="Arial" charset="0"/>
              </a:rPr>
              <a:t>15X</a:t>
            </a:r>
            <a:r>
              <a:rPr lang="en-US" sz="3200" b="1">
                <a:latin typeface="Arial" charset="0"/>
              </a:rPr>
              <a:t> with MATLAB CPU+GPU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09600" y="5434013"/>
            <a:ext cx="802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Pseudo-spectral simulation of 2D Isotropic turbulence</a:t>
            </a:r>
            <a:endParaRPr lang="en-US">
              <a:latin typeface="Arial" charset="0"/>
            </a:endParaRP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Matlab: Language of Science</a:t>
            </a:r>
          </a:p>
        </p:txBody>
      </p:sp>
      <p:pic>
        <p:nvPicPr>
          <p:cNvPr id="14343" name="Picture 5" descr="hw1_3_cu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627313"/>
            <a:ext cx="54816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33400" y="1905000"/>
            <a:ext cx="545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hlinkClick r:id="rId3"/>
              </a:rPr>
              <a:t>http://developer.nvidia.com/object/matlab_cuda.html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B4BA58D-5027-4495-A3E4-49979AA8FB82}" type="slidenum">
              <a:rPr lang="en-US" sz="1400">
                <a:latin typeface="Times New Roman" charset="0"/>
              </a:rPr>
              <a:pPr eaLnBrk="1" hangingPunct="1"/>
              <a:t>14</a:t>
            </a:fld>
            <a:endParaRPr lang="en-US" sz="1400">
              <a:latin typeface="Times New Roman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Prevalent Performance Limits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5720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Some microarchitectural limits appear repeatedly across the benchmark suite: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000" smtClean="0"/>
              <a:t>Global memory bandwidth saturation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Tasks with intrinsically low data reuse, e.g. vector-scalar addition or matrix-vector multiplication product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Computation with frequent global synchronization</a:t>
            </a:r>
          </a:p>
          <a:p>
            <a:pPr marL="1028700" lvl="2" eaLnBrk="1" hangingPunct="1">
              <a:lnSpc>
                <a:spcPct val="80000"/>
              </a:lnSpc>
            </a:pPr>
            <a:r>
              <a:rPr lang="en-US" sz="1600" smtClean="0"/>
              <a:t>Converted to short-lived kernels with low data reuse</a:t>
            </a:r>
          </a:p>
          <a:p>
            <a:pPr marL="1028700" lvl="2" eaLnBrk="1" hangingPunct="1">
              <a:lnSpc>
                <a:spcPct val="80000"/>
              </a:lnSpc>
            </a:pPr>
            <a:r>
              <a:rPr lang="en-US" sz="1600" smtClean="0"/>
              <a:t>Common in simulation programs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000" smtClean="0"/>
              <a:t>Thread-level optimization vs. latency tolerance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Since hardware resources are divided among threads, low per-thread resource use is necessary to furnish enough simultaneously-active threads to tolerate long-latency operations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Making individual threads faster generally increases register and/or shared memory requirements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Optimizations trade off single-thread speed for exposed latency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905B1C4D-2744-46C7-95F2-0BAAA79B6AA3}" type="slidenum">
              <a:rPr lang="en-US" sz="1400">
                <a:latin typeface="Times New Roman" charset="0"/>
              </a:rPr>
              <a:pPr eaLnBrk="1" hangingPunct="1"/>
              <a:t>15</a:t>
            </a:fld>
            <a:endParaRPr lang="en-US" sz="1400">
              <a:latin typeface="Times New Roman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you will likely need to hit hard.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Parallelism extraction requires global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Most programmers only understand parts of an application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Algorithms need to be re-designed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lgorithmic effect on parallelism and locality is often hard to maneuver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Real but rare dependencies often need to be pushed aside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Error checking code, etc., parallel code is often not equivalent to sequential code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Getting more than a small speedup over sequential code is very tricky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~20 versions typically experimented for each application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projects</a:t>
            </a:r>
            <a:endParaRPr lang="en-US" dirty="0" smtClean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own research!</a:t>
            </a:r>
          </a:p>
          <a:p>
            <a:r>
              <a:rPr lang="en-US" dirty="0" smtClean="0"/>
              <a:t>An application you are interested in.</a:t>
            </a:r>
            <a:endParaRPr lang="en-US" dirty="0" smtClean="0"/>
          </a:p>
          <a:p>
            <a:r>
              <a:rPr lang="en-US" dirty="0" smtClean="0"/>
              <a:t>GPU computing Gems</a:t>
            </a:r>
          </a:p>
          <a:p>
            <a:r>
              <a:rPr lang="en-US" dirty="0" smtClean="0"/>
              <a:t>Parboil benchmark: Collections </a:t>
            </a:r>
            <a:r>
              <a:rPr lang="en-US" dirty="0" smtClean="0"/>
              <a:t>of best parallel programming projects for </a:t>
            </a:r>
            <a:r>
              <a:rPr lang="en-US" dirty="0" smtClean="0"/>
              <a:t>CPU</a:t>
            </a:r>
            <a:r>
              <a:rPr lang="en-US" dirty="0" smtClean="0"/>
              <a:t>/GPU computing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Rodinia</a:t>
            </a:r>
            <a:r>
              <a:rPr lang="en-US" dirty="0" smtClean="0"/>
              <a:t> Benchmark</a:t>
            </a:r>
          </a:p>
          <a:p>
            <a:r>
              <a:rPr lang="en-US" dirty="0" smtClean="0"/>
              <a:t>Talk to me if you are interested in architecture projects</a:t>
            </a:r>
            <a:endParaRPr lang="en-US" dirty="0" smtClean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4F6178F-7663-4667-B4E6-0687EE6EC012}" type="slidenum">
              <a:rPr lang="en-US" sz="1400">
                <a:latin typeface="Times New Roman" charset="0"/>
              </a:rPr>
              <a:pPr eaLnBrk="1" hangingPunct="1"/>
              <a:t>16</a:t>
            </a:fld>
            <a:endParaRPr lang="en-US" sz="1400">
              <a:latin typeface="Times New Roman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838200" y="41910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http://</a:t>
            </a:r>
            <a:r>
              <a:rPr lang="en-US" dirty="0" err="1"/>
              <a:t>impact.crhc.illinois.edu</a:t>
            </a:r>
            <a:r>
              <a:rPr lang="en-US" dirty="0"/>
              <a:t>/Parboil/</a:t>
            </a:r>
            <a:r>
              <a:rPr lang="en-US" dirty="0" err="1"/>
              <a:t>parboil.aspx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a workload evaluation study running workloads in a simulator </a:t>
            </a:r>
          </a:p>
          <a:p>
            <a:pPr lvl="1"/>
            <a:r>
              <a:rPr lang="en-US" dirty="0" smtClean="0"/>
              <a:t>Explore impact of different architecture parameters on performance</a:t>
            </a:r>
          </a:p>
          <a:p>
            <a:pPr lvl="1"/>
            <a:r>
              <a:rPr lang="en-US" dirty="0" smtClean="0"/>
              <a:t>Provide insights into what causes the differences in behavior</a:t>
            </a:r>
          </a:p>
          <a:p>
            <a:r>
              <a:rPr lang="en-US" dirty="0" smtClean="0"/>
              <a:t>Propose and evaluate improvements</a:t>
            </a:r>
          </a:p>
          <a:p>
            <a:pPr lvl="1"/>
            <a:r>
              <a:rPr lang="en-US" dirty="0" smtClean="0"/>
              <a:t>E.g., warp scheduler competition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http://www.sigarch.org/2015/08/06/call-for-papers-1st-gpu-warpwavefront-scheduling-championship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5A396A-19FD-4230-BB9D-545655867F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84D05718-E6DC-470F-8236-51FAF54976E4}" type="slidenum">
              <a:rPr lang="en-US" sz="1400">
                <a:latin typeface="Times New Roman" charset="0"/>
              </a:rPr>
              <a:pPr eaLnBrk="1" hangingPunct="1"/>
              <a:t>18</a:t>
            </a:fld>
            <a:endParaRPr lang="en-US" sz="1400">
              <a:latin typeface="Times New Roman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Project website come up soon</a:t>
            </a:r>
            <a:endParaRPr lang="en-US" sz="4400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Deadlines and details of deliverables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Standard programming project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Standard architecture project (scheduler competition)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Any </a:t>
            </a:r>
            <a:r>
              <a:rPr lang="en-US" smtClean="0"/>
              <a:t>More Questions?</a:t>
            </a:r>
            <a:endParaRPr lang="en-US"/>
          </a:p>
        </p:txBody>
      </p:sp>
      <p:sp>
        <p:nvSpPr>
          <p:cNvPr id="2355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dirty="0" smtClean="0"/>
              <a:t>© David Kirk/NVIDIA and Wen-</a:t>
            </a:r>
            <a:r>
              <a:rPr lang="en-US" sz="1200" dirty="0" err="1" smtClean="0"/>
              <a:t>mei</a:t>
            </a:r>
            <a:r>
              <a:rPr lang="en-US" sz="1200" dirty="0" smtClean="0"/>
              <a:t> W. </a:t>
            </a:r>
            <a:r>
              <a:rPr lang="en-US" sz="1200" dirty="0" err="1" smtClean="0"/>
              <a:t>Hwu</a:t>
            </a:r>
            <a:r>
              <a:rPr lang="en-US" sz="1200" dirty="0" smtClean="0"/>
              <a:t>, </a:t>
            </a:r>
            <a:r>
              <a:rPr lang="en-US" sz="1200" dirty="0" smtClean="0"/>
              <a:t>University </a:t>
            </a:r>
            <a:r>
              <a:rPr lang="en-US" sz="1200" dirty="0" smtClean="0"/>
              <a:t>of Illinois, Urbana-Champaign</a:t>
            </a:r>
            <a:endParaRPr lang="en-US" sz="1200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1CA2F671-4FBE-4E0F-9892-ADEEB1008915}" type="slidenum">
              <a:rPr lang="en-US" sz="1400">
                <a:latin typeface="Times New Roman" charset="0"/>
              </a:rPr>
              <a:pPr eaLnBrk="1" hangingPunct="1"/>
              <a:t>19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Implement/optimize an realistic application on GPGPUs</a:t>
            </a:r>
          </a:p>
          <a:p>
            <a:endParaRPr lang="en-US" dirty="0"/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Evaluate application performance at the architecture level and sensitivity to architectural features</a:t>
            </a:r>
          </a:p>
          <a:p>
            <a:pPr lvl="1"/>
            <a:r>
              <a:rPr lang="en-US" dirty="0" smtClean="0"/>
              <a:t>Propose new features or algorithms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5A396A-19FD-4230-BB9D-545655867F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tracks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project—essentially a larger lab.</a:t>
            </a:r>
          </a:p>
          <a:p>
            <a:pPr lvl="1"/>
            <a:r>
              <a:rPr lang="en-US" dirty="0" smtClean="0"/>
              <a:t>Should involve significant coding/optimization but…</a:t>
            </a:r>
          </a:p>
          <a:p>
            <a:pPr lvl="1"/>
            <a:r>
              <a:rPr lang="en-US" dirty="0" smtClean="0"/>
              <a:t> does not necessarily have to be original or research related work</a:t>
            </a:r>
          </a:p>
          <a:p>
            <a:pPr lvl="1"/>
            <a:r>
              <a:rPr lang="en-US" dirty="0" smtClean="0"/>
              <a:t>Could just implement one of the default projects</a:t>
            </a:r>
            <a:endParaRPr lang="en-US" dirty="0"/>
          </a:p>
          <a:p>
            <a:r>
              <a:rPr lang="en-US" dirty="0" smtClean="0"/>
              <a:t>Research project</a:t>
            </a:r>
          </a:p>
          <a:p>
            <a:pPr lvl="1"/>
            <a:r>
              <a:rPr lang="en-US" dirty="0" smtClean="0"/>
              <a:t>Should review related work</a:t>
            </a:r>
          </a:p>
          <a:p>
            <a:pPr lvl="1"/>
            <a:r>
              <a:rPr lang="en-US" dirty="0" smtClean="0"/>
              <a:t>Should have a goal of publishing a paper</a:t>
            </a:r>
          </a:p>
          <a:p>
            <a:pPr lvl="2"/>
            <a:r>
              <a:rPr lang="en-US" dirty="0" smtClean="0"/>
              <a:t>Even if you don</a:t>
            </a:r>
            <a:r>
              <a:rPr lang="fr-FR" dirty="0" smtClean="0"/>
              <a:t>’</a:t>
            </a:r>
            <a:r>
              <a:rPr lang="en-US" dirty="0" smtClean="0"/>
              <a:t>t get there, that is ok</a:t>
            </a:r>
          </a:p>
          <a:p>
            <a:pPr lvl="1"/>
            <a:r>
              <a:rPr lang="en-US" dirty="0" smtClean="0"/>
              <a:t>More formal project proposal</a:t>
            </a:r>
          </a:p>
          <a:p>
            <a:pPr lvl="1"/>
            <a:r>
              <a:rPr lang="en-US" dirty="0" smtClean="0"/>
              <a:t>In return, you don</a:t>
            </a:r>
            <a:r>
              <a:rPr lang="fr-FR" dirty="0" smtClean="0"/>
              <a:t>’</a:t>
            </a:r>
            <a:r>
              <a:rPr lang="en-US" dirty="0" smtClean="0"/>
              <a:t>t have to take the final exam!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5A396A-19FD-4230-BB9D-545655867F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5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DA4D58A-6463-444B-9ABB-9BE80DE53E66}" type="slidenum">
              <a:rPr lang="en-US" sz="1400">
                <a:latin typeface="Times New Roman" charset="0"/>
              </a:rPr>
              <a:pPr eaLnBrk="1" hangingPunct="1"/>
              <a:t>4</a:t>
            </a:fld>
            <a:endParaRPr lang="en-US" sz="1400">
              <a:latin typeface="Times New Roman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 projects: </a:t>
            </a:r>
            <a:r>
              <a:rPr lang="en-US" dirty="0" smtClean="0"/>
              <a:t>Objective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To Build up your ability to translate parallel computing power into science and engineering breakthroughs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Identify applications whose computing structures are suitable for massively parallel execution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10-100X more computing power can have transformative effect on these applications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Much better if you have a client</a:t>
            </a:r>
          </a:p>
          <a:p>
            <a:pPr marL="1374775" lvl="2" indent="-403225" eaLnBrk="1" hangingPunct="1">
              <a:lnSpc>
                <a:spcPct val="90000"/>
              </a:lnSpc>
            </a:pPr>
            <a:r>
              <a:rPr lang="en-US" dirty="0" smtClean="0"/>
              <a:t>You can be the client – bringing an idea from your own research is encouraged.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Develop </a:t>
            </a:r>
            <a:r>
              <a:rPr lang="en-US" dirty="0" smtClean="0"/>
              <a:t>algorithm patterns that can result in both better efficiency as well as scalability</a:t>
            </a:r>
          </a:p>
          <a:p>
            <a:pPr marL="974725" lvl="1" indent="-403225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DC87C2C3-3BAE-4FEA-BFD9-DBF4D9EFCCFB}" type="slidenum">
              <a:rPr lang="en-US" sz="1400">
                <a:latin typeface="Times New Roman" charset="0"/>
              </a:rPr>
              <a:pPr eaLnBrk="1" hangingPunct="1"/>
              <a:t>5</a:t>
            </a:fld>
            <a:endParaRPr lang="en-US" sz="1400">
              <a:latin typeface="Times New Roman" charset="0"/>
            </a:endParaRPr>
          </a:p>
        </p:txBody>
      </p:sp>
      <p:sp>
        <p:nvSpPr>
          <p:cNvPr id="4100" name="AutoShape 2"/>
          <p:cNvSpPr>
            <a:spLocks noChangeArrowheads="1"/>
          </p:cNvSpPr>
          <p:nvPr/>
        </p:nvSpPr>
        <p:spPr bwMode="auto">
          <a:xfrm>
            <a:off x="4867275" y="522922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99FF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4848225" y="39147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2" name="AutoShape 4"/>
          <p:cNvSpPr>
            <a:spLocks noChangeArrowheads="1"/>
          </p:cNvSpPr>
          <p:nvPr/>
        </p:nvSpPr>
        <p:spPr bwMode="auto">
          <a:xfrm>
            <a:off x="990600" y="39147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80008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4848225" y="252412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33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4" name="AutoShape 6"/>
          <p:cNvSpPr>
            <a:spLocks noChangeArrowheads="1"/>
          </p:cNvSpPr>
          <p:nvPr/>
        </p:nvSpPr>
        <p:spPr bwMode="auto">
          <a:xfrm>
            <a:off x="990600" y="252412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FF99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5" name="AutoShape 7"/>
          <p:cNvSpPr>
            <a:spLocks noChangeArrowheads="1"/>
          </p:cNvSpPr>
          <p:nvPr/>
        </p:nvSpPr>
        <p:spPr bwMode="auto">
          <a:xfrm>
            <a:off x="4848225" y="11715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6" name="AutoShape 8"/>
          <p:cNvSpPr>
            <a:spLocks noChangeArrowheads="1"/>
          </p:cNvSpPr>
          <p:nvPr/>
        </p:nvSpPr>
        <p:spPr bwMode="auto">
          <a:xfrm>
            <a:off x="990600" y="11715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3399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7" name="Rectangle 9"/>
          <p:cNvSpPr>
            <a:spLocks noGrp="1" noChangeArrowheads="1"/>
          </p:cNvSpPr>
          <p:nvPr>
            <p:ph type="title"/>
          </p:nvPr>
        </p:nvSpPr>
        <p:spPr>
          <a:xfrm>
            <a:off x="449263" y="158750"/>
            <a:ext cx="7515225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Future Science and Engineering Breakthroughs Hinge on Computing</a:t>
            </a:r>
          </a:p>
        </p:txBody>
      </p:sp>
      <p:pic>
        <p:nvPicPr>
          <p:cNvPr id="4108" name="Picture 10" descr="g80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073525"/>
            <a:ext cx="11064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6199188" y="2747963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Modeling</a:t>
            </a:r>
          </a:p>
        </p:txBody>
      </p:sp>
      <p:sp>
        <p:nvSpPr>
          <p:cNvPr id="4110" name="Text Box 12"/>
          <p:cNvSpPr txBox="1">
            <a:spLocks noChangeArrowheads="1"/>
          </p:cNvSpPr>
          <p:nvPr/>
        </p:nvSpPr>
        <p:spPr bwMode="auto">
          <a:xfrm>
            <a:off x="6142038" y="1363663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Chemistry</a:t>
            </a:r>
          </a:p>
        </p:txBody>
      </p:sp>
      <p:sp>
        <p:nvSpPr>
          <p:cNvPr id="4111" name="Text Box 13"/>
          <p:cNvSpPr txBox="1">
            <a:spLocks noChangeArrowheads="1"/>
          </p:cNvSpPr>
          <p:nvPr/>
        </p:nvSpPr>
        <p:spPr bwMode="auto">
          <a:xfrm>
            <a:off x="2346325" y="2746375"/>
            <a:ext cx="17843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Medicine</a:t>
            </a: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2346325" y="4144963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Physics</a:t>
            </a:r>
          </a:p>
        </p:txBody>
      </p:sp>
      <p:sp>
        <p:nvSpPr>
          <p:cNvPr id="4113" name="Text Box 15"/>
          <p:cNvSpPr txBox="1">
            <a:spLocks noChangeArrowheads="1"/>
          </p:cNvSpPr>
          <p:nvPr/>
        </p:nvSpPr>
        <p:spPr bwMode="auto">
          <a:xfrm>
            <a:off x="6142038" y="4102100"/>
            <a:ext cx="17843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Biology</a:t>
            </a:r>
          </a:p>
        </p:txBody>
      </p:sp>
      <p:grpSp>
        <p:nvGrpSpPr>
          <p:cNvPr id="4114" name="Group 16"/>
          <p:cNvGrpSpPr>
            <a:grpSpLocks/>
          </p:cNvGrpSpPr>
          <p:nvPr/>
        </p:nvGrpSpPr>
        <p:grpSpPr bwMode="auto">
          <a:xfrm>
            <a:off x="1025525" y="5229225"/>
            <a:ext cx="3203575" cy="1143000"/>
            <a:chOff x="1842" y="3294"/>
            <a:chExt cx="2018" cy="720"/>
          </a:xfrm>
        </p:grpSpPr>
        <p:sp>
          <p:nvSpPr>
            <p:cNvPr id="4123" name="AutoShape 17"/>
            <p:cNvSpPr>
              <a:spLocks noChangeArrowheads="1"/>
            </p:cNvSpPr>
            <p:nvPr/>
          </p:nvSpPr>
          <p:spPr bwMode="auto">
            <a:xfrm>
              <a:off x="1842" y="3294"/>
              <a:ext cx="2015" cy="72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pic>
          <p:nvPicPr>
            <p:cNvPr id="412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3414"/>
              <a:ext cx="80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5" name="Text Box 19"/>
            <p:cNvSpPr txBox="1">
              <a:spLocks noChangeArrowheads="1"/>
            </p:cNvSpPr>
            <p:nvPr/>
          </p:nvSpPr>
          <p:spPr bwMode="auto">
            <a:xfrm>
              <a:off x="2736" y="3434"/>
              <a:ext cx="112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Computational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Finance</a:t>
              </a:r>
            </a:p>
          </p:txBody>
        </p:sp>
      </p:grp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2290763" y="1379538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Geoscience</a:t>
            </a:r>
          </a:p>
        </p:txBody>
      </p:sp>
      <p:pic>
        <p:nvPicPr>
          <p:cNvPr id="4116" name="Picture 21" descr="heart mod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/>
          <a:stretch>
            <a:fillRect/>
          </a:stretch>
        </p:blipFill>
        <p:spPr bwMode="auto">
          <a:xfrm>
            <a:off x="1162050" y="2636838"/>
            <a:ext cx="9255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2" descr="advanced_3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r="6851" b="14134"/>
          <a:stretch>
            <a:fillRect/>
          </a:stretch>
        </p:blipFill>
        <p:spPr bwMode="auto">
          <a:xfrm>
            <a:off x="1141413" y="1323975"/>
            <a:ext cx="110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3" descr="pharm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331913"/>
            <a:ext cx="10747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4" descr="new applica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8" b="48988"/>
          <a:stretch>
            <a:fillRect/>
          </a:stretch>
        </p:blipFill>
        <p:spPr bwMode="auto">
          <a:xfrm>
            <a:off x="4883150" y="4014788"/>
            <a:ext cx="119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5" descr="250px-Jet_engine_simulati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40231"/>
              </a:clrFrom>
              <a:clrTo>
                <a:srgbClr val="0402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" b="5327"/>
          <a:stretch>
            <a:fillRect/>
          </a:stretch>
        </p:blipFill>
        <p:spPr bwMode="auto">
          <a:xfrm>
            <a:off x="5046663" y="2647950"/>
            <a:ext cx="1168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6" descr="spect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8"/>
          <a:stretch>
            <a:fillRect/>
          </a:stretch>
        </p:blipFill>
        <p:spPr bwMode="auto">
          <a:xfrm>
            <a:off x="4975225" y="5443538"/>
            <a:ext cx="1514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6470650" y="5451475"/>
            <a:ext cx="14160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Image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Processing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computing is catching on.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369551"/>
            <a:ext cx="3705225" cy="45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1" y="1369551"/>
            <a:ext cx="3544888" cy="457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9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5113" y="0"/>
            <a:ext cx="8878887" cy="1141413"/>
          </a:xfrm>
        </p:spPr>
        <p:txBody>
          <a:bodyPr/>
          <a:lstStyle/>
          <a:p>
            <a:pPr eaLnBrk="1" hangingPunct="1"/>
            <a:r>
              <a:rPr lang="en-US" smtClean="0"/>
              <a:t>GPU computing is catching on.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85800" y="4983163"/>
            <a:ext cx="8304213" cy="1111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280 submissions to GPU Computing Gems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~90 articles included in two volumes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175" y="1325563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Financial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9950" y="130492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Scientific Simulation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6363" y="1279525"/>
            <a:ext cx="1649412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Engineering Simulation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188" y="1292225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Data Intensive Analytics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15213" y="1279525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Medical Imaging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4813" y="2578100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Audio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41763" y="2524125"/>
            <a:ext cx="1565275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Computer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9950" y="2551113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Video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91188" y="2498725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Biomedical Informatics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07275" y="251777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Electronic Design Automation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4813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Statistical Modeling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6938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Ray Tracing Rendering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95738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Interactive Physics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5475" y="3862388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Numerical Methods</a:t>
            </a:r>
          </a:p>
        </p:txBody>
      </p:sp>
      <p:sp>
        <p:nvSpPr>
          <p:cNvPr id="5139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A953E541-6871-4FF4-A947-2135A5CBE959}" type="slidenum">
              <a:rPr lang="en-US" sz="1400">
                <a:latin typeface="Times New Roman" charset="0"/>
              </a:rPr>
              <a:pPr eaLnBrk="1" hangingPunct="1"/>
              <a:t>7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5BD66E38-245B-42CC-879D-BD9142FB7279}" type="slidenum">
              <a:rPr lang="en-US" sz="1400">
                <a:latin typeface="Times New Roman" charset="0"/>
              </a:rPr>
              <a:pPr eaLnBrk="1" hangingPunct="1"/>
              <a:t>8</a:t>
            </a:fld>
            <a:endParaRPr lang="en-US" sz="1400">
              <a:latin typeface="Times New Roman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Faster is not “just Faster”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2400" smtClean="0"/>
              <a:t>2-3X faster is “just faster”</a:t>
            </a:r>
          </a:p>
          <a:p>
            <a:pPr marL="974725" lvl="1" indent="-403225" eaLnBrk="1" hangingPunct="1"/>
            <a:r>
              <a:rPr lang="en-US" sz="2000" smtClean="0"/>
              <a:t>Do a little more, wait a little less</a:t>
            </a:r>
          </a:p>
          <a:p>
            <a:pPr marL="974725" lvl="1" indent="-403225" eaLnBrk="1" hangingPunct="1"/>
            <a:r>
              <a:rPr lang="en-US" sz="2000" smtClean="0"/>
              <a:t>Doesn’t change how you work</a:t>
            </a:r>
          </a:p>
          <a:p>
            <a:pPr marL="457200" indent="-457200" eaLnBrk="1" hangingPunct="1"/>
            <a:r>
              <a:rPr lang="en-US" sz="2400" smtClean="0"/>
              <a:t>5-10x faster is “significant”</a:t>
            </a:r>
          </a:p>
          <a:p>
            <a:pPr marL="974725" lvl="1" indent="-403225" eaLnBrk="1" hangingPunct="1"/>
            <a:r>
              <a:rPr lang="en-US" sz="2000" smtClean="0"/>
              <a:t>Worth upgrading</a:t>
            </a:r>
          </a:p>
          <a:p>
            <a:pPr marL="974725" lvl="1" indent="-403225" eaLnBrk="1" hangingPunct="1"/>
            <a:r>
              <a:rPr lang="en-US" sz="2000" smtClean="0"/>
              <a:t>Worth re-writing (parts of) the application</a:t>
            </a:r>
          </a:p>
          <a:p>
            <a:pPr marL="457200" indent="-457200" eaLnBrk="1" hangingPunct="1"/>
            <a:r>
              <a:rPr lang="en-US" sz="2400" smtClean="0"/>
              <a:t>100x+ faster is “fundamentally different”</a:t>
            </a:r>
          </a:p>
          <a:p>
            <a:pPr marL="974725" lvl="1" indent="-403225" eaLnBrk="1" hangingPunct="1"/>
            <a:r>
              <a:rPr lang="en-US" sz="2000" smtClean="0"/>
              <a:t>Worth considering a new platform</a:t>
            </a:r>
          </a:p>
          <a:p>
            <a:pPr marL="974725" lvl="1" indent="-403225" eaLnBrk="1" hangingPunct="1"/>
            <a:r>
              <a:rPr lang="en-US" sz="2000" smtClean="0"/>
              <a:t>Worth re-architecting the application</a:t>
            </a:r>
          </a:p>
          <a:p>
            <a:pPr marL="974725" lvl="1" indent="-403225" eaLnBrk="1" hangingPunct="1"/>
            <a:r>
              <a:rPr lang="en-US" sz="2000" smtClean="0"/>
              <a:t>Makes new applications possible</a:t>
            </a:r>
          </a:p>
          <a:p>
            <a:pPr marL="974725" lvl="1" indent="-403225" eaLnBrk="1" hangingPunct="1"/>
            <a:r>
              <a:rPr lang="en-US" sz="2000" smtClean="0"/>
              <a:t>Drives “time to discovery” and creates fundamental changes in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3F216B2D-E07A-4A55-83D0-0A591D16B84F}" type="slidenum">
              <a:rPr lang="en-US" sz="1400">
                <a:latin typeface="Times New Roman" charset="0"/>
              </a:rPr>
              <a:pPr eaLnBrk="1" hangingPunct="1"/>
              <a:t>9</a:t>
            </a:fld>
            <a:endParaRPr lang="en-US" sz="1400">
              <a:latin typeface="Times New Roman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How much computing power is enough?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781175"/>
            <a:ext cx="7858125" cy="3906838"/>
          </a:xfrm>
        </p:spPr>
        <p:txBody>
          <a:bodyPr/>
          <a:lstStyle/>
          <a:p>
            <a:pPr eaLnBrk="1" hangingPunct="1"/>
            <a:r>
              <a:rPr lang="en-US" smtClean="0"/>
              <a:t>Each jump in computing power motivates new ways of computing</a:t>
            </a:r>
          </a:p>
          <a:p>
            <a:pPr lvl="1" eaLnBrk="1" hangingPunct="1"/>
            <a:r>
              <a:rPr lang="en-US" smtClean="0"/>
              <a:t>Many apps have approximations or omissions that arose from limitations in computing power</a:t>
            </a:r>
          </a:p>
          <a:p>
            <a:pPr lvl="1" eaLnBrk="1" hangingPunct="1"/>
            <a:r>
              <a:rPr lang="en-US" smtClean="0"/>
              <a:t>Every 10x  jump in performance allows app developers to innovate</a:t>
            </a:r>
          </a:p>
          <a:p>
            <a:pPr lvl="1" eaLnBrk="1" hangingPunct="1"/>
            <a:r>
              <a:rPr lang="en-US" smtClean="0"/>
              <a:t>Example: graphics, medical imaging, physics simulation, etc.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/>
            <a:r>
              <a:rPr lang="en-US" sz="2800" b="1" dirty="0">
                <a:latin typeface="Arial" charset="0"/>
              </a:rPr>
              <a:t>Application developers do not take </a:t>
            </a:r>
            <a:r>
              <a:rPr lang="en-US" sz="2800" b="1" dirty="0" smtClean="0">
                <a:latin typeface="Arial" charset="0"/>
              </a:rPr>
              <a:t>it </a:t>
            </a:r>
            <a:r>
              <a:rPr lang="en-US" sz="2800" b="1" dirty="0">
                <a:latin typeface="Arial" charset="0"/>
              </a:rPr>
              <a:t>seriously until they see real results.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DCCC8F-CB62-41D4-AB06-6019A7F975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33391-DBF3-4302-BD8F-B20520CCB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951436-E657-4741-9183-31E5E8E745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24981</TotalTime>
  <Words>1018</Words>
  <Application>Microsoft Macintosh PowerPoint</Application>
  <PresentationFormat>On-screen Show (4:3)</PresentationFormat>
  <Paragraphs>182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CS/EE 217  GPU Architecture and Parallel Programming   Project Kickoff </vt:lpstr>
      <vt:lpstr>Two flavors</vt:lpstr>
      <vt:lpstr>Two tracks </vt:lpstr>
      <vt:lpstr>Application projects: Objective</vt:lpstr>
      <vt:lpstr>Future Science and Engineering Breakthroughs Hinge on Computing</vt:lpstr>
      <vt:lpstr>GPU computing is catching on.</vt:lpstr>
      <vt:lpstr>GPU computing is catching on.</vt:lpstr>
      <vt:lpstr>Faster is not “just Faster”</vt:lpstr>
      <vt:lpstr>How much computing power is enough? </vt:lpstr>
      <vt:lpstr>Why didn’t this happen earlier?</vt:lpstr>
      <vt:lpstr>A Great Opportunity for Many</vt:lpstr>
      <vt:lpstr>VMD/NAMD Molecular Dynamics</vt:lpstr>
      <vt:lpstr>Matlab: Language of Science</vt:lpstr>
      <vt:lpstr>Prevalent Performance Limits</vt:lpstr>
      <vt:lpstr>What you will likely need to hit hard.</vt:lpstr>
      <vt:lpstr>Ideas for projects</vt:lpstr>
      <vt:lpstr>Architecture Proposals</vt:lpstr>
      <vt:lpstr>Project website come up soon</vt:lpstr>
      <vt:lpstr>Any More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Wen-mei Hwu</dc:creator>
  <cp:lastModifiedBy>Nael Abu-Ghazaleh</cp:lastModifiedBy>
  <cp:revision>127</cp:revision>
  <dcterms:created xsi:type="dcterms:W3CDTF">1601-01-01T00:00:00Z</dcterms:created>
  <dcterms:modified xsi:type="dcterms:W3CDTF">2015-10-23T04:35:52Z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