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2.bin" ContentType="application/vnd.openxmlformats-officedocument.oleObject"/>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handoutMasterIdLst>
    <p:handoutMasterId r:id="rId81"/>
  </p:handoutMasterIdLst>
  <p:sldIdLst>
    <p:sldId id="256" r:id="rId2"/>
    <p:sldId id="553" r:id="rId3"/>
    <p:sldId id="393" r:id="rId4"/>
    <p:sldId id="554" r:id="rId5"/>
    <p:sldId id="555" r:id="rId6"/>
    <p:sldId id="434" r:id="rId7"/>
    <p:sldId id="552" r:id="rId8"/>
    <p:sldId id="567" r:id="rId9"/>
    <p:sldId id="369" r:id="rId10"/>
    <p:sldId id="411" r:id="rId11"/>
    <p:sldId id="412" r:id="rId12"/>
    <p:sldId id="433" r:id="rId13"/>
    <p:sldId id="566" r:id="rId14"/>
    <p:sldId id="295" r:id="rId15"/>
    <p:sldId id="568" r:id="rId16"/>
    <p:sldId id="304" r:id="rId17"/>
    <p:sldId id="303" r:id="rId18"/>
    <p:sldId id="302" r:id="rId19"/>
    <p:sldId id="305" r:id="rId20"/>
    <p:sldId id="312" r:id="rId21"/>
    <p:sldId id="313" r:id="rId22"/>
    <p:sldId id="563" r:id="rId23"/>
    <p:sldId id="314" r:id="rId24"/>
    <p:sldId id="561" r:id="rId25"/>
    <p:sldId id="297" r:id="rId26"/>
    <p:sldId id="326" r:id="rId27"/>
    <p:sldId id="571" r:id="rId28"/>
    <p:sldId id="572" r:id="rId29"/>
    <p:sldId id="370" r:id="rId30"/>
    <p:sldId id="307" r:id="rId31"/>
    <p:sldId id="308" r:id="rId32"/>
    <p:sldId id="309" r:id="rId33"/>
    <p:sldId id="315" r:id="rId34"/>
    <p:sldId id="310" r:id="rId35"/>
    <p:sldId id="311" r:id="rId36"/>
    <p:sldId id="324" r:id="rId37"/>
    <p:sldId id="325" r:id="rId38"/>
    <p:sldId id="327" r:id="rId39"/>
    <p:sldId id="559" r:id="rId40"/>
    <p:sldId id="284" r:id="rId41"/>
    <p:sldId id="394" r:id="rId42"/>
    <p:sldId id="395" r:id="rId43"/>
    <p:sldId id="396" r:id="rId44"/>
    <p:sldId id="397" r:id="rId45"/>
    <p:sldId id="398" r:id="rId46"/>
    <p:sldId id="469" r:id="rId47"/>
    <p:sldId id="400" r:id="rId48"/>
    <p:sldId id="436" r:id="rId49"/>
    <p:sldId id="437" r:id="rId50"/>
    <p:sldId id="371" r:id="rId51"/>
    <p:sldId id="544" r:id="rId52"/>
    <p:sldId id="512" r:id="rId53"/>
    <p:sldId id="513" r:id="rId54"/>
    <p:sldId id="509" r:id="rId55"/>
    <p:sldId id="516" r:id="rId56"/>
    <p:sldId id="517" r:id="rId57"/>
    <p:sldId id="518" r:id="rId58"/>
    <p:sldId id="519" r:id="rId59"/>
    <p:sldId id="520" r:id="rId60"/>
    <p:sldId id="522" r:id="rId61"/>
    <p:sldId id="523" r:id="rId62"/>
    <p:sldId id="524" r:id="rId63"/>
    <p:sldId id="525" r:id="rId64"/>
    <p:sldId id="526" r:id="rId65"/>
    <p:sldId id="527" r:id="rId66"/>
    <p:sldId id="528" r:id="rId67"/>
    <p:sldId id="515" r:id="rId68"/>
    <p:sldId id="376" r:id="rId69"/>
    <p:sldId id="510" r:id="rId70"/>
    <p:sldId id="337" r:id="rId71"/>
    <p:sldId id="338" r:id="rId72"/>
    <p:sldId id="339" r:id="rId73"/>
    <p:sldId id="340" r:id="rId74"/>
    <p:sldId id="569" r:id="rId75"/>
    <p:sldId id="570" r:id="rId76"/>
    <p:sldId id="390" r:id="rId77"/>
    <p:sldId id="502" r:id="rId78"/>
    <p:sldId id="549"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03" autoAdjust="0"/>
    <p:restoredTop sz="95304" autoAdjust="0"/>
  </p:normalViewPr>
  <p:slideViewPr>
    <p:cSldViewPr snapToObjects="1">
      <p:cViewPr>
        <p:scale>
          <a:sx n="100" d="100"/>
          <a:sy n="100" d="100"/>
        </p:scale>
        <p:origin x="-544" y="-9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632"/>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notesMaster" Target="notesMasters/notesMaster1.xml"/><Relationship Id="rId81" Type="http://schemas.openxmlformats.org/officeDocument/2006/relationships/handoutMaster" Target="handoutMasters/handout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im\Dropbox\3mt\results-2.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Tim\AppData\Local\Temp\p4v\tgrogers-new-pc_aamodt-pc08.ece.ubc.ca_1666\depot\papers\warp_scheduling_2\figures\all_results%2397.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taamodt:Documents:research:BF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723706996969"/>
          <c:y val="0.0507815901902111"/>
          <c:w val="0.822545905076018"/>
          <c:h val="0.809800664655999"/>
        </c:manualLayout>
      </c:layout>
      <c:scatterChart>
        <c:scatterStyle val="lineMarker"/>
        <c:varyColors val="0"/>
        <c:ser>
          <c:idx val="1"/>
          <c:order val="0"/>
          <c:tx>
            <c:strRef>
              <c:f>'limit_mt-cache-sens'!$S$136</c:f>
              <c:strCache>
                <c:ptCount val="1"/>
                <c:pt idx="0">
                  <c:v>HMEAN Normalized IPC</c:v>
                </c:pt>
              </c:strCache>
            </c:strRef>
          </c:tx>
          <c:spPr>
            <a:ln>
              <a:solidFill>
                <a:srgbClr val="FF9900"/>
              </a:solidFill>
            </a:ln>
          </c:spPr>
          <c:marker>
            <c:symbol val="circle"/>
            <c:size val="12"/>
            <c:spPr>
              <a:solidFill>
                <a:srgbClr val="FF9900"/>
              </a:solidFill>
              <a:ln>
                <a:solidFill>
                  <a:schemeClr val="tx1"/>
                </a:solidFill>
              </a:ln>
            </c:spPr>
          </c:marker>
          <c:xVal>
            <c:numRef>
              <c:f>'limit_mt-cache-sens'!$T$135:$AH$135</c:f>
              <c:numCache>
                <c:formatCode>General</c:formatCode>
                <c:ptCount val="15"/>
                <c:pt idx="0">
                  <c:v>1.0</c:v>
                </c:pt>
                <c:pt idx="1">
                  <c:v>2.0</c:v>
                </c:pt>
                <c:pt idx="2">
                  <c:v>3.0</c:v>
                </c:pt>
                <c:pt idx="3">
                  <c:v>4.0</c:v>
                </c:pt>
                <c:pt idx="4">
                  <c:v>5.0</c:v>
                </c:pt>
                <c:pt idx="5">
                  <c:v>6.0</c:v>
                </c:pt>
                <c:pt idx="6">
                  <c:v>7.0</c:v>
                </c:pt>
                <c:pt idx="7">
                  <c:v>8.0</c:v>
                </c:pt>
                <c:pt idx="8">
                  <c:v>9.0</c:v>
                </c:pt>
                <c:pt idx="9">
                  <c:v>10.0</c:v>
                </c:pt>
                <c:pt idx="10">
                  <c:v>12.0</c:v>
                </c:pt>
                <c:pt idx="11">
                  <c:v>13.0</c:v>
                </c:pt>
                <c:pt idx="12">
                  <c:v>14.0</c:v>
                </c:pt>
                <c:pt idx="13">
                  <c:v>15.0</c:v>
                </c:pt>
                <c:pt idx="14">
                  <c:v>16.0</c:v>
                </c:pt>
              </c:numCache>
            </c:numRef>
          </c:xVal>
          <c:yVal>
            <c:numRef>
              <c:f>'limit_mt-cache-sens'!$T$136:$AH$136</c:f>
              <c:numCache>
                <c:formatCode>General</c:formatCode>
                <c:ptCount val="15"/>
                <c:pt idx="0">
                  <c:v>0.593229221048441</c:v>
                </c:pt>
                <c:pt idx="1">
                  <c:v>1.028876459829054</c:v>
                </c:pt>
                <c:pt idx="2">
                  <c:v>1.44</c:v>
                </c:pt>
                <c:pt idx="3">
                  <c:v>1.625232909335357</c:v>
                </c:pt>
                <c:pt idx="4">
                  <c:v>1.33</c:v>
                </c:pt>
                <c:pt idx="5">
                  <c:v>1.1</c:v>
                </c:pt>
                <c:pt idx="6">
                  <c:v>0.87</c:v>
                </c:pt>
                <c:pt idx="11">
                  <c:v>1.033857694798182</c:v>
                </c:pt>
                <c:pt idx="12">
                  <c:v>1.019212180627816</c:v>
                </c:pt>
                <c:pt idx="13">
                  <c:v>1.017430300441144</c:v>
                </c:pt>
                <c:pt idx="14">
                  <c:v>1.012129412650107</c:v>
                </c:pt>
              </c:numCache>
            </c:numRef>
          </c:yVal>
          <c:smooth val="1"/>
        </c:ser>
        <c:dLbls>
          <c:showLegendKey val="0"/>
          <c:showVal val="0"/>
          <c:showCatName val="0"/>
          <c:showSerName val="0"/>
          <c:showPercent val="0"/>
          <c:showBubbleSize val="0"/>
        </c:dLbls>
        <c:axId val="-2090840440"/>
        <c:axId val="-2081090760"/>
      </c:scatterChart>
      <c:valAx>
        <c:axId val="-2090840440"/>
        <c:scaling>
          <c:orientation val="minMax"/>
          <c:max val="9.0"/>
          <c:min val="0.0"/>
        </c:scaling>
        <c:delete val="1"/>
        <c:axPos val="b"/>
        <c:title>
          <c:tx>
            <c:rich>
              <a:bodyPr/>
              <a:lstStyle/>
              <a:p>
                <a:pPr>
                  <a:defRPr sz="1800">
                    <a:solidFill>
                      <a:schemeClr val="tx1"/>
                    </a:solidFill>
                    <a:latin typeface="Arial" pitchFamily="34" charset="0"/>
                    <a:cs typeface="Arial" pitchFamily="34" charset="0"/>
                  </a:defRPr>
                </a:pPr>
                <a:r>
                  <a:rPr lang="en-CA" sz="1800" baseline="0">
                    <a:solidFill>
                      <a:schemeClr val="tx1"/>
                    </a:solidFill>
                    <a:latin typeface="Arial" pitchFamily="34" charset="0"/>
                    <a:cs typeface="Arial" pitchFamily="34" charset="0"/>
                  </a:rPr>
                  <a:t>Tasks at Once</a:t>
                </a:r>
                <a:endParaRPr lang="en-CA" sz="1800">
                  <a:solidFill>
                    <a:schemeClr val="tx1"/>
                  </a:solidFill>
                  <a:latin typeface="Arial" pitchFamily="34" charset="0"/>
                  <a:cs typeface="Arial" pitchFamily="34" charset="0"/>
                </a:endParaRPr>
              </a:p>
            </c:rich>
          </c:tx>
          <c:layout>
            <c:manualLayout>
              <c:xMode val="edge"/>
              <c:yMode val="edge"/>
              <c:x val="0.184473669594565"/>
              <c:y val="0.835794157918759"/>
            </c:manualLayout>
          </c:layout>
          <c:overlay val="0"/>
        </c:title>
        <c:numFmt formatCode="General" sourceLinked="1"/>
        <c:majorTickMark val="out"/>
        <c:minorTickMark val="none"/>
        <c:tickLblPos val="nextTo"/>
        <c:crossAx val="-2081090760"/>
        <c:crosses val="autoZero"/>
        <c:crossBetween val="midCat"/>
        <c:majorUnit val="5.0"/>
      </c:valAx>
      <c:valAx>
        <c:axId val="-2081090760"/>
        <c:scaling>
          <c:orientation val="minMax"/>
        </c:scaling>
        <c:delete val="1"/>
        <c:axPos val="l"/>
        <c:title>
          <c:tx>
            <c:rich>
              <a:bodyPr rot="-5400000" vert="horz"/>
              <a:lstStyle/>
              <a:p>
                <a:pPr>
                  <a:defRPr sz="1800">
                    <a:solidFill>
                      <a:schemeClr val="tx1"/>
                    </a:solidFill>
                    <a:latin typeface="Arial" pitchFamily="34" charset="0"/>
                    <a:cs typeface="Arial" pitchFamily="34" charset="0"/>
                  </a:defRPr>
                </a:pPr>
                <a:r>
                  <a:rPr lang="en-CA" sz="1600" dirty="0" smtClean="0">
                    <a:solidFill>
                      <a:schemeClr val="tx1"/>
                    </a:solidFill>
                    <a:latin typeface="Arial" pitchFamily="34" charset="0"/>
                    <a:cs typeface="Arial" pitchFamily="34" charset="0"/>
                  </a:rPr>
                  <a:t>Productivity</a:t>
                </a:r>
                <a:endParaRPr lang="en-CA" sz="1600" dirty="0">
                  <a:solidFill>
                    <a:schemeClr val="tx1"/>
                  </a:solidFill>
                  <a:latin typeface="Arial" pitchFamily="34" charset="0"/>
                  <a:cs typeface="Arial" pitchFamily="34" charset="0"/>
                </a:endParaRPr>
              </a:p>
            </c:rich>
          </c:tx>
          <c:layout>
            <c:manualLayout>
              <c:xMode val="edge"/>
              <c:yMode val="edge"/>
              <c:x val="6.19650698450756E-5"/>
              <c:y val="0.127277885810832"/>
            </c:manualLayout>
          </c:layout>
          <c:overlay val="0"/>
        </c:title>
        <c:numFmt formatCode="General" sourceLinked="1"/>
        <c:majorTickMark val="out"/>
        <c:minorTickMark val="none"/>
        <c:tickLblPos val="nextTo"/>
        <c:crossAx val="-2090840440"/>
        <c:crosses val="autoZero"/>
        <c:crossBetween val="midCat"/>
      </c:valAx>
      <c:spPr>
        <a:ln>
          <a:noFill/>
        </a:ln>
      </c:spPr>
    </c:plotArea>
    <c:plotVisOnly val="1"/>
    <c:dispBlanksAs val="gap"/>
    <c:showDLblsOverMax val="0"/>
  </c:chart>
  <c:spPr>
    <a:ln>
      <a:no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968868124975349"/>
          <c:y val="0.0507815901902111"/>
          <c:w val="0.80457620368992"/>
          <c:h val="0.775459195492901"/>
        </c:manualLayout>
      </c:layout>
      <c:scatterChart>
        <c:scatterStyle val="lineMarker"/>
        <c:varyColors val="0"/>
        <c:ser>
          <c:idx val="1"/>
          <c:order val="0"/>
          <c:tx>
            <c:strRef>
              <c:f>'limit_mt-cache-sens'!$S$137</c:f>
              <c:strCache>
                <c:ptCount val="1"/>
                <c:pt idx="0">
                  <c:v>HMEAN Normalized IPC</c:v>
                </c:pt>
              </c:strCache>
            </c:strRef>
          </c:tx>
          <c:spPr>
            <a:ln>
              <a:solidFill>
                <a:srgbClr val="FF9900"/>
              </a:solidFill>
            </a:ln>
          </c:spPr>
          <c:marker>
            <c:symbol val="circle"/>
            <c:size val="12"/>
            <c:spPr>
              <a:solidFill>
                <a:srgbClr val="FF9900"/>
              </a:solidFill>
              <a:ln>
                <a:solidFill>
                  <a:schemeClr val="tx1"/>
                </a:solidFill>
              </a:ln>
            </c:spPr>
          </c:marker>
          <c:xVal>
            <c:numRef>
              <c:f>'limit_mt-cache-sens'!$T$135:$AI$135</c:f>
              <c:numCache>
                <c:formatCode>General</c:formatCode>
                <c:ptCount val="16"/>
                <c:pt idx="0">
                  <c:v>1.0</c:v>
                </c:pt>
                <c:pt idx="1">
                  <c:v>2.0</c:v>
                </c:pt>
                <c:pt idx="2">
                  <c:v>4.0</c:v>
                </c:pt>
                <c:pt idx="3">
                  <c:v>5.0</c:v>
                </c:pt>
                <c:pt idx="4">
                  <c:v>6.0</c:v>
                </c:pt>
                <c:pt idx="5">
                  <c:v>7.0</c:v>
                </c:pt>
                <c:pt idx="6">
                  <c:v>8.0</c:v>
                </c:pt>
                <c:pt idx="7">
                  <c:v>9.0</c:v>
                </c:pt>
                <c:pt idx="8">
                  <c:v>10.0</c:v>
                </c:pt>
                <c:pt idx="9">
                  <c:v>11.0</c:v>
                </c:pt>
                <c:pt idx="10">
                  <c:v>12.0</c:v>
                </c:pt>
                <c:pt idx="11">
                  <c:v>13.0</c:v>
                </c:pt>
                <c:pt idx="12">
                  <c:v>14.0</c:v>
                </c:pt>
                <c:pt idx="13">
                  <c:v>15.0</c:v>
                </c:pt>
                <c:pt idx="14">
                  <c:v>16.0</c:v>
                </c:pt>
                <c:pt idx="15">
                  <c:v>32.0</c:v>
                </c:pt>
              </c:numCache>
            </c:numRef>
          </c:xVal>
          <c:yVal>
            <c:numRef>
              <c:f>'limit_mt-cache-sens'!$T$137:$AI$137</c:f>
              <c:numCache>
                <c:formatCode>General</c:formatCode>
                <c:ptCount val="16"/>
                <c:pt idx="0">
                  <c:v>0.593229221048441</c:v>
                </c:pt>
                <c:pt idx="1">
                  <c:v>1.028876459829054</c:v>
                </c:pt>
                <c:pt idx="2">
                  <c:v>1.533935760677431</c:v>
                </c:pt>
                <c:pt idx="3">
                  <c:v>1.625232909335357</c:v>
                </c:pt>
                <c:pt idx="4">
                  <c:v>1.539940071175022</c:v>
                </c:pt>
                <c:pt idx="5">
                  <c:v>1.329199923953033</c:v>
                </c:pt>
                <c:pt idx="6">
                  <c:v>1.200160347197068</c:v>
                </c:pt>
                <c:pt idx="7">
                  <c:v>1.114855368392897</c:v>
                </c:pt>
                <c:pt idx="8">
                  <c:v>1.080777816346171</c:v>
                </c:pt>
                <c:pt idx="9">
                  <c:v>1.05196156946099</c:v>
                </c:pt>
                <c:pt idx="10">
                  <c:v>1.039305206130183</c:v>
                </c:pt>
                <c:pt idx="11">
                  <c:v>1.033857694798182</c:v>
                </c:pt>
                <c:pt idx="12">
                  <c:v>1.019212180627816</c:v>
                </c:pt>
                <c:pt idx="13">
                  <c:v>1.017430300441144</c:v>
                </c:pt>
                <c:pt idx="14">
                  <c:v>1.012129412650107</c:v>
                </c:pt>
                <c:pt idx="15">
                  <c:v>1.0</c:v>
                </c:pt>
              </c:numCache>
            </c:numRef>
          </c:yVal>
          <c:smooth val="1"/>
        </c:ser>
        <c:dLbls>
          <c:showLegendKey val="0"/>
          <c:showVal val="0"/>
          <c:showCatName val="0"/>
          <c:showSerName val="0"/>
          <c:showPercent val="0"/>
          <c:showBubbleSize val="0"/>
        </c:dLbls>
        <c:axId val="-2087023448"/>
        <c:axId val="-2087056888"/>
      </c:scatterChart>
      <c:valAx>
        <c:axId val="-2087023448"/>
        <c:scaling>
          <c:orientation val="minMax"/>
        </c:scaling>
        <c:delete val="1"/>
        <c:axPos val="b"/>
        <c:title>
          <c:tx>
            <c:rich>
              <a:bodyPr/>
              <a:lstStyle/>
              <a:p>
                <a:pPr>
                  <a:defRPr/>
                </a:pPr>
                <a:r>
                  <a:rPr lang="en-CA"/>
                  <a:t>Threads Actively Scheduled</a:t>
                </a:r>
              </a:p>
            </c:rich>
          </c:tx>
          <c:layout/>
          <c:overlay val="0"/>
        </c:title>
        <c:numFmt formatCode="General" sourceLinked="1"/>
        <c:majorTickMark val="out"/>
        <c:minorTickMark val="none"/>
        <c:tickLblPos val="nextTo"/>
        <c:crossAx val="-2087056888"/>
        <c:crosses val="autoZero"/>
        <c:crossBetween val="midCat"/>
        <c:majorUnit val="5.0"/>
      </c:valAx>
      <c:valAx>
        <c:axId val="-2087056888"/>
        <c:scaling>
          <c:orientation val="minMax"/>
        </c:scaling>
        <c:delete val="1"/>
        <c:axPos val="l"/>
        <c:majorGridlines>
          <c:spPr>
            <a:ln>
              <a:prstDash val="dash"/>
            </a:ln>
          </c:spPr>
        </c:majorGridlines>
        <c:title>
          <c:tx>
            <c:rich>
              <a:bodyPr rot="-5400000" vert="horz"/>
              <a:lstStyle/>
              <a:p>
                <a:pPr>
                  <a:defRPr/>
                </a:pPr>
                <a:r>
                  <a:rPr lang="en-CA"/>
                  <a:t>Performance</a:t>
                </a:r>
              </a:p>
            </c:rich>
          </c:tx>
          <c:layout/>
          <c:overlay val="0"/>
        </c:title>
        <c:numFmt formatCode="General" sourceLinked="1"/>
        <c:majorTickMark val="out"/>
        <c:minorTickMark val="none"/>
        <c:tickLblPos val="nextTo"/>
        <c:crossAx val="-2087023448"/>
        <c:crosses val="autoZero"/>
        <c:crossBetween val="midCat"/>
      </c:valAx>
      <c:spPr>
        <a:ln>
          <a:solidFill>
            <a:schemeClr val="bg1">
              <a:lumMod val="85000"/>
            </a:schemeClr>
          </a:solidFill>
        </a:ln>
      </c:spPr>
    </c:plotArea>
    <c:plotVisOnly val="1"/>
    <c:dispBlanksAs val="gap"/>
    <c:showDLblsOverMax val="0"/>
  </c:chart>
  <c:spPr>
    <a:ln>
      <a:noFill/>
    </a:ln>
  </c:spPr>
  <c:txPr>
    <a:bodyPr/>
    <a:lstStyle/>
    <a:p>
      <a:pPr>
        <a:defRPr sz="20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68868124975349"/>
          <c:y val="0.0507815901902111"/>
          <c:w val="0.80457620368992"/>
          <c:h val="0.664348206474191"/>
        </c:manualLayout>
      </c:layout>
      <c:scatterChart>
        <c:scatterStyle val="lineMarker"/>
        <c:varyColors val="0"/>
        <c:ser>
          <c:idx val="0"/>
          <c:order val="0"/>
          <c:tx>
            <c:strRef>
              <c:f>'limit_mt-cache-sens'!$S$136</c:f>
              <c:strCache>
                <c:ptCount val="1"/>
                <c:pt idx="0">
                  <c:v>MPKI</c:v>
                </c:pt>
              </c:strCache>
            </c:strRef>
          </c:tx>
          <c:spPr>
            <a:ln>
              <a:solidFill>
                <a:srgbClr val="860000"/>
              </a:solidFill>
            </a:ln>
          </c:spPr>
          <c:marker>
            <c:symbol val="diamond"/>
            <c:size val="12"/>
            <c:spPr>
              <a:solidFill>
                <a:srgbClr val="860000"/>
              </a:solidFill>
              <a:ln>
                <a:solidFill>
                  <a:schemeClr val="tx1"/>
                </a:solidFill>
              </a:ln>
            </c:spPr>
          </c:marker>
          <c:xVal>
            <c:numRef>
              <c:f>'limit_mt-cache-sens'!$T$135:$AI$135</c:f>
              <c:numCache>
                <c:formatCode>General</c:formatCode>
                <c:ptCount val="16"/>
                <c:pt idx="0">
                  <c:v>1.0</c:v>
                </c:pt>
                <c:pt idx="1">
                  <c:v>2.0</c:v>
                </c:pt>
                <c:pt idx="2">
                  <c:v>4.0</c:v>
                </c:pt>
                <c:pt idx="3">
                  <c:v>5.0</c:v>
                </c:pt>
                <c:pt idx="4">
                  <c:v>6.0</c:v>
                </c:pt>
                <c:pt idx="5">
                  <c:v>7.0</c:v>
                </c:pt>
                <c:pt idx="6">
                  <c:v>8.0</c:v>
                </c:pt>
                <c:pt idx="7">
                  <c:v>9.0</c:v>
                </c:pt>
                <c:pt idx="8">
                  <c:v>10.0</c:v>
                </c:pt>
                <c:pt idx="9">
                  <c:v>11.0</c:v>
                </c:pt>
                <c:pt idx="10">
                  <c:v>12.0</c:v>
                </c:pt>
                <c:pt idx="11">
                  <c:v>13.0</c:v>
                </c:pt>
                <c:pt idx="12">
                  <c:v>14.0</c:v>
                </c:pt>
                <c:pt idx="13">
                  <c:v>15.0</c:v>
                </c:pt>
                <c:pt idx="14">
                  <c:v>16.0</c:v>
                </c:pt>
                <c:pt idx="15">
                  <c:v>32.0</c:v>
                </c:pt>
              </c:numCache>
            </c:numRef>
          </c:xVal>
          <c:yVal>
            <c:numRef>
              <c:f>'limit_mt-cache-sens'!$T$136:$AI$136</c:f>
              <c:numCache>
                <c:formatCode>General</c:formatCode>
                <c:ptCount val="16"/>
                <c:pt idx="0">
                  <c:v>10.9922415</c:v>
                </c:pt>
                <c:pt idx="1">
                  <c:v>11.77459275</c:v>
                </c:pt>
                <c:pt idx="2">
                  <c:v>15.0311125</c:v>
                </c:pt>
                <c:pt idx="3">
                  <c:v>17.80118325</c:v>
                </c:pt>
                <c:pt idx="4">
                  <c:v>21.8722235</c:v>
                </c:pt>
                <c:pt idx="5">
                  <c:v>26.866928</c:v>
                </c:pt>
                <c:pt idx="6">
                  <c:v>30.87444949999999</c:v>
                </c:pt>
                <c:pt idx="7">
                  <c:v>33.02593</c:v>
                </c:pt>
                <c:pt idx="8">
                  <c:v>34.17175425000001</c:v>
                </c:pt>
                <c:pt idx="9">
                  <c:v>34.7410515</c:v>
                </c:pt>
                <c:pt idx="10">
                  <c:v>35.1755075</c:v>
                </c:pt>
                <c:pt idx="11">
                  <c:v>35.3660235</c:v>
                </c:pt>
                <c:pt idx="12">
                  <c:v>35.53531475000001</c:v>
                </c:pt>
                <c:pt idx="13">
                  <c:v>35.715749</c:v>
                </c:pt>
                <c:pt idx="14">
                  <c:v>35.767878</c:v>
                </c:pt>
                <c:pt idx="15">
                  <c:v>36.1863225</c:v>
                </c:pt>
              </c:numCache>
            </c:numRef>
          </c:yVal>
          <c:smooth val="0"/>
        </c:ser>
        <c:dLbls>
          <c:showLegendKey val="0"/>
          <c:showVal val="0"/>
          <c:showCatName val="0"/>
          <c:showSerName val="0"/>
          <c:showPercent val="0"/>
          <c:showBubbleSize val="0"/>
        </c:dLbls>
        <c:axId val="-2080821240"/>
        <c:axId val="-2080815400"/>
      </c:scatterChart>
      <c:scatterChart>
        <c:scatterStyle val="lineMarker"/>
        <c:varyColors val="0"/>
        <c:ser>
          <c:idx val="1"/>
          <c:order val="1"/>
          <c:tx>
            <c:strRef>
              <c:f>'limit_mt-cache-sens'!$S$137</c:f>
              <c:strCache>
                <c:ptCount val="1"/>
                <c:pt idx="0">
                  <c:v>HMEAN Normalized IPC</c:v>
                </c:pt>
              </c:strCache>
            </c:strRef>
          </c:tx>
          <c:spPr>
            <a:ln>
              <a:solidFill>
                <a:srgbClr val="FF9900"/>
              </a:solidFill>
            </a:ln>
          </c:spPr>
          <c:marker>
            <c:symbol val="circle"/>
            <c:size val="12"/>
            <c:spPr>
              <a:solidFill>
                <a:srgbClr val="FF9900"/>
              </a:solidFill>
              <a:ln>
                <a:solidFill>
                  <a:schemeClr val="tx1"/>
                </a:solidFill>
              </a:ln>
            </c:spPr>
          </c:marker>
          <c:xVal>
            <c:numRef>
              <c:f>'limit_mt-cache-sens'!$T$135:$AI$135</c:f>
              <c:numCache>
                <c:formatCode>General</c:formatCode>
                <c:ptCount val="16"/>
                <c:pt idx="0">
                  <c:v>1.0</c:v>
                </c:pt>
                <c:pt idx="1">
                  <c:v>2.0</c:v>
                </c:pt>
                <c:pt idx="2">
                  <c:v>4.0</c:v>
                </c:pt>
                <c:pt idx="3">
                  <c:v>5.0</c:v>
                </c:pt>
                <c:pt idx="4">
                  <c:v>6.0</c:v>
                </c:pt>
                <c:pt idx="5">
                  <c:v>7.0</c:v>
                </c:pt>
                <c:pt idx="6">
                  <c:v>8.0</c:v>
                </c:pt>
                <c:pt idx="7">
                  <c:v>9.0</c:v>
                </c:pt>
                <c:pt idx="8">
                  <c:v>10.0</c:v>
                </c:pt>
                <c:pt idx="9">
                  <c:v>11.0</c:v>
                </c:pt>
                <c:pt idx="10">
                  <c:v>12.0</c:v>
                </c:pt>
                <c:pt idx="11">
                  <c:v>13.0</c:v>
                </c:pt>
                <c:pt idx="12">
                  <c:v>14.0</c:v>
                </c:pt>
                <c:pt idx="13">
                  <c:v>15.0</c:v>
                </c:pt>
                <c:pt idx="14">
                  <c:v>16.0</c:v>
                </c:pt>
                <c:pt idx="15">
                  <c:v>32.0</c:v>
                </c:pt>
              </c:numCache>
            </c:numRef>
          </c:xVal>
          <c:yVal>
            <c:numRef>
              <c:f>'limit_mt-cache-sens'!$T$137:$AI$137</c:f>
              <c:numCache>
                <c:formatCode>General</c:formatCode>
                <c:ptCount val="16"/>
                <c:pt idx="0">
                  <c:v>0.593229221048441</c:v>
                </c:pt>
                <c:pt idx="1">
                  <c:v>1.028876459829054</c:v>
                </c:pt>
                <c:pt idx="2">
                  <c:v>1.533935760677431</c:v>
                </c:pt>
                <c:pt idx="3">
                  <c:v>1.625232909335357</c:v>
                </c:pt>
                <c:pt idx="4">
                  <c:v>1.539940071175022</c:v>
                </c:pt>
                <c:pt idx="5">
                  <c:v>1.329199923953033</c:v>
                </c:pt>
                <c:pt idx="6">
                  <c:v>1.200160347197068</c:v>
                </c:pt>
                <c:pt idx="7">
                  <c:v>1.114855368392897</c:v>
                </c:pt>
                <c:pt idx="8">
                  <c:v>1.080777816346171</c:v>
                </c:pt>
                <c:pt idx="9">
                  <c:v>1.05196156946099</c:v>
                </c:pt>
                <c:pt idx="10">
                  <c:v>1.039305206130183</c:v>
                </c:pt>
                <c:pt idx="11">
                  <c:v>1.033857694798182</c:v>
                </c:pt>
                <c:pt idx="12">
                  <c:v>1.019212180627816</c:v>
                </c:pt>
                <c:pt idx="13">
                  <c:v>1.017430300441144</c:v>
                </c:pt>
                <c:pt idx="14">
                  <c:v>1.012129412650107</c:v>
                </c:pt>
                <c:pt idx="15">
                  <c:v>1.0</c:v>
                </c:pt>
              </c:numCache>
            </c:numRef>
          </c:yVal>
          <c:smooth val="1"/>
        </c:ser>
        <c:dLbls>
          <c:showLegendKey val="0"/>
          <c:showVal val="0"/>
          <c:showCatName val="0"/>
          <c:showSerName val="0"/>
          <c:showPercent val="0"/>
          <c:showBubbleSize val="0"/>
        </c:dLbls>
        <c:axId val="-2080809016"/>
        <c:axId val="-2080812264"/>
      </c:scatterChart>
      <c:valAx>
        <c:axId val="-2080821240"/>
        <c:scaling>
          <c:orientation val="minMax"/>
        </c:scaling>
        <c:delete val="1"/>
        <c:axPos val="b"/>
        <c:title>
          <c:tx>
            <c:rich>
              <a:bodyPr/>
              <a:lstStyle/>
              <a:p>
                <a:pPr>
                  <a:defRPr sz="2000">
                    <a:latin typeface="Arial" pitchFamily="34" charset="0"/>
                    <a:cs typeface="Arial" pitchFamily="34" charset="0"/>
                  </a:defRPr>
                </a:pPr>
                <a:r>
                  <a:rPr lang="en-CA" sz="2000" dirty="0" smtClean="0">
                    <a:latin typeface="Arial" pitchFamily="34" charset="0"/>
                    <a:cs typeface="Arial" pitchFamily="34" charset="0"/>
                  </a:rPr>
                  <a:t>Threads Actively</a:t>
                </a:r>
                <a:r>
                  <a:rPr lang="en-CA" sz="2000" baseline="0" dirty="0" smtClean="0">
                    <a:latin typeface="Arial" pitchFamily="34" charset="0"/>
                    <a:cs typeface="Arial" pitchFamily="34" charset="0"/>
                  </a:rPr>
                  <a:t> </a:t>
                </a:r>
                <a:r>
                  <a:rPr lang="en-CA" sz="2000" baseline="0" dirty="0">
                    <a:latin typeface="Arial" pitchFamily="34" charset="0"/>
                    <a:cs typeface="Arial" pitchFamily="34" charset="0"/>
                  </a:rPr>
                  <a:t>Scheduled</a:t>
                </a:r>
                <a:endParaRPr lang="en-CA" sz="2000" dirty="0">
                  <a:latin typeface="Arial" pitchFamily="34" charset="0"/>
                  <a:cs typeface="Arial" pitchFamily="34" charset="0"/>
                </a:endParaRPr>
              </a:p>
            </c:rich>
          </c:tx>
          <c:layout/>
          <c:overlay val="0"/>
        </c:title>
        <c:numFmt formatCode="General" sourceLinked="1"/>
        <c:majorTickMark val="out"/>
        <c:minorTickMark val="none"/>
        <c:tickLblPos val="nextTo"/>
        <c:crossAx val="-2080815400"/>
        <c:crosses val="autoZero"/>
        <c:crossBetween val="midCat"/>
        <c:majorUnit val="5.0"/>
      </c:valAx>
      <c:valAx>
        <c:axId val="-2080815400"/>
        <c:scaling>
          <c:orientation val="minMax"/>
        </c:scaling>
        <c:delete val="0"/>
        <c:axPos val="l"/>
        <c:majorGridlines>
          <c:spPr>
            <a:ln>
              <a:prstDash val="dash"/>
            </a:ln>
          </c:spPr>
        </c:majorGridlines>
        <c:numFmt formatCode="General" sourceLinked="1"/>
        <c:majorTickMark val="out"/>
        <c:minorTickMark val="none"/>
        <c:tickLblPos val="nextTo"/>
        <c:txPr>
          <a:bodyPr/>
          <a:lstStyle/>
          <a:p>
            <a:pPr>
              <a:defRPr sz="2000" b="1">
                <a:latin typeface="Arial" pitchFamily="34" charset="0"/>
                <a:cs typeface="Arial" pitchFamily="34" charset="0"/>
              </a:defRPr>
            </a:pPr>
            <a:endParaRPr lang="en-US"/>
          </a:p>
        </c:txPr>
        <c:crossAx val="-2080821240"/>
        <c:crosses val="autoZero"/>
        <c:crossBetween val="midCat"/>
      </c:valAx>
      <c:valAx>
        <c:axId val="-2080812264"/>
        <c:scaling>
          <c:orientation val="minMax"/>
        </c:scaling>
        <c:delete val="0"/>
        <c:axPos val="r"/>
        <c:numFmt formatCode="General" sourceLinked="1"/>
        <c:majorTickMark val="out"/>
        <c:minorTickMark val="none"/>
        <c:tickLblPos val="nextTo"/>
        <c:txPr>
          <a:bodyPr/>
          <a:lstStyle/>
          <a:p>
            <a:pPr>
              <a:defRPr sz="2000" b="1"/>
            </a:pPr>
            <a:endParaRPr lang="en-US"/>
          </a:p>
        </c:txPr>
        <c:crossAx val="-2080809016"/>
        <c:crosses val="max"/>
        <c:crossBetween val="midCat"/>
      </c:valAx>
      <c:valAx>
        <c:axId val="-2080809016"/>
        <c:scaling>
          <c:orientation val="minMax"/>
        </c:scaling>
        <c:delete val="1"/>
        <c:axPos val="b"/>
        <c:numFmt formatCode="General" sourceLinked="1"/>
        <c:majorTickMark val="out"/>
        <c:minorTickMark val="none"/>
        <c:tickLblPos val="nextTo"/>
        <c:crossAx val="-2080812264"/>
        <c:crosses val="autoZero"/>
        <c:crossBetween val="midCat"/>
      </c:valAx>
      <c:spPr>
        <a:ln>
          <a:solidFill>
            <a:schemeClr val="bg1">
              <a:lumMod val="85000"/>
            </a:schemeClr>
          </a:solidFill>
        </a:ln>
      </c:spPr>
    </c:plotArea>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baseline="0" dirty="0" smtClean="0"/>
              <a:t>Result </a:t>
            </a:r>
            <a:r>
              <a:rPr lang="en-US" sz="1800" b="1" i="0" u="none" strike="noStrike" baseline="0" dirty="0" smtClean="0"/>
              <a:t>Variation </a:t>
            </a:r>
            <a:r>
              <a:rPr lang="en-US" sz="1800" baseline="0" dirty="0" smtClean="0"/>
              <a:t>(</a:t>
            </a:r>
            <a:r>
              <a:rPr lang="en-US" sz="1800" baseline="0" dirty="0" err="1" smtClean="0"/>
              <a:t>Kepler</a:t>
            </a:r>
            <a:r>
              <a:rPr lang="en-US" sz="1800" baseline="0" dirty="0" smtClean="0"/>
              <a:t>)</a:t>
            </a:r>
            <a:r>
              <a:rPr lang="en-US" sz="1800" dirty="0" smtClean="0"/>
              <a:t> </a:t>
            </a:r>
            <a:endParaRPr lang="en-US" sz="1800" dirty="0"/>
          </a:p>
        </c:rich>
      </c:tx>
      <c:layout/>
      <c:overlay val="0"/>
    </c:title>
    <c:autoTitleDeleted val="0"/>
    <c:plotArea>
      <c:layout/>
      <c:scatterChart>
        <c:scatterStyle val="lineMarker"/>
        <c:varyColors val="0"/>
        <c:ser>
          <c:idx val="0"/>
          <c:order val="0"/>
          <c:marker>
            <c:symbol val="square"/>
            <c:size val="5"/>
          </c:marker>
          <c:xVal>
            <c:numRef>
              <c:f>Sheet1!$A$1:$A$31</c:f>
              <c:numCache>
                <c:formatCode>General</c:formatCode>
                <c:ptCount val="31"/>
                <c:pt idx="0">
                  <c:v>20000.0</c:v>
                </c:pt>
                <c:pt idx="1">
                  <c:v>21000.0</c:v>
                </c:pt>
                <c:pt idx="2">
                  <c:v>22000.0</c:v>
                </c:pt>
                <c:pt idx="3">
                  <c:v>23000.0</c:v>
                </c:pt>
                <c:pt idx="4">
                  <c:v>24000.0</c:v>
                </c:pt>
                <c:pt idx="5">
                  <c:v>25000.0</c:v>
                </c:pt>
                <c:pt idx="6">
                  <c:v>26000.0</c:v>
                </c:pt>
                <c:pt idx="7">
                  <c:v>27000.0</c:v>
                </c:pt>
                <c:pt idx="8">
                  <c:v>28000.0</c:v>
                </c:pt>
                <c:pt idx="9">
                  <c:v>29000.0</c:v>
                </c:pt>
                <c:pt idx="10">
                  <c:v>30000.0</c:v>
                </c:pt>
                <c:pt idx="11">
                  <c:v>31000.0</c:v>
                </c:pt>
                <c:pt idx="12">
                  <c:v>32000.0</c:v>
                </c:pt>
                <c:pt idx="13">
                  <c:v>33000.0</c:v>
                </c:pt>
                <c:pt idx="14">
                  <c:v>34000.0</c:v>
                </c:pt>
                <c:pt idx="15">
                  <c:v>35000.0</c:v>
                </c:pt>
                <c:pt idx="16">
                  <c:v>36000.0</c:v>
                </c:pt>
                <c:pt idx="17">
                  <c:v>37000.0</c:v>
                </c:pt>
                <c:pt idx="18">
                  <c:v>38000.0</c:v>
                </c:pt>
                <c:pt idx="19">
                  <c:v>39000.0</c:v>
                </c:pt>
                <c:pt idx="20">
                  <c:v>40000.0</c:v>
                </c:pt>
                <c:pt idx="21">
                  <c:v>41000.0</c:v>
                </c:pt>
                <c:pt idx="22">
                  <c:v>42000.0</c:v>
                </c:pt>
                <c:pt idx="23">
                  <c:v>43000.0</c:v>
                </c:pt>
                <c:pt idx="24">
                  <c:v>44000.0</c:v>
                </c:pt>
                <c:pt idx="25">
                  <c:v>45000.0</c:v>
                </c:pt>
                <c:pt idx="26">
                  <c:v>46000.0</c:v>
                </c:pt>
                <c:pt idx="27">
                  <c:v>47000.0</c:v>
                </c:pt>
                <c:pt idx="28">
                  <c:v>48000.0</c:v>
                </c:pt>
                <c:pt idx="29">
                  <c:v>49000.0</c:v>
                </c:pt>
                <c:pt idx="30">
                  <c:v>50000.0</c:v>
                </c:pt>
              </c:numCache>
            </c:numRef>
          </c:xVal>
          <c:yVal>
            <c:numRef>
              <c:f>Sheet1!$L$1:$L$31</c:f>
              <c:numCache>
                <c:formatCode>0%</c:formatCode>
                <c:ptCount val="31"/>
                <c:pt idx="0">
                  <c:v>0.02</c:v>
                </c:pt>
                <c:pt idx="1">
                  <c:v>0.02</c:v>
                </c:pt>
                <c:pt idx="2">
                  <c:v>0.02</c:v>
                </c:pt>
                <c:pt idx="3">
                  <c:v>0.02</c:v>
                </c:pt>
                <c:pt idx="4">
                  <c:v>0.02</c:v>
                </c:pt>
                <c:pt idx="5">
                  <c:v>0.02</c:v>
                </c:pt>
                <c:pt idx="6">
                  <c:v>0.02</c:v>
                </c:pt>
                <c:pt idx="7">
                  <c:v>0.02</c:v>
                </c:pt>
                <c:pt idx="8">
                  <c:v>0.02</c:v>
                </c:pt>
                <c:pt idx="9">
                  <c:v>0.022</c:v>
                </c:pt>
                <c:pt idx="10">
                  <c:v>0.02</c:v>
                </c:pt>
                <c:pt idx="11">
                  <c:v>0.026</c:v>
                </c:pt>
                <c:pt idx="12">
                  <c:v>0.032</c:v>
                </c:pt>
                <c:pt idx="13">
                  <c:v>0.044</c:v>
                </c:pt>
                <c:pt idx="14">
                  <c:v>0.066</c:v>
                </c:pt>
                <c:pt idx="15">
                  <c:v>0.082</c:v>
                </c:pt>
                <c:pt idx="16">
                  <c:v>0.2</c:v>
                </c:pt>
                <c:pt idx="17">
                  <c:v>0.216</c:v>
                </c:pt>
                <c:pt idx="18">
                  <c:v>0.41</c:v>
                </c:pt>
                <c:pt idx="19">
                  <c:v>0.492</c:v>
                </c:pt>
                <c:pt idx="20">
                  <c:v>0.66</c:v>
                </c:pt>
                <c:pt idx="21">
                  <c:v>0.818</c:v>
                </c:pt>
                <c:pt idx="22">
                  <c:v>0.968</c:v>
                </c:pt>
                <c:pt idx="23">
                  <c:v>0.978</c:v>
                </c:pt>
                <c:pt idx="24">
                  <c:v>1.0</c:v>
                </c:pt>
                <c:pt idx="25">
                  <c:v>1.0</c:v>
                </c:pt>
                <c:pt idx="26">
                  <c:v>0.998</c:v>
                </c:pt>
                <c:pt idx="27">
                  <c:v>1.0</c:v>
                </c:pt>
                <c:pt idx="28">
                  <c:v>1.0</c:v>
                </c:pt>
                <c:pt idx="29">
                  <c:v>1.0</c:v>
                </c:pt>
                <c:pt idx="30">
                  <c:v>1.0</c:v>
                </c:pt>
              </c:numCache>
            </c:numRef>
          </c:yVal>
          <c:smooth val="0"/>
        </c:ser>
        <c:dLbls>
          <c:showLegendKey val="0"/>
          <c:showVal val="0"/>
          <c:showCatName val="0"/>
          <c:showSerName val="0"/>
          <c:showPercent val="0"/>
          <c:showBubbleSize val="0"/>
        </c:dLbls>
        <c:axId val="-2081520264"/>
        <c:axId val="-2081514760"/>
      </c:scatterChart>
      <c:valAx>
        <c:axId val="-2081520264"/>
        <c:scaling>
          <c:orientation val="minMax"/>
          <c:max val="50000.0"/>
          <c:min val="20000.0"/>
        </c:scaling>
        <c:delete val="0"/>
        <c:axPos val="b"/>
        <c:title>
          <c:tx>
            <c:rich>
              <a:bodyPr/>
              <a:lstStyle/>
              <a:p>
                <a:pPr>
                  <a:defRPr sz="1400"/>
                </a:pPr>
                <a:r>
                  <a:rPr lang="en-US" sz="1400"/>
                  <a:t># edges</a:t>
                </a:r>
              </a:p>
            </c:rich>
          </c:tx>
          <c:layout/>
          <c:overlay val="0"/>
        </c:title>
        <c:numFmt formatCode="General" sourceLinked="1"/>
        <c:majorTickMark val="out"/>
        <c:minorTickMark val="none"/>
        <c:tickLblPos val="nextTo"/>
        <c:txPr>
          <a:bodyPr/>
          <a:lstStyle/>
          <a:p>
            <a:pPr>
              <a:defRPr sz="1100"/>
            </a:pPr>
            <a:endParaRPr lang="en-US"/>
          </a:p>
        </c:txPr>
        <c:crossAx val="-2081514760"/>
        <c:crosses val="autoZero"/>
        <c:crossBetween val="midCat"/>
      </c:valAx>
      <c:valAx>
        <c:axId val="-2081514760"/>
        <c:scaling>
          <c:orientation val="minMax"/>
          <c:max val="1.0"/>
          <c:min val="0.0"/>
        </c:scaling>
        <c:delete val="0"/>
        <c:axPos val="l"/>
        <c:majorGridlines/>
        <c:title>
          <c:tx>
            <c:rich>
              <a:bodyPr rot="-5400000" vert="horz"/>
              <a:lstStyle/>
              <a:p>
                <a:pPr>
                  <a:defRPr sz="1400"/>
                </a:pPr>
                <a:r>
                  <a:rPr lang="en-US" sz="1400" dirty="0" smtClean="0"/>
                  <a:t>different results</a:t>
                </a:r>
                <a:r>
                  <a:rPr lang="en-US" sz="1400" baseline="0" dirty="0" smtClean="0"/>
                  <a:t> over multiple executions</a:t>
                </a:r>
                <a:endParaRPr lang="en-US" sz="1400" dirty="0"/>
              </a:p>
            </c:rich>
          </c:tx>
          <c:layout>
            <c:manualLayout>
              <c:xMode val="edge"/>
              <c:yMode val="edge"/>
              <c:x val="0.03125"/>
              <c:y val="0.128440005779094"/>
            </c:manualLayout>
          </c:layout>
          <c:overlay val="0"/>
        </c:title>
        <c:numFmt formatCode="0%" sourceLinked="1"/>
        <c:majorTickMark val="out"/>
        <c:minorTickMark val="none"/>
        <c:tickLblPos val="nextTo"/>
        <c:txPr>
          <a:bodyPr/>
          <a:lstStyle/>
          <a:p>
            <a:pPr>
              <a:defRPr sz="1400"/>
            </a:pPr>
            <a:endParaRPr lang="en-US"/>
          </a:p>
        </c:txPr>
        <c:crossAx val="-2081520264"/>
        <c:crosses val="autoZero"/>
        <c:crossBetween val="midCat"/>
      </c:valAx>
    </c:plotArea>
    <c:plotVisOnly val="1"/>
    <c:dispBlanksAs val="gap"/>
    <c:showDLblsOverMax val="0"/>
  </c:chart>
  <c:spPr>
    <a:solidFill>
      <a:schemeClr val="bg1"/>
    </a:solidFill>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drawing1.xml><?xml version="1.0" encoding="utf-8"?>
<c:userShapes xmlns:c="http://schemas.openxmlformats.org/drawingml/2006/chart">
  <cdr:relSizeAnchor xmlns:cdr="http://schemas.openxmlformats.org/drawingml/2006/chartDrawing">
    <cdr:from>
      <cdr:x>0.10118</cdr:x>
      <cdr:y>0.05039</cdr:y>
    </cdr:from>
    <cdr:to>
      <cdr:x>0.10127</cdr:x>
      <cdr:y>0.82297</cdr:y>
    </cdr:to>
    <cdr:cxnSp macro="">
      <cdr:nvCxnSpPr>
        <cdr:cNvPr id="3" name="Straight Arrow Connector 2"/>
        <cdr:cNvCxnSpPr/>
      </cdr:nvCxnSpPr>
      <cdr:spPr>
        <a:xfrm xmlns:a="http://schemas.openxmlformats.org/drawingml/2006/main" flipH="1" flipV="1">
          <a:off x="428106" y="119238"/>
          <a:ext cx="402" cy="1828132"/>
        </a:xfrm>
        <a:prstGeom xmlns:a="http://schemas.openxmlformats.org/drawingml/2006/main" prst="straightConnector1">
          <a:avLst/>
        </a:prstGeom>
        <a:ln xmlns:a="http://schemas.openxmlformats.org/drawingml/2006/main" w="3810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0.09749</cdr:x>
      <cdr:y>0.81659</cdr:y>
    </cdr:from>
    <cdr:to>
      <cdr:x>0.82596</cdr:x>
      <cdr:y>0.81786</cdr:y>
    </cdr:to>
    <cdr:cxnSp macro="">
      <cdr:nvCxnSpPr>
        <cdr:cNvPr id="4" name="Straight Arrow Connector 3"/>
        <cdr:cNvCxnSpPr/>
      </cdr:nvCxnSpPr>
      <cdr:spPr>
        <a:xfrm xmlns:a="http://schemas.openxmlformats.org/drawingml/2006/main" flipV="1">
          <a:off x="412484" y="1932270"/>
          <a:ext cx="3082276" cy="3016"/>
        </a:xfrm>
        <a:prstGeom xmlns:a="http://schemas.openxmlformats.org/drawingml/2006/main" prst="straightConnector1">
          <a:avLst/>
        </a:prstGeom>
        <a:ln xmlns:a="http://schemas.openxmlformats.org/drawingml/2006/main" w="3810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009F0B-EB95-9B47-B269-96ADE2F0AF4C}" type="datetimeFigureOut">
              <a:rPr lang="en-US" smtClean="0"/>
              <a:t>11/13/15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4A3CFD-AE66-B249-908F-6AA49CB9DD2D}" type="slidenum">
              <a:rPr lang="en-US" smtClean="0"/>
              <a:t>‹#›</a:t>
            </a:fld>
            <a:endParaRPr lang="en-US"/>
          </a:p>
        </p:txBody>
      </p:sp>
    </p:spTree>
    <p:extLst>
      <p:ext uri="{BB962C8B-B14F-4D97-AF65-F5344CB8AC3E}">
        <p14:creationId xmlns:p14="http://schemas.microsoft.com/office/powerpoint/2010/main" val="18791010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A8A259-ED77-8C48-A00E-5BC317DD78CB}" type="datetimeFigureOut">
              <a:rPr lang="en-US" smtClean="0"/>
              <a:t>11/13/15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F941F2-4885-8B4F-A4A1-81D3F1E582AC}" type="slidenum">
              <a:rPr lang="en-US" smtClean="0"/>
              <a:t>‹#›</a:t>
            </a:fld>
            <a:endParaRPr lang="en-US"/>
          </a:p>
        </p:txBody>
      </p:sp>
    </p:spTree>
    <p:extLst>
      <p:ext uri="{BB962C8B-B14F-4D97-AF65-F5344CB8AC3E}">
        <p14:creationId xmlns:p14="http://schemas.microsoft.com/office/powerpoint/2010/main" val="374020884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B4999D-E542-FD41-B752-7CC1BF16562B}" type="slidenum">
              <a:rPr lang="en-US" smtClean="0"/>
              <a:pPr/>
              <a:t>2</a:t>
            </a:fld>
            <a:endParaRPr lang="en-US"/>
          </a:p>
        </p:txBody>
      </p:sp>
    </p:spTree>
    <p:extLst>
      <p:ext uri="{BB962C8B-B14F-4D97-AF65-F5344CB8AC3E}">
        <p14:creationId xmlns:p14="http://schemas.microsoft.com/office/powerpoint/2010/main" val="3750892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p:spPr>
        <p:txBody>
          <a:bodyPr/>
          <a:lstStyle/>
          <a:p>
            <a:pPr>
              <a:lnSpc>
                <a:spcPct val="90000"/>
              </a:lnSpc>
              <a:buFontTx/>
              <a:buChar char="•"/>
            </a:pPr>
            <a:r>
              <a:rPr lang="en-US">
                <a:latin typeface="Arial" pitchFamily="-65" charset="0"/>
                <a:ea typeface="ＭＳ Ｐゴシック" pitchFamily="-65" charset="-128"/>
                <a:cs typeface="ＭＳ Ｐゴシック" pitchFamily="-65" charset="-128"/>
              </a:rPr>
              <a:t>Usually, developers can get the application running on GPU after a little bit of initial effort, and spend the rest of their time tuning the application for performance. </a:t>
            </a:r>
          </a:p>
          <a:p>
            <a:pPr>
              <a:lnSpc>
                <a:spcPct val="90000"/>
              </a:lnSpc>
              <a:buFontTx/>
              <a:buChar char="•"/>
            </a:pPr>
            <a:r>
              <a:rPr lang="en-US">
                <a:latin typeface="Arial" pitchFamily="-65" charset="0"/>
                <a:ea typeface="ＭＳ Ｐゴシック" pitchFamily="-65" charset="-128"/>
                <a:cs typeface="ＭＳ Ｐゴシック" pitchFamily="-65" charset="-128"/>
              </a:rPr>
              <a:t>For application that require (or benefit from) fine-grained data synchronization, the developer may spend significant effort just to get the code working. As in the usual case, the first working code performs poorly, so effort to tune the application is still required. If the developers spend the effort to tune the code, the reward can be great. For example, O(nLogn) implementation of N-Body is orders of magnitude faster than the naïve implementation, but it is harder to get right because of locks. </a:t>
            </a:r>
          </a:p>
          <a:p>
            <a:pPr>
              <a:lnSpc>
                <a:spcPct val="90000"/>
              </a:lnSpc>
              <a:buFontTx/>
              <a:buChar char="•"/>
            </a:pPr>
            <a:r>
              <a:rPr lang="en-US">
                <a:latin typeface="Arial" pitchFamily="-65" charset="0"/>
                <a:ea typeface="ＭＳ Ｐゴシック" pitchFamily="-65" charset="-128"/>
                <a:cs typeface="ＭＳ Ｐゴシック" pitchFamily="-65" charset="-128"/>
              </a:rPr>
              <a:t>Hypothesis 1: For applications that require fine-grained communication between tasks, developers will give up long before the code is working on a GPU, and even if they manage to get the application to run correctly, the performance will initially be bad and they may then decide they have wasted too much time for too little progress. </a:t>
            </a:r>
          </a:p>
          <a:p>
            <a:pPr>
              <a:lnSpc>
                <a:spcPct val="90000"/>
              </a:lnSpc>
              <a:buFontTx/>
              <a:buChar char="•"/>
            </a:pPr>
            <a:r>
              <a:rPr lang="en-US">
                <a:latin typeface="Arial" pitchFamily="-65" charset="0"/>
                <a:ea typeface="ＭＳ Ｐゴシック" pitchFamily="-65" charset="-128"/>
                <a:cs typeface="ＭＳ Ｐゴシック" pitchFamily="-65" charset="-128"/>
              </a:rPr>
              <a:t>Hypothesis 2: With TM, the developer will get working code sooner, leaving time to tune the code for performance. </a:t>
            </a:r>
          </a:p>
          <a:p>
            <a:pPr>
              <a:lnSpc>
                <a:spcPct val="90000"/>
              </a:lnSpc>
              <a:buFontTx/>
              <a:buChar char="•"/>
            </a:pPr>
            <a:r>
              <a:rPr lang="en-US">
                <a:latin typeface="Arial" pitchFamily="-65" charset="0"/>
                <a:ea typeface="ＭＳ Ｐゴシック" pitchFamily="-65" charset="-128"/>
                <a:cs typeface="ＭＳ Ｐゴシック" pitchFamily="-65" charset="-128"/>
              </a:rPr>
              <a:t>Even if there is a performance overhead for using TM it is a gain for the developer (better performing code with same effort). </a:t>
            </a:r>
          </a:p>
        </p:txBody>
      </p:sp>
    </p:spTree>
    <p:extLst>
      <p:ext uri="{BB962C8B-B14F-4D97-AF65-F5344CB8AC3E}">
        <p14:creationId xmlns:p14="http://schemas.microsoft.com/office/powerpoint/2010/main" val="678882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78641A51-62FC-9D45-BE69-436DA718B649}" type="slidenum">
              <a:rPr lang="en-US">
                <a:latin typeface="Arial" pitchFamily="-65" charset="0"/>
                <a:ea typeface="ＭＳ Ｐゴシック" pitchFamily="-65" charset="-128"/>
                <a:cs typeface="ＭＳ Ｐゴシック" pitchFamily="-65" charset="-128"/>
              </a:rPr>
              <a:pPr/>
              <a:t>72</a:t>
            </a:fld>
            <a:endParaRPr lang="en-US">
              <a:latin typeface="Arial" pitchFamily="-65" charset="0"/>
              <a:ea typeface="ＭＳ Ｐゴシック" pitchFamily="-65" charset="-128"/>
              <a:cs typeface="ＭＳ Ｐゴシック" pitchFamily="-65" charset="-128"/>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r>
              <a:rPr lang="en-US">
                <a:latin typeface="Arial" pitchFamily="-65" charset="0"/>
                <a:ea typeface="ＭＳ Ｐゴシック" pitchFamily="-65" charset="-128"/>
                <a:cs typeface="ＭＳ Ｐゴシック" pitchFamily="-65" charset="-128"/>
              </a:rPr>
              <a:t>In the programmers’ view, transactions are executed atomically in some order. </a:t>
            </a:r>
          </a:p>
          <a:p>
            <a:pPr eaLnBrk="1" hangingPunct="1"/>
            <a:r>
              <a:rPr lang="en-US">
                <a:latin typeface="Arial" pitchFamily="-65" charset="0"/>
                <a:ea typeface="ＭＳ Ｐゴシック" pitchFamily="-65" charset="-128"/>
                <a:cs typeface="ＭＳ Ｐゴシック" pitchFamily="-65" charset="-128"/>
              </a:rPr>
              <a:t>The underlying runtime system can optimistically run non-conflicting transactions in parallel.</a:t>
            </a:r>
          </a:p>
          <a:p>
            <a:pPr eaLnBrk="1" hangingPunct="1"/>
            <a:r>
              <a:rPr lang="en-US">
                <a:latin typeface="Arial" pitchFamily="-65" charset="0"/>
                <a:ea typeface="ＭＳ Ｐゴシック" pitchFamily="-65" charset="-128"/>
                <a:cs typeface="ＭＳ Ｐゴシック" pitchFamily="-65" charset="-128"/>
              </a:rPr>
              <a:t>Conflicting transactions may be resolved by aborting one of the transaction and restarting it later. </a:t>
            </a:r>
          </a:p>
        </p:txBody>
      </p:sp>
    </p:spTree>
    <p:extLst>
      <p:ext uri="{BB962C8B-B14F-4D97-AF65-F5344CB8AC3E}">
        <p14:creationId xmlns:p14="http://schemas.microsoft.com/office/powerpoint/2010/main" val="390283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r>
              <a:rPr lang="en-US">
                <a:latin typeface="Arial" pitchFamily="-65" charset="0"/>
                <a:ea typeface="ＭＳ Ｐゴシック" pitchFamily="-65" charset="-128"/>
                <a:cs typeface="ＭＳ Ｐゴシック" pitchFamily="-65" charset="-128"/>
              </a:rPr>
              <a:t>For those who know something about both TM and GPU, the two may seem to be incompatible concepts. </a:t>
            </a:r>
          </a:p>
          <a:p>
            <a:r>
              <a:rPr lang="en-US">
                <a:latin typeface="Arial" pitchFamily="-65" charset="0"/>
                <a:ea typeface="ＭＳ Ｐゴシック" pitchFamily="-65" charset="-128"/>
                <a:cs typeface="ＭＳ Ｐゴシック" pitchFamily="-65" charset="-128"/>
              </a:rPr>
              <a:t>Yes, GPUs are different from multi core CPUs. </a:t>
            </a:r>
          </a:p>
          <a:p>
            <a:r>
              <a:rPr lang="en-US">
                <a:latin typeface="Arial" pitchFamily="-65" charset="0"/>
                <a:ea typeface="ＭＳ Ｐゴシック" pitchFamily="-65" charset="-128"/>
                <a:cs typeface="ＭＳ Ｐゴシック" pitchFamily="-65" charset="-128"/>
              </a:rPr>
              <a:t>These differences lead to a set of challenges for supporting TM on GPU. </a:t>
            </a:r>
          </a:p>
          <a:p>
            <a:r>
              <a:rPr lang="en-US">
                <a:latin typeface="Arial" pitchFamily="-65" charset="0"/>
                <a:ea typeface="ＭＳ Ｐゴシック" pitchFamily="-65" charset="-128"/>
                <a:cs typeface="ＭＳ Ｐゴシック" pitchFamily="-65" charset="-128"/>
              </a:rPr>
              <a:t>For each of these challenges, I will show you how KILO TM, our hardware TM for GPUs, addresses the challenge. </a:t>
            </a:r>
          </a:p>
        </p:txBody>
      </p:sp>
    </p:spTree>
    <p:extLst>
      <p:ext uri="{BB962C8B-B14F-4D97-AF65-F5344CB8AC3E}">
        <p14:creationId xmlns:p14="http://schemas.microsoft.com/office/powerpoint/2010/main" val="1080701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GPGPU</a:t>
            </a:r>
          </a:p>
          <a:p>
            <a:pPr lvl="2"/>
            <a:r>
              <a:rPr lang="en-US" dirty="0" smtClean="0"/>
              <a:t>Origins</a:t>
            </a:r>
          </a:p>
          <a:p>
            <a:pPr lvl="2"/>
            <a:r>
              <a:rPr lang="en-US" dirty="0" smtClean="0"/>
              <a:t>Use in supercomputing </a:t>
            </a:r>
          </a:p>
          <a:p>
            <a:pPr lvl="2"/>
            <a:r>
              <a:rPr lang="en-US" dirty="0" smtClean="0"/>
              <a:t>CUDA =&gt; </a:t>
            </a:r>
            <a:r>
              <a:rPr lang="en-US" dirty="0" err="1" smtClean="0"/>
              <a:t>OpenCL</a:t>
            </a:r>
            <a:r>
              <a:rPr lang="en-US" dirty="0" smtClean="0"/>
              <a:t> =&gt; C++AMP, </a:t>
            </a:r>
            <a:r>
              <a:rPr lang="en-US" dirty="0" err="1" smtClean="0"/>
              <a:t>OpenACC</a:t>
            </a:r>
            <a:r>
              <a:rPr lang="en-US" dirty="0" smtClean="0"/>
              <a:t>, others</a:t>
            </a:r>
          </a:p>
          <a:p>
            <a:pPr lvl="2"/>
            <a:r>
              <a:rPr lang="en-US" dirty="0" smtClean="0"/>
              <a:t>Use in Smartphones (e.g., Imagination </a:t>
            </a:r>
            <a:r>
              <a:rPr lang="en-US" dirty="0" err="1" smtClean="0"/>
              <a:t>PowerVR</a:t>
            </a:r>
            <a:r>
              <a:rPr lang="en-US" dirty="0" smtClean="0"/>
              <a:t>)</a:t>
            </a:r>
          </a:p>
          <a:p>
            <a:pPr lvl="2"/>
            <a:r>
              <a:rPr lang="en-US" dirty="0" smtClean="0"/>
              <a:t>Cars (e.g., NVIDIA DRIVE PX)</a:t>
            </a:r>
          </a:p>
          <a:p>
            <a:endParaRPr lang="en-US" dirty="0"/>
          </a:p>
        </p:txBody>
      </p:sp>
      <p:sp>
        <p:nvSpPr>
          <p:cNvPr id="4" name="Slide Number Placeholder 3"/>
          <p:cNvSpPr>
            <a:spLocks noGrp="1"/>
          </p:cNvSpPr>
          <p:nvPr>
            <p:ph type="sldNum" sz="quarter" idx="10"/>
          </p:nvPr>
        </p:nvSpPr>
        <p:spPr/>
        <p:txBody>
          <a:bodyPr/>
          <a:lstStyle/>
          <a:p>
            <a:fld id="{FCF941F2-4885-8B4F-A4A1-81D3F1E582AC}" type="slidenum">
              <a:rPr lang="en-US" smtClean="0"/>
              <a:t>3</a:t>
            </a:fld>
            <a:endParaRPr lang="en-US"/>
          </a:p>
        </p:txBody>
      </p:sp>
    </p:spTree>
    <p:extLst>
      <p:ext uri="{BB962C8B-B14F-4D97-AF65-F5344CB8AC3E}">
        <p14:creationId xmlns:p14="http://schemas.microsoft.com/office/powerpoint/2010/main" val="2179286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charset="0"/>
                <a:ea typeface="ＭＳ Ｐゴシック" charset="0"/>
                <a:cs typeface="ＭＳ Ｐゴシック" charset="0"/>
              </a:defRPr>
            </a:lvl1pPr>
            <a:lvl2pPr marL="742950" indent="-285750" defTabSz="930275">
              <a:defRPr sz="2400">
                <a:solidFill>
                  <a:schemeClr val="tx1"/>
                </a:solidFill>
                <a:latin typeface="Times" charset="0"/>
                <a:ea typeface="ＭＳ Ｐゴシック" charset="0"/>
              </a:defRPr>
            </a:lvl2pPr>
            <a:lvl3pPr marL="1143000" indent="-228600" defTabSz="930275">
              <a:defRPr sz="2400">
                <a:solidFill>
                  <a:schemeClr val="tx1"/>
                </a:solidFill>
                <a:latin typeface="Times" charset="0"/>
                <a:ea typeface="ＭＳ Ｐゴシック" charset="0"/>
              </a:defRPr>
            </a:lvl3pPr>
            <a:lvl4pPr marL="1600200" indent="-228600" defTabSz="930275">
              <a:defRPr sz="2400">
                <a:solidFill>
                  <a:schemeClr val="tx1"/>
                </a:solidFill>
                <a:latin typeface="Times" charset="0"/>
                <a:ea typeface="ＭＳ Ｐゴシック" charset="0"/>
              </a:defRPr>
            </a:lvl4pPr>
            <a:lvl5pPr marL="2057400" indent="-228600" defTabSz="930275">
              <a:defRPr sz="2400">
                <a:solidFill>
                  <a:schemeClr val="tx1"/>
                </a:solidFill>
                <a:latin typeface="Times" charset="0"/>
                <a:ea typeface="ＭＳ Ｐゴシック" charset="0"/>
              </a:defRPr>
            </a:lvl5pPr>
            <a:lvl6pPr marL="2514600" indent="-228600" defTabSz="930275"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930275"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930275"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930275" eaLnBrk="0" fontAlgn="base" hangingPunct="0">
              <a:spcBef>
                <a:spcPct val="0"/>
              </a:spcBef>
              <a:spcAft>
                <a:spcPct val="0"/>
              </a:spcAft>
              <a:defRPr sz="2400">
                <a:solidFill>
                  <a:schemeClr val="tx1"/>
                </a:solidFill>
                <a:latin typeface="Times" charset="0"/>
                <a:ea typeface="ＭＳ Ｐゴシック" charset="0"/>
              </a:defRPr>
            </a:lvl9pPr>
          </a:lstStyle>
          <a:p>
            <a:fld id="{02C6C9C9-B34E-0F4D-BFBF-8F8CF03ABD39}" type="slidenum">
              <a:rPr lang="en-US" sz="1200"/>
              <a:pPr/>
              <a:t>5</a:t>
            </a:fld>
            <a:endParaRPr lang="en-US" sz="1200"/>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3"/>
          <p:cNvSpPr>
            <a:spLocks noGrp="1" noChangeArrowheads="1"/>
          </p:cNvSpPr>
          <p:nvPr>
            <p:ph type="body" idx="1"/>
          </p:nvPr>
        </p:nvSpPr>
        <p:spPr>
          <a:xfrm>
            <a:off x="685800" y="4344025"/>
            <a:ext cx="5486400" cy="4114488"/>
          </a:xfrm>
          <a:solidFill>
            <a:srgbClr val="FFFFFF"/>
          </a:solidFill>
          <a:ln>
            <a:solidFill>
              <a:srgbClr val="000000"/>
            </a:solidFill>
          </a:ln>
        </p:spPr>
        <p:txBody>
          <a:bodyPr/>
          <a:lstStyle/>
          <a:p>
            <a:pPr eaLnBrk="1" hangingPunct="1"/>
            <a:r>
              <a:rPr lang="en-US">
                <a:latin typeface="Times" charset="0"/>
                <a:ea typeface="ＭＳ Ｐゴシック" charset="0"/>
                <a:cs typeface="ＭＳ Ｐゴシック" charset="0"/>
              </a:rPr>
              <a:t>Each pixel the result of a single thread run on the GPU</a:t>
            </a:r>
          </a:p>
        </p:txBody>
      </p:sp>
    </p:spTree>
    <p:extLst>
      <p:ext uri="{BB962C8B-B14F-4D97-AF65-F5344CB8AC3E}">
        <p14:creationId xmlns:p14="http://schemas.microsoft.com/office/powerpoint/2010/main" val="1026779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a:ln/>
        </p:spPr>
      </p:sp>
      <p:sp>
        <p:nvSpPr>
          <p:cNvPr id="48131" name="Notes Placeholder 2"/>
          <p:cNvSpPr>
            <a:spLocks noGrp="1"/>
          </p:cNvSpPr>
          <p:nvPr>
            <p:ph type="body" idx="1"/>
          </p:nvPr>
        </p:nvSpPr>
        <p:spPr>
          <a:noFill/>
          <a:ln/>
        </p:spPr>
        <p:txBody>
          <a:bodyPr/>
          <a:lstStyle/>
          <a:p>
            <a:r>
              <a:rPr lang="en-US" smtClean="0">
                <a:latin typeface="Times" charset="0"/>
                <a:ea typeface="ＭＳ Ｐゴシック" pitchFamily="34" charset="-128"/>
              </a:rPr>
              <a:t>H&amp;P-style notation</a:t>
            </a:r>
          </a:p>
        </p:txBody>
      </p:sp>
      <p:sp>
        <p:nvSpPr>
          <p:cNvPr id="48132" name="Slide Number Placeholder 3"/>
          <p:cNvSpPr>
            <a:spLocks noGrp="1"/>
          </p:cNvSpPr>
          <p:nvPr>
            <p:ph type="sldNum" sz="quarter" idx="5"/>
          </p:nvPr>
        </p:nvSpPr>
        <p:spPr>
          <a:noFill/>
        </p:spPr>
        <p:txBody>
          <a:bodyPr/>
          <a:lstStyle/>
          <a:p>
            <a:fld id="{A2A37F37-9927-4F42-BE30-CE764732457C}" type="slidenum">
              <a:rPr lang="en-US"/>
              <a:pPr/>
              <a:t>22</a:t>
            </a:fld>
            <a:endParaRPr lang="en-US"/>
          </a:p>
        </p:txBody>
      </p:sp>
    </p:spTree>
    <p:extLst>
      <p:ext uri="{BB962C8B-B14F-4D97-AF65-F5344CB8AC3E}">
        <p14:creationId xmlns:p14="http://schemas.microsoft.com/office/powerpoint/2010/main" val="1161666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p>
            <a:fld id="{25C11D58-DE23-ED49-8B91-7C86A6D334D0}" type="slidenum">
              <a:rPr lang="en-US"/>
              <a:pPr/>
              <a:t>25</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marL="228600" indent="-228600"/>
            <a:endParaRPr lang="en-CA">
              <a:latin typeface="Times"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362308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Increasing transistor density has led to decreasing cost per unit computation…  or what is equivalent increased capability per unit cost.</a:t>
            </a:r>
          </a:p>
          <a:p>
            <a:pPr>
              <a:defRPr/>
            </a:pPr>
            <a:endParaRPr lang="en-US" dirty="0" smtClean="0"/>
          </a:p>
          <a:p>
            <a:pPr>
              <a:defRPr/>
            </a:pPr>
            <a:r>
              <a:rPr lang="en-US" dirty="0" smtClean="0"/>
              <a:t>This leads to a rather famous exponential growth curve.</a:t>
            </a:r>
          </a:p>
          <a:p>
            <a:pPr>
              <a:defRPr/>
            </a:pPr>
            <a:endParaRPr lang="en-US" dirty="0" smtClean="0"/>
          </a:p>
          <a:p>
            <a:pPr>
              <a:defRPr/>
            </a:pPr>
            <a:r>
              <a:rPr lang="en-US" dirty="0" smtClean="0"/>
              <a:t>A quick review of the impact of this curve is in order:</a:t>
            </a:r>
          </a:p>
          <a:p>
            <a:pPr>
              <a:defRPr/>
            </a:pPr>
            <a:r>
              <a:rPr lang="en-US" dirty="0" smtClean="0"/>
              <a:t>	- First microprocessor had 2300 transistors basically designed for a </a:t>
            </a:r>
            <a:r>
              <a:rPr lang="en-US" dirty="0" err="1" smtClean="0"/>
              <a:t>souped</a:t>
            </a:r>
            <a:r>
              <a:rPr lang="en-US" dirty="0" smtClean="0"/>
              <a:t> up calculator</a:t>
            </a:r>
          </a:p>
          <a:p>
            <a:pPr>
              <a:defRPr/>
            </a:pPr>
            <a:r>
              <a:rPr lang="en-US" dirty="0" smtClean="0"/>
              <a:t>	- Today we carry around </a:t>
            </a:r>
            <a:r>
              <a:rPr lang="en-US" dirty="0" err="1" smtClean="0"/>
              <a:t>smartphones</a:t>
            </a:r>
            <a:r>
              <a:rPr lang="en-US" dirty="0" smtClean="0"/>
              <a:t> that have half a billion transistors in them.  A large part of what makes them useful is the computing capability that resulted from technology scaling.</a:t>
            </a:r>
          </a:p>
          <a:p>
            <a:pPr>
              <a:defRPr/>
            </a:pPr>
            <a:r>
              <a:rPr lang="en-US" dirty="0" smtClean="0"/>
              <a:t>	- Of course, not all computation takes place somewhere you can see it. A large amount of computation happens in datacenters that are hidden away out of sight behind the internet.</a:t>
            </a:r>
          </a:p>
          <a:p>
            <a:pPr>
              <a:defRPr/>
            </a:pPr>
            <a:endParaRPr lang="en-US" dirty="0" smtClean="0"/>
          </a:p>
          <a:p>
            <a:pPr>
              <a:defRPr/>
            </a:pPr>
            <a:r>
              <a:rPr lang="en-US" dirty="0" smtClean="0"/>
              <a:t>However, the traditional CMOS scaling that gave us all this is ending.  ITRS projects we’ll end at the 7 nm process node. Others may put it at 5 nm.  But either way this is happening really soon and likely within the next 10 years.</a:t>
            </a:r>
          </a:p>
          <a:p>
            <a:pPr>
              <a:defRPr/>
            </a:pPr>
            <a:endParaRPr lang="en-US" dirty="0" smtClean="0"/>
          </a:p>
          <a:p>
            <a:pPr>
              <a:defRPr/>
            </a:pPr>
            <a:r>
              <a:rPr lang="en-US" dirty="0" smtClean="0"/>
              <a:t>Of course, there are other technologies being proposed.    However, none of them are ready for prime time.  </a:t>
            </a:r>
          </a:p>
          <a:p>
            <a:pPr>
              <a:defRPr/>
            </a:pPr>
            <a:endParaRPr lang="en-US" dirty="0" smtClean="0"/>
          </a:p>
          <a:p>
            <a:pPr>
              <a:defRPr/>
            </a:pPr>
            <a:r>
              <a:rPr lang="en-US" dirty="0" smtClean="0"/>
              <a:t>Open question: can we continue increasing function per unit cost without CMOS scaling?  </a:t>
            </a:r>
          </a:p>
          <a:p>
            <a:pPr>
              <a:defRPr/>
            </a:pPr>
            <a:endParaRPr lang="en-US" dirty="0" smtClean="0"/>
          </a:p>
          <a:p>
            <a:pPr>
              <a:defRPr/>
            </a:pPr>
            <a:endParaRPr lang="en-US" dirty="0" smtClean="0"/>
          </a:p>
        </p:txBody>
      </p:sp>
      <p:sp>
        <p:nvSpPr>
          <p:cNvPr id="156676" name="Slide Number Placeholder 3"/>
          <p:cNvSpPr>
            <a:spLocks noGrp="1"/>
          </p:cNvSpPr>
          <p:nvPr>
            <p:ph type="sldNum" sz="quarter" idx="5"/>
          </p:nvPr>
        </p:nvSpPr>
        <p:spPr>
          <a:noFill/>
        </p:spPr>
        <p:txBody>
          <a:bodyPr/>
          <a:lstStyle/>
          <a:p>
            <a:fld id="{49559273-7A01-3940-A81C-938BE300166E}" type="slidenum">
              <a:rPr lang="en-US" smtClean="0">
                <a:latin typeface="Arial" pitchFamily="-65" charset="0"/>
                <a:ea typeface="ＭＳ Ｐゴシック" pitchFamily="-65" charset="-128"/>
                <a:cs typeface="ＭＳ Ｐゴシック" pitchFamily="-65" charset="-128"/>
              </a:rPr>
              <a:pPr/>
              <a:t>41</a:t>
            </a:fld>
            <a:endParaRPr lang="en-US" smtClean="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988302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p:cNvSpPr>
          <p:nvPr>
            <p:ph type="sldImg"/>
          </p:nvPr>
        </p:nvSpPr>
        <p:spPr>
          <a:ln/>
        </p:spPr>
      </p:sp>
      <p:sp>
        <p:nvSpPr>
          <p:cNvPr id="158723" name="Notes Placeholder 2"/>
          <p:cNvSpPr>
            <a:spLocks noGrp="1"/>
          </p:cNvSpPr>
          <p:nvPr>
            <p:ph type="body" idx="1"/>
          </p:nvPr>
        </p:nvSpPr>
        <p:spPr>
          <a:noFill/>
          <a:ln/>
        </p:spPr>
        <p:txBody>
          <a:bodyPr/>
          <a:lstStyle/>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r>
              <a:rPr lang="en-US" smtClean="0">
                <a:latin typeface="Arial" pitchFamily="-65" charset="0"/>
                <a:ea typeface="ＭＳ Ｐゴシック" pitchFamily="-65" charset="-128"/>
                <a:cs typeface="ＭＳ Ｐゴシック" pitchFamily="-65" charset="-128"/>
              </a:rPr>
              <a:t>Approach 1:  Start with easy to program hardware and improve HW efficiency</a:t>
            </a:r>
          </a:p>
          <a:p>
            <a:pPr lvl="1"/>
            <a:endParaRPr lang="en-US" smtClean="0">
              <a:latin typeface="Arial" pitchFamily="-65" charset="0"/>
            </a:endParaRPr>
          </a:p>
          <a:p>
            <a:r>
              <a:rPr lang="en-US" smtClean="0">
                <a:latin typeface="Arial" pitchFamily="-65" charset="0"/>
                <a:ea typeface="ＭＳ Ｐゴシック" pitchFamily="-65" charset="-128"/>
                <a:cs typeface="ＭＳ Ｐゴシック" pitchFamily="-65" charset="-128"/>
              </a:rPr>
              <a:t>Approach 2:  Start with efficient HW and make it easier to program</a:t>
            </a:r>
          </a:p>
          <a:p>
            <a:endParaRPr lang="en-CA" smtClean="0">
              <a:latin typeface="Arial" pitchFamily="-65" charset="0"/>
              <a:ea typeface="ＭＳ Ｐゴシック" pitchFamily="-65" charset="-128"/>
              <a:cs typeface="ＭＳ Ｐゴシック" pitchFamily="-65" charset="-128"/>
            </a:endParaRPr>
          </a:p>
        </p:txBody>
      </p:sp>
      <p:sp>
        <p:nvSpPr>
          <p:cNvPr id="158724" name="Slide Number Placeholder 3"/>
          <p:cNvSpPr>
            <a:spLocks noGrp="1"/>
          </p:cNvSpPr>
          <p:nvPr>
            <p:ph type="sldNum" sz="quarter" idx="5"/>
          </p:nvPr>
        </p:nvSpPr>
        <p:spPr>
          <a:noFill/>
        </p:spPr>
        <p:txBody>
          <a:bodyPr/>
          <a:lstStyle/>
          <a:p>
            <a:fld id="{FDAE227D-FA39-7045-A30B-EA366C357CD8}" type="slidenum">
              <a:rPr lang="en-CA" smtClean="0">
                <a:latin typeface="Arial" pitchFamily="-65" charset="0"/>
                <a:ea typeface="ＭＳ Ｐゴシック" pitchFamily="-65" charset="-128"/>
                <a:cs typeface="ＭＳ Ｐゴシック" pitchFamily="-65" charset="-128"/>
              </a:rPr>
              <a:pPr/>
              <a:t>42</a:t>
            </a:fld>
            <a:endParaRPr lang="en-CA" smtClean="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413994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p:cNvSpPr>
          <p:nvPr>
            <p:ph type="sldImg"/>
          </p:nvPr>
        </p:nvSpPr>
        <p:spPr>
          <a:ln/>
        </p:spPr>
      </p:sp>
      <p:sp>
        <p:nvSpPr>
          <p:cNvPr id="160771" name="Notes Placeholder 2"/>
          <p:cNvSpPr>
            <a:spLocks noGrp="1"/>
          </p:cNvSpPr>
          <p:nvPr>
            <p:ph type="body" idx="1"/>
          </p:nvPr>
        </p:nvSpPr>
        <p:spPr>
          <a:noFill/>
          <a:ln/>
        </p:spPr>
        <p:txBody>
          <a:bodyPr/>
          <a:lstStyle/>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r>
              <a:rPr lang="en-US" smtClean="0">
                <a:latin typeface="Arial" pitchFamily="-65" charset="0"/>
                <a:ea typeface="ＭＳ Ｐゴシック" pitchFamily="-65" charset="-128"/>
                <a:cs typeface="ＭＳ Ｐゴシック" pitchFamily="-65" charset="-128"/>
              </a:rPr>
              <a:t>Approach 1:  Start with easy to program hardware and improve HW efficiency</a:t>
            </a:r>
          </a:p>
          <a:p>
            <a:pPr lvl="1"/>
            <a:endParaRPr lang="en-US" smtClean="0">
              <a:latin typeface="Arial" pitchFamily="-65" charset="0"/>
            </a:endParaRPr>
          </a:p>
          <a:p>
            <a:r>
              <a:rPr lang="en-US" smtClean="0">
                <a:latin typeface="Arial" pitchFamily="-65" charset="0"/>
                <a:ea typeface="ＭＳ Ｐゴシック" pitchFamily="-65" charset="-128"/>
                <a:cs typeface="ＭＳ Ｐゴシック" pitchFamily="-65" charset="-128"/>
              </a:rPr>
              <a:t>Approach 2:  Start with efficient HW and make it easier to program</a:t>
            </a:r>
          </a:p>
          <a:p>
            <a:endParaRPr lang="en-CA" smtClean="0">
              <a:latin typeface="Arial" pitchFamily="-65" charset="0"/>
              <a:ea typeface="ＭＳ Ｐゴシック" pitchFamily="-65" charset="-128"/>
              <a:cs typeface="ＭＳ Ｐゴシック" pitchFamily="-65" charset="-128"/>
            </a:endParaRPr>
          </a:p>
        </p:txBody>
      </p:sp>
      <p:sp>
        <p:nvSpPr>
          <p:cNvPr id="160772" name="Slide Number Placeholder 3"/>
          <p:cNvSpPr>
            <a:spLocks noGrp="1"/>
          </p:cNvSpPr>
          <p:nvPr>
            <p:ph type="sldNum" sz="quarter" idx="5"/>
          </p:nvPr>
        </p:nvSpPr>
        <p:spPr>
          <a:noFill/>
        </p:spPr>
        <p:txBody>
          <a:bodyPr/>
          <a:lstStyle/>
          <a:p>
            <a:fld id="{E71D6D30-9F31-7F4B-B89A-0400136027BA}" type="slidenum">
              <a:rPr lang="en-CA" smtClean="0">
                <a:latin typeface="Arial" pitchFamily="-65" charset="0"/>
                <a:ea typeface="ＭＳ Ｐゴシック" pitchFamily="-65" charset="-128"/>
                <a:cs typeface="ＭＳ Ｐゴシック" pitchFamily="-65" charset="-128"/>
              </a:rPr>
              <a:pPr/>
              <a:t>43</a:t>
            </a:fld>
            <a:endParaRPr lang="en-CA" smtClean="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53671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p:cNvSpPr>
          <p:nvPr>
            <p:ph type="sldImg"/>
          </p:nvPr>
        </p:nvSpPr>
        <p:spPr>
          <a:ln/>
        </p:spPr>
      </p:sp>
      <p:sp>
        <p:nvSpPr>
          <p:cNvPr id="165891" name="Notes Placeholder 2"/>
          <p:cNvSpPr>
            <a:spLocks noGrp="1"/>
          </p:cNvSpPr>
          <p:nvPr>
            <p:ph type="body" idx="1"/>
          </p:nvPr>
        </p:nvSpPr>
        <p:spPr>
          <a:noFill/>
          <a:ln/>
        </p:spPr>
        <p:txBody>
          <a:bodyPr/>
          <a:lstStyle/>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r>
              <a:rPr lang="en-US" smtClean="0">
                <a:latin typeface="Arial" pitchFamily="-65" charset="0"/>
                <a:ea typeface="ＭＳ Ｐゴシック" pitchFamily="-65" charset="-128"/>
                <a:cs typeface="ＭＳ Ｐゴシック" pitchFamily="-65" charset="-128"/>
              </a:rPr>
              <a:t>Approach 1:  Start with easy to program hardware and improve HW efficiency</a:t>
            </a:r>
          </a:p>
          <a:p>
            <a:pPr lvl="1"/>
            <a:endParaRPr lang="en-US" smtClean="0">
              <a:latin typeface="Arial" pitchFamily="-65" charset="0"/>
            </a:endParaRPr>
          </a:p>
          <a:p>
            <a:r>
              <a:rPr lang="en-US" smtClean="0">
                <a:latin typeface="Arial" pitchFamily="-65" charset="0"/>
                <a:ea typeface="ＭＳ Ｐゴシック" pitchFamily="-65" charset="-128"/>
                <a:cs typeface="ＭＳ Ｐゴシック" pitchFamily="-65" charset="-128"/>
              </a:rPr>
              <a:t>Approach 2:  Start with efficient HW and make it easier to program</a:t>
            </a:r>
          </a:p>
          <a:p>
            <a:endParaRPr lang="en-CA" smtClean="0">
              <a:latin typeface="Arial" pitchFamily="-65" charset="0"/>
              <a:ea typeface="ＭＳ Ｐゴシック" pitchFamily="-65" charset="-128"/>
              <a:cs typeface="ＭＳ Ｐゴシック" pitchFamily="-65" charset="-128"/>
            </a:endParaRPr>
          </a:p>
        </p:txBody>
      </p:sp>
      <p:sp>
        <p:nvSpPr>
          <p:cNvPr id="165892" name="Slide Number Placeholder 3"/>
          <p:cNvSpPr>
            <a:spLocks noGrp="1"/>
          </p:cNvSpPr>
          <p:nvPr>
            <p:ph type="sldNum" sz="quarter" idx="5"/>
          </p:nvPr>
        </p:nvSpPr>
        <p:spPr>
          <a:noFill/>
        </p:spPr>
        <p:txBody>
          <a:bodyPr/>
          <a:lstStyle/>
          <a:p>
            <a:fld id="{24F47336-1744-4E49-836F-6033C4C9002F}" type="slidenum">
              <a:rPr lang="en-CA" smtClean="0">
                <a:latin typeface="Arial" pitchFamily="-65" charset="0"/>
                <a:ea typeface="ＭＳ Ｐゴシック" pitchFamily="-65" charset="-128"/>
                <a:cs typeface="ＭＳ Ｐゴシック" pitchFamily="-65" charset="-128"/>
              </a:rPr>
              <a:pPr/>
              <a:t>47</a:t>
            </a:fld>
            <a:endParaRPr lang="en-CA" smtClean="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476346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file:///\\localhost\Users\anngoncalves\Desktop\UBC%20PPT%20Templates%20explore\graphic%20objects\shield.png" TargetMode="External"/><Relationship Id="rId4" Type="http://schemas.openxmlformats.org/officeDocument/2006/relationships/image" Target="../media/image2.png"/><Relationship Id="rId5" Type="http://schemas.openxmlformats.org/officeDocument/2006/relationships/image" Target="file:///\\localhost\Users\anngoncalves\Desktop\UBC%20PPT%20Templates%20explore\graphic%20objects\POM.png" TargetMode="External"/><Relationship Id="rId6" Type="http://schemas.openxmlformats.org/officeDocument/2006/relationships/image" Target="../media/image3.png"/><Relationship Id="rId7" Type="http://schemas.openxmlformats.org/officeDocument/2006/relationships/image" Target="file:///\\localhost\Users\anngoncalves\Desktop\UBC%20PPT%20Templates%20explore\graphic%20objects\theUofBC.png" TargetMode="External"/><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AF1F2783-5C50-674B-AF95-191566BD6EEC}" type="datetime1">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EC47D-D5CA-A042-A8D0-C217E3EA6E2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C7A4145F-70C5-CC4A-A6A3-1E0F4D777C33}" type="datetime1">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EC47D-D5CA-A042-A8D0-C217E3EA6E2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929BF9E-6FCF-A741-8A26-7237B61A5B54}" type="datetime1">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EC47D-D5CA-A042-A8D0-C217E3EA6E2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resentation - Copy W">
    <p:spTree>
      <p:nvGrpSpPr>
        <p:cNvPr id="1" name=""/>
        <p:cNvGrpSpPr/>
        <p:nvPr/>
      </p:nvGrpSpPr>
      <p:grpSpPr>
        <a:xfrm>
          <a:off x="0" y="0"/>
          <a:ext cx="0" cy="0"/>
          <a:chOff x="0" y="0"/>
          <a:chExt cx="0" cy="0"/>
        </a:xfrm>
      </p:grpSpPr>
      <p:grpSp>
        <p:nvGrpSpPr>
          <p:cNvPr id="2" name="Group 10"/>
          <p:cNvGrpSpPr>
            <a:grpSpLocks/>
          </p:cNvGrpSpPr>
          <p:nvPr userDrawn="1"/>
        </p:nvGrpSpPr>
        <p:grpSpPr bwMode="auto">
          <a:xfrm>
            <a:off x="0" y="-3175"/>
            <a:ext cx="9220200" cy="914400"/>
            <a:chOff x="0" y="-3175"/>
            <a:chExt cx="9220200" cy="915050"/>
          </a:xfrm>
        </p:grpSpPr>
        <p:sp>
          <p:nvSpPr>
            <p:cNvPr id="6" name="Rectangle 5"/>
            <p:cNvSpPr/>
            <p:nvPr userDrawn="1"/>
          </p:nvSpPr>
          <p:spPr>
            <a:xfrm>
              <a:off x="806450" y="-3175"/>
              <a:ext cx="1512888" cy="915050"/>
            </a:xfrm>
            <a:prstGeom prst="rect">
              <a:avLst/>
            </a:prstGeom>
            <a:solidFill>
              <a:srgbClr val="0020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rgbClr val="FFFFFF"/>
                  </a:solidFill>
                  <a:ea typeface="ＭＳ Ｐゴシック" charset="-128"/>
                </a:rPr>
                <a:t>      </a:t>
              </a:r>
            </a:p>
          </p:txBody>
        </p:sp>
        <p:sp>
          <p:nvSpPr>
            <p:cNvPr id="7" name="Rectangle 6"/>
            <p:cNvSpPr/>
            <p:nvPr userDrawn="1"/>
          </p:nvSpPr>
          <p:spPr>
            <a:xfrm>
              <a:off x="2365375" y="-3175"/>
              <a:ext cx="6854825" cy="915050"/>
            </a:xfrm>
            <a:prstGeom prst="rect">
              <a:avLst/>
            </a:prstGeom>
            <a:solidFill>
              <a:srgbClr val="0020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rgbClr val="FFFFFF"/>
                  </a:solidFill>
                  <a:ea typeface="ＭＳ Ｐゴシック" charset="-128"/>
                </a:rPr>
                <a:t>      </a:t>
              </a:r>
            </a:p>
          </p:txBody>
        </p:sp>
        <p:sp>
          <p:nvSpPr>
            <p:cNvPr id="8" name="Rectangle 7"/>
            <p:cNvSpPr/>
            <p:nvPr userDrawn="1"/>
          </p:nvSpPr>
          <p:spPr>
            <a:xfrm>
              <a:off x="0" y="-3175"/>
              <a:ext cx="763588" cy="915050"/>
            </a:xfrm>
            <a:prstGeom prst="rect">
              <a:avLst/>
            </a:prstGeom>
            <a:solidFill>
              <a:srgbClr val="0020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rgbClr val="FFFFFF"/>
                  </a:solidFill>
                  <a:ea typeface="ＭＳ Ｐゴシック" charset="-128"/>
                </a:rPr>
                <a:t>      </a:t>
              </a:r>
            </a:p>
          </p:txBody>
        </p:sp>
        <p:grpSp>
          <p:nvGrpSpPr>
            <p:cNvPr id="3" name="Group 17"/>
            <p:cNvGrpSpPr>
              <a:grpSpLocks/>
            </p:cNvGrpSpPr>
            <p:nvPr userDrawn="1"/>
          </p:nvGrpSpPr>
          <p:grpSpPr bwMode="auto">
            <a:xfrm>
              <a:off x="227160" y="185588"/>
              <a:ext cx="4527213" cy="428245"/>
              <a:chOff x="227160" y="185588"/>
              <a:chExt cx="4527213" cy="428245"/>
            </a:xfrm>
          </p:grpSpPr>
          <p:pic>
            <p:nvPicPr>
              <p:cNvPr id="10" name="shield.png" descr="/Users/anngoncalves/Desktop/UBC PPT Templates explore/graphic objects/shield.png"/>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227160" y="185588"/>
                <a:ext cx="314707" cy="42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OM.png" descr="/Users/anngoncalves/Desktop/UBC PPT Templates explore/graphic objects/POM.png"/>
              <p:cNvPicPr>
                <a:picLocks noChangeAspect="1"/>
              </p:cNvPicPr>
              <p:nvPr userDrawn="1"/>
            </p:nvPicPr>
            <p:blipFill>
              <a:blip r:embed="rId4" r:link="rId5">
                <a:extLst>
                  <a:ext uri="{28A0092B-C50C-407E-A947-70E740481C1C}">
                    <a14:useLocalDpi xmlns:a14="http://schemas.microsoft.com/office/drawing/2010/main" val="0"/>
                  </a:ext>
                </a:extLst>
              </a:blip>
              <a:srcRect/>
              <a:stretch>
                <a:fillRect/>
              </a:stretch>
            </p:blipFill>
            <p:spPr bwMode="auto">
              <a:xfrm>
                <a:off x="1029631" y="215901"/>
                <a:ext cx="896112" cy="11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heUofBC.png" descr="/Users/anngoncalves/Desktop/UBC PPT Templates explore/graphic objects/theUofBC.png"/>
              <p:cNvPicPr>
                <a:picLocks noChangeAspect="1"/>
              </p:cNvPicPr>
              <p:nvPr userDrawn="1"/>
            </p:nvPicPr>
            <p:blipFill>
              <a:blip r:embed="rId6" r:link="rId7">
                <a:extLst>
                  <a:ext uri="{28A0092B-C50C-407E-A947-70E740481C1C}">
                    <a14:useLocalDpi xmlns:a14="http://schemas.microsoft.com/office/drawing/2010/main" val="0"/>
                  </a:ext>
                </a:extLst>
              </a:blip>
              <a:srcRect/>
              <a:stretch>
                <a:fillRect/>
              </a:stretch>
            </p:blipFill>
            <p:spPr bwMode="auto">
              <a:xfrm>
                <a:off x="2578101" y="241300"/>
                <a:ext cx="2176272" cy="6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 name="Text Placeholder 11"/>
          <p:cNvSpPr>
            <a:spLocks noGrp="1"/>
          </p:cNvSpPr>
          <p:nvPr>
            <p:ph type="body" sz="quarter" idx="10"/>
          </p:nvPr>
        </p:nvSpPr>
        <p:spPr>
          <a:xfrm>
            <a:off x="814917" y="1608667"/>
            <a:ext cx="7562850" cy="543076"/>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a:ln>
                  <a:noFill/>
                </a:ln>
                <a:solidFill>
                  <a:schemeClr val="tx1"/>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p:txBody>
      </p:sp>
      <p:sp>
        <p:nvSpPr>
          <p:cNvPr id="18" name="Text Placeholder 11"/>
          <p:cNvSpPr>
            <a:spLocks noGrp="1"/>
          </p:cNvSpPr>
          <p:nvPr>
            <p:ph type="body" sz="quarter" idx="11"/>
          </p:nvPr>
        </p:nvSpPr>
        <p:spPr>
          <a:xfrm>
            <a:off x="814917" y="2290234"/>
            <a:ext cx="7562850" cy="543076"/>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chemeClr val="tx1"/>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p:txBody>
      </p:sp>
      <p:sp>
        <p:nvSpPr>
          <p:cNvPr id="19" name="Text Placeholder 11"/>
          <p:cNvSpPr>
            <a:spLocks noGrp="1"/>
          </p:cNvSpPr>
          <p:nvPr>
            <p:ph type="body" sz="quarter" idx="12"/>
          </p:nvPr>
        </p:nvSpPr>
        <p:spPr>
          <a:xfrm>
            <a:off x="814917" y="2979058"/>
            <a:ext cx="7562850" cy="1152676"/>
          </a:xfrm>
          <a:prstGeom prst="rect">
            <a:avLst/>
          </a:prstGeom>
        </p:spPr>
        <p:txBody>
          <a:bodyPr lIns="91440">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1800" b="0" i="0" u="none" strike="noStrike" kern="1200" cap="none" spc="0" normalizeH="0" baseline="0" noProof="0">
                <a:ln>
                  <a:noFill/>
                </a:ln>
                <a:solidFill>
                  <a:schemeClr val="tx1"/>
                </a:solidFill>
                <a:effectLst/>
                <a:uLnTx/>
                <a:uFillTx/>
                <a:latin typeface="Verdana" pitchFamily="34" charset="0"/>
              </a:defRPr>
            </a:lvl1pPr>
            <a:lvl2pPr marL="457200" indent="0">
              <a:buNone/>
              <a:defRPr sz="1800" b="0" i="0">
                <a:latin typeface="Verdana"/>
                <a:cs typeface="Verdana"/>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a:p>
            <a:pPr lvl="1"/>
            <a:r>
              <a:rPr lang="en-US" dirty="0" smtClean="0"/>
              <a:t>Second Level</a:t>
            </a:r>
          </a:p>
        </p:txBody>
      </p:sp>
      <p:sp>
        <p:nvSpPr>
          <p:cNvPr id="13" name="TextBox 1"/>
          <p:cNvSpPr txBox="1"/>
          <p:nvPr userDrawn="1"/>
        </p:nvSpPr>
        <p:spPr>
          <a:xfrm>
            <a:off x="112823" y="6525345"/>
            <a:ext cx="1080120" cy="276999"/>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1200" i="0" dirty="0" smtClean="0">
                <a:solidFill>
                  <a:schemeClr val="bg1">
                    <a:lumMod val="65000"/>
                  </a:schemeClr>
                </a:solidFill>
              </a:rPr>
              <a:t>Tim Rogers</a:t>
            </a:r>
            <a:endParaRPr lang="en-US" sz="1200" i="0" dirty="0">
              <a:solidFill>
                <a:schemeClr val="bg1">
                  <a:lumMod val="65000"/>
                </a:schemeClr>
              </a:solidFill>
            </a:endParaRPr>
          </a:p>
        </p:txBody>
      </p:sp>
      <p:sp>
        <p:nvSpPr>
          <p:cNvPr id="14" name="TextBox 13"/>
          <p:cNvSpPr txBox="1"/>
          <p:nvPr userDrawn="1"/>
        </p:nvSpPr>
        <p:spPr>
          <a:xfrm>
            <a:off x="2838487" y="6525344"/>
            <a:ext cx="3578075" cy="276999"/>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1200" i="0" dirty="0" smtClean="0">
                <a:solidFill>
                  <a:schemeClr val="bg1">
                    <a:lumMod val="65000"/>
                  </a:schemeClr>
                </a:solidFill>
              </a:rPr>
              <a:t>Divergence-Aware Warp Scheduling</a:t>
            </a:r>
            <a:endParaRPr lang="en-US" sz="1200" i="0" dirty="0">
              <a:solidFill>
                <a:schemeClr val="bg1">
                  <a:lumMod val="65000"/>
                </a:schemeClr>
              </a:solidFill>
            </a:endParaRPr>
          </a:p>
        </p:txBody>
      </p:sp>
      <p:sp>
        <p:nvSpPr>
          <p:cNvPr id="15" name="TextBox 2"/>
          <p:cNvSpPr txBox="1"/>
          <p:nvPr userDrawn="1"/>
        </p:nvSpPr>
        <p:spPr>
          <a:xfrm>
            <a:off x="8634623" y="6525342"/>
            <a:ext cx="396552" cy="276999"/>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fld id="{CAB59512-2ECC-48C6-9BCC-40F7B12FE10D}" type="slidenum">
              <a:rPr lang="en-US" sz="1200" smtClean="0">
                <a:solidFill>
                  <a:schemeClr val="bg1">
                    <a:lumMod val="65000"/>
                  </a:schemeClr>
                </a:solidFill>
              </a:rPr>
              <a:pPr/>
              <a:t>‹#›</a:t>
            </a:fld>
            <a:endParaRPr lang="en-US" sz="1200" dirty="0">
              <a:solidFill>
                <a:schemeClr val="bg1">
                  <a:lumMod val="65000"/>
                </a:schemeClr>
              </a:solidFill>
            </a:endParaRPr>
          </a:p>
        </p:txBody>
      </p:sp>
    </p:spTree>
    <p:extLst>
      <p:ext uri="{BB962C8B-B14F-4D97-AF65-F5344CB8AC3E}">
        <p14:creationId xmlns:p14="http://schemas.microsoft.com/office/powerpoint/2010/main" val="245740556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13EDC358-D411-9944-B6A9-1703AC35C649}" type="datetime1">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EC47D-D5CA-A042-A8D0-C217E3EA6E2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5C95D34C-0A2A-DC45-83FF-E4FB93EDF84D}" type="datetime1">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EC47D-D5CA-A042-A8D0-C217E3EA6E2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2EC8CDF5-20F6-7B4B-A896-51216BE4BFCC}" type="datetime1">
              <a:rPr lang="en-US" smtClean="0"/>
              <a:t>11/13/15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3EC47D-D5CA-A042-A8D0-C217E3EA6E2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3EED977C-3433-4F44-859E-117D07702512}" type="datetime1">
              <a:rPr lang="en-US" smtClean="0"/>
              <a:t>11/13/15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EC47D-D5CA-A042-A8D0-C217E3EA6E2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38BD88A9-49F6-BE42-A21D-507E2C2495A2}" type="datetime1">
              <a:rPr lang="en-US" smtClean="0"/>
              <a:t>11/13/15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3EC47D-D5CA-A042-A8D0-C217E3EA6E2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49D2C4-5E8C-994E-ABB9-8AC628B702F5}" type="datetime1">
              <a:rPr lang="en-US" smtClean="0"/>
              <a:t>11/13/15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3EC47D-D5CA-A042-A8D0-C217E3EA6E2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56141112-E2FA-2D43-B08E-BC1D6D25DB4A}" type="datetime1">
              <a:rPr lang="en-US" smtClean="0"/>
              <a:t>11/13/15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3EC47D-D5CA-A042-A8D0-C217E3EA6E2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77F8914D-DA1F-184A-A0A6-FE03FA814B54}" type="datetime1">
              <a:rPr lang="en-US" smtClean="0"/>
              <a:t>11/13/15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3EC47D-D5CA-A042-A8D0-C217E3EA6E2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E7BD6C-F0B7-4848-96E2-6F0CAC4809CA}" type="datetime1">
              <a:rPr lang="en-US" smtClean="0"/>
              <a:t>11/13/15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3EC47D-D5CA-A042-A8D0-C217E3EA6E2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gpgpu-sim.org/manual/index.php/GPGPU-Sim_3.x_Manua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8.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9.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495800" y="-1486680"/>
            <a:ext cx="17221200" cy="10685280"/>
          </a:xfrm>
          <a:prstGeom prst="rect">
            <a:avLst/>
          </a:prstGeom>
        </p:spPr>
      </p:pic>
      <p:sp>
        <p:nvSpPr>
          <p:cNvPr id="4" name="Slide Number Placeholder 3"/>
          <p:cNvSpPr>
            <a:spLocks noGrp="1"/>
          </p:cNvSpPr>
          <p:nvPr>
            <p:ph type="sldNum" sz="quarter" idx="12"/>
          </p:nvPr>
        </p:nvSpPr>
        <p:spPr/>
        <p:txBody>
          <a:bodyPr/>
          <a:lstStyle/>
          <a:p>
            <a:fld id="{F23EC47D-D5CA-A042-A8D0-C217E3EA6E2F}" type="slidenum">
              <a:rPr lang="en-US" smtClean="0"/>
              <a:t>1</a:t>
            </a:fld>
            <a:endParaRPr lang="en-US"/>
          </a:p>
        </p:txBody>
      </p:sp>
      <p:sp>
        <p:nvSpPr>
          <p:cNvPr id="7" name="Rounded Rectangle 6"/>
          <p:cNvSpPr/>
          <p:nvPr/>
        </p:nvSpPr>
        <p:spPr>
          <a:xfrm>
            <a:off x="685800" y="2060575"/>
            <a:ext cx="7772400" cy="3505200"/>
          </a:xfrm>
          <a:prstGeom prst="roundRect">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371600" y="3276600"/>
            <a:ext cx="6400800" cy="1752600"/>
          </a:xfrm>
        </p:spPr>
        <p:txBody>
          <a:bodyPr>
            <a:normAutofit lnSpcReduction="10000"/>
          </a:bodyPr>
          <a:lstStyle/>
          <a:p>
            <a:r>
              <a:rPr lang="en-US" sz="2800" dirty="0" smtClean="0">
                <a:solidFill>
                  <a:srgbClr val="0000FF"/>
                </a:solidFill>
              </a:rPr>
              <a:t>Slide credits: most slides from tutorial by</a:t>
            </a:r>
            <a:r>
              <a:rPr lang="en-US" sz="2800" dirty="0">
                <a:solidFill>
                  <a:srgbClr val="0000FF"/>
                </a:solidFill>
              </a:rPr>
              <a:t> </a:t>
            </a:r>
            <a:r>
              <a:rPr lang="en-US" sz="2800" dirty="0" smtClean="0">
                <a:solidFill>
                  <a:srgbClr val="0000FF"/>
                </a:solidFill>
              </a:rPr>
              <a:t>Tor </a:t>
            </a:r>
            <a:r>
              <a:rPr lang="en-US" sz="2800" dirty="0" err="1" smtClean="0">
                <a:solidFill>
                  <a:srgbClr val="0000FF"/>
                </a:solidFill>
              </a:rPr>
              <a:t>Aamodt</a:t>
            </a:r>
            <a:r>
              <a:rPr lang="en-US" sz="2800" dirty="0" smtClean="0">
                <a:solidFill>
                  <a:srgbClr val="0000FF"/>
                </a:solidFill>
              </a:rPr>
              <a:t> (UBC, </a:t>
            </a:r>
            <a:r>
              <a:rPr lang="en-US" sz="2800" dirty="0" err="1" smtClean="0">
                <a:solidFill>
                  <a:srgbClr val="0000FF"/>
                </a:solidFill>
              </a:rPr>
              <a:t>GPGPUSim</a:t>
            </a:r>
            <a:r>
              <a:rPr lang="en-US" sz="2800" dirty="0" smtClean="0">
                <a:solidFill>
                  <a:srgbClr val="0000FF"/>
                </a:solidFill>
              </a:rPr>
              <a:t>).  Additional material from </a:t>
            </a:r>
            <a:r>
              <a:rPr lang="en-US" sz="2800" dirty="0" err="1" smtClean="0">
                <a:solidFill>
                  <a:srgbClr val="0000FF"/>
                </a:solidFill>
              </a:rPr>
              <a:t>NViDia</a:t>
            </a:r>
            <a:r>
              <a:rPr lang="en-US" sz="2800" dirty="0" smtClean="0">
                <a:solidFill>
                  <a:srgbClr val="0000FF"/>
                </a:solidFill>
              </a:rPr>
              <a:t> whitepaper, and others</a:t>
            </a:r>
          </a:p>
        </p:txBody>
      </p:sp>
      <p:sp>
        <p:nvSpPr>
          <p:cNvPr id="2" name="Title 1"/>
          <p:cNvSpPr>
            <a:spLocks noGrp="1"/>
          </p:cNvSpPr>
          <p:nvPr>
            <p:ph type="ctrTitle"/>
          </p:nvPr>
        </p:nvSpPr>
        <p:spPr>
          <a:xfrm>
            <a:off x="685800" y="1752600"/>
            <a:ext cx="7772400" cy="1470025"/>
          </a:xfrm>
        </p:spPr>
        <p:txBody>
          <a:bodyPr/>
          <a:lstStyle/>
          <a:p>
            <a:r>
              <a:rPr lang="en-US" dirty="0" smtClean="0">
                <a:solidFill>
                  <a:srgbClr val="0000FF"/>
                </a:solidFill>
              </a:rPr>
              <a:t>GPU Computing Architecture</a:t>
            </a:r>
            <a:endParaRPr lang="en-US" dirty="0">
              <a:solidFill>
                <a:srgbClr val="0000FF"/>
              </a:solidFill>
            </a:endParaRPr>
          </a:p>
        </p:txBody>
      </p:sp>
      <p:sp>
        <p:nvSpPr>
          <p:cNvPr id="8" name="TextBox 7"/>
          <p:cNvSpPr txBox="1"/>
          <p:nvPr/>
        </p:nvSpPr>
        <p:spPr>
          <a:xfrm>
            <a:off x="457200" y="6321623"/>
            <a:ext cx="2126691" cy="307777"/>
          </a:xfrm>
          <a:prstGeom prst="rect">
            <a:avLst/>
          </a:prstGeom>
          <a:noFill/>
        </p:spPr>
        <p:txBody>
          <a:bodyPr wrap="none" rtlCol="0">
            <a:spAutoFit/>
          </a:bodyPr>
          <a:lstStyle/>
          <a:p>
            <a:r>
              <a:rPr lang="en-US" sz="1400" dirty="0" smtClean="0">
                <a:solidFill>
                  <a:schemeClr val="bg1">
                    <a:lumMod val="75000"/>
                  </a:schemeClr>
                </a:solidFill>
              </a:rPr>
              <a:t>NVIDIA </a:t>
            </a:r>
            <a:r>
              <a:rPr lang="en-US" sz="1400" dirty="0" err="1" smtClean="0">
                <a:solidFill>
                  <a:schemeClr val="bg1">
                    <a:lumMod val="75000"/>
                  </a:schemeClr>
                </a:solidFill>
              </a:rPr>
              <a:t>Tegra</a:t>
            </a:r>
            <a:r>
              <a:rPr lang="en-US" sz="1400" dirty="0" smtClean="0">
                <a:solidFill>
                  <a:schemeClr val="bg1">
                    <a:lumMod val="75000"/>
                  </a:schemeClr>
                </a:solidFill>
              </a:rPr>
              <a:t> X1 die photo</a:t>
            </a:r>
            <a:endParaRPr lang="en-US" sz="1400" dirty="0">
              <a:solidFill>
                <a:schemeClr val="bg1">
                  <a:lumMod val="75000"/>
                </a:schemeClr>
              </a:solidFill>
            </a:endParaRPr>
          </a:p>
        </p:txBody>
      </p:sp>
      <p:sp>
        <p:nvSpPr>
          <p:cNvPr id="9" name="TextBox 8"/>
          <p:cNvSpPr txBox="1"/>
          <p:nvPr/>
        </p:nvSpPr>
        <p:spPr>
          <a:xfrm>
            <a:off x="8686800" y="133290"/>
            <a:ext cx="287258" cy="400110"/>
          </a:xfrm>
          <a:prstGeom prst="rect">
            <a:avLst/>
          </a:prstGeom>
          <a:noFill/>
        </p:spPr>
        <p:txBody>
          <a:bodyPr wrap="none" rtlCol="0">
            <a:spAutoFit/>
          </a:bodyPr>
          <a:lstStyle/>
          <a:p>
            <a:r>
              <a:rPr lang="en-US" sz="2000" dirty="0">
                <a:solidFill>
                  <a:schemeClr val="bg1">
                    <a:lumMod val="75000"/>
                  </a:schemeClr>
                </a:solidFill>
              </a:rPr>
              <a:t>/</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GPU Instruction Set Architecture (ISA)</a:t>
            </a:r>
            <a:endParaRPr lang="en-US" dirty="0"/>
          </a:p>
        </p:txBody>
      </p:sp>
      <p:sp>
        <p:nvSpPr>
          <p:cNvPr id="3" name="Content Placeholder 2"/>
          <p:cNvSpPr>
            <a:spLocks noGrp="1"/>
          </p:cNvSpPr>
          <p:nvPr>
            <p:ph idx="1"/>
          </p:nvPr>
        </p:nvSpPr>
        <p:spPr>
          <a:xfrm>
            <a:off x="457200" y="1295400"/>
            <a:ext cx="8229600" cy="4876800"/>
          </a:xfrm>
        </p:spPr>
        <p:txBody>
          <a:bodyPr>
            <a:normAutofit fontScale="85000" lnSpcReduction="10000"/>
          </a:bodyPr>
          <a:lstStyle/>
          <a:p>
            <a:r>
              <a:rPr lang="en-US" dirty="0" smtClean="0"/>
              <a:t>NVIDIA defines a </a:t>
            </a:r>
            <a:r>
              <a:rPr lang="en-US" u="sng" dirty="0" smtClean="0"/>
              <a:t>virtual ISA</a:t>
            </a:r>
            <a:r>
              <a:rPr lang="en-US" dirty="0" smtClean="0"/>
              <a:t>, called “PTX” (Parallel Thread </a:t>
            </a:r>
            <a:r>
              <a:rPr lang="en-US" dirty="0" err="1" smtClean="0"/>
              <a:t>eXecution</a:t>
            </a:r>
            <a:r>
              <a:rPr lang="en-US" dirty="0" smtClean="0"/>
              <a:t>)</a:t>
            </a:r>
          </a:p>
          <a:p>
            <a:r>
              <a:rPr lang="en-US" dirty="0" smtClean="0"/>
              <a:t>More recently, Heterogeneous </a:t>
            </a:r>
            <a:r>
              <a:rPr lang="en-US" dirty="0"/>
              <a:t>System Architecture (HSA) </a:t>
            </a:r>
            <a:r>
              <a:rPr lang="en-US" dirty="0" smtClean="0"/>
              <a:t>Foundation (AMD, ARM, Imagination, </a:t>
            </a:r>
            <a:r>
              <a:rPr lang="en-US" dirty="0" err="1" smtClean="0"/>
              <a:t>Mediatek</a:t>
            </a:r>
            <a:r>
              <a:rPr lang="en-US" dirty="0" smtClean="0"/>
              <a:t>, Samsung, Qualcomm, TI) defined the HSAIL virtual ISA.</a:t>
            </a:r>
          </a:p>
          <a:p>
            <a:r>
              <a:rPr lang="en-US" dirty="0" smtClean="0"/>
              <a:t>PTX is Reduced Instruction Set Architecture (e.g., load/store architecture)</a:t>
            </a:r>
          </a:p>
          <a:p>
            <a:r>
              <a:rPr lang="en-US" dirty="0" smtClean="0"/>
              <a:t>Virtual: infinite set </a:t>
            </a:r>
            <a:r>
              <a:rPr lang="en-US" dirty="0"/>
              <a:t>of </a:t>
            </a:r>
            <a:r>
              <a:rPr lang="en-US" dirty="0" smtClean="0"/>
              <a:t>registers (much like a compiler intermediate representation)</a:t>
            </a:r>
          </a:p>
          <a:p>
            <a:r>
              <a:rPr lang="en-US" dirty="0" smtClean="0"/>
              <a:t>PTX translated to hardware ISA by backend compiler (“</a:t>
            </a:r>
            <a:r>
              <a:rPr lang="en-US" dirty="0" err="1" smtClean="0"/>
              <a:t>ptxas</a:t>
            </a:r>
            <a:r>
              <a:rPr lang="en-US" dirty="0" smtClean="0"/>
              <a:t>”). </a:t>
            </a:r>
            <a:r>
              <a:rPr lang="en-US" dirty="0"/>
              <a:t> </a:t>
            </a:r>
            <a:r>
              <a:rPr lang="en-US" dirty="0" smtClean="0"/>
              <a:t>Either at compile time (</a:t>
            </a:r>
            <a:r>
              <a:rPr lang="en-US" dirty="0" err="1" smtClean="0"/>
              <a:t>nvcc</a:t>
            </a:r>
            <a:r>
              <a:rPr lang="en-US" dirty="0" smtClean="0"/>
              <a:t>) or at runtime (GPU driver).</a:t>
            </a:r>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10</a:t>
            </a:fld>
            <a:endParaRPr lang="en-US"/>
          </a:p>
        </p:txBody>
      </p:sp>
    </p:spTree>
    <p:extLst>
      <p:ext uri="{BB962C8B-B14F-4D97-AF65-F5344CB8AC3E}">
        <p14:creationId xmlns:p14="http://schemas.microsoft.com/office/powerpoint/2010/main" val="54145248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Some Example PTX Syntax</a:t>
            </a:r>
            <a:endParaRPr lang="en-US" dirty="0"/>
          </a:p>
        </p:txBody>
      </p:sp>
      <p:sp>
        <p:nvSpPr>
          <p:cNvPr id="3" name="Content Placeholder 2"/>
          <p:cNvSpPr>
            <a:spLocks noGrp="1"/>
          </p:cNvSpPr>
          <p:nvPr>
            <p:ph idx="1"/>
          </p:nvPr>
        </p:nvSpPr>
        <p:spPr>
          <a:xfrm>
            <a:off x="457200" y="1066800"/>
            <a:ext cx="8229600" cy="5289550"/>
          </a:xfrm>
        </p:spPr>
        <p:txBody>
          <a:bodyPr>
            <a:normAutofit fontScale="77500" lnSpcReduction="20000"/>
          </a:bodyPr>
          <a:lstStyle/>
          <a:p>
            <a:r>
              <a:rPr lang="en-US" dirty="0"/>
              <a:t>Registers </a:t>
            </a:r>
            <a:r>
              <a:rPr lang="en-US" dirty="0" smtClean="0"/>
              <a:t>declared with a type:</a:t>
            </a:r>
            <a:endParaRPr lang="en-US" dirty="0"/>
          </a:p>
          <a:p>
            <a:pPr marL="0" indent="0">
              <a:buNone/>
            </a:pPr>
            <a:r>
              <a:rPr lang="en-US" sz="2800" dirty="0" smtClean="0">
                <a:latin typeface="Consolas"/>
                <a:cs typeface="Consolas"/>
              </a:rPr>
              <a:t>   .</a:t>
            </a:r>
            <a:r>
              <a:rPr lang="en-US" sz="2800" dirty="0" err="1">
                <a:latin typeface="Consolas"/>
                <a:cs typeface="Consolas"/>
              </a:rPr>
              <a:t>reg</a:t>
            </a:r>
            <a:r>
              <a:rPr lang="en-US" sz="2800" dirty="0">
                <a:latin typeface="Consolas"/>
                <a:cs typeface="Consolas"/>
              </a:rPr>
              <a:t> .</a:t>
            </a:r>
            <a:r>
              <a:rPr lang="en-US" sz="2800" dirty="0" err="1">
                <a:latin typeface="Consolas"/>
                <a:cs typeface="Consolas"/>
              </a:rPr>
              <a:t>pred</a:t>
            </a:r>
            <a:r>
              <a:rPr lang="en-US" sz="2800" dirty="0">
                <a:latin typeface="Consolas"/>
                <a:cs typeface="Consolas"/>
              </a:rPr>
              <a:t>  p, q, r;</a:t>
            </a:r>
          </a:p>
          <a:p>
            <a:pPr marL="0" indent="0">
              <a:buNone/>
            </a:pPr>
            <a:r>
              <a:rPr lang="en-US" sz="2800" dirty="0">
                <a:latin typeface="Consolas"/>
                <a:cs typeface="Consolas"/>
              </a:rPr>
              <a:t>   </a:t>
            </a:r>
            <a:r>
              <a:rPr lang="en-US" sz="2800" dirty="0" smtClean="0">
                <a:latin typeface="Consolas"/>
                <a:cs typeface="Consolas"/>
              </a:rPr>
              <a:t>.</a:t>
            </a:r>
            <a:r>
              <a:rPr lang="en-US" sz="2800" dirty="0" err="1">
                <a:latin typeface="Consolas"/>
                <a:cs typeface="Consolas"/>
              </a:rPr>
              <a:t>reg</a:t>
            </a:r>
            <a:r>
              <a:rPr lang="en-US" sz="2800" dirty="0">
                <a:latin typeface="Consolas"/>
                <a:cs typeface="Consolas"/>
              </a:rPr>
              <a:t> .u16 </a:t>
            </a:r>
            <a:r>
              <a:rPr lang="en-US" sz="2800" dirty="0" smtClean="0">
                <a:latin typeface="Consolas"/>
                <a:cs typeface="Consolas"/>
              </a:rPr>
              <a:t>  r1</a:t>
            </a:r>
            <a:r>
              <a:rPr lang="en-US" sz="2800" dirty="0">
                <a:latin typeface="Consolas"/>
                <a:cs typeface="Consolas"/>
              </a:rPr>
              <a:t>, r2;</a:t>
            </a:r>
          </a:p>
          <a:p>
            <a:pPr marL="0" indent="0">
              <a:buNone/>
            </a:pPr>
            <a:r>
              <a:rPr lang="en-US" sz="2800" dirty="0">
                <a:latin typeface="Consolas"/>
                <a:cs typeface="Consolas"/>
              </a:rPr>
              <a:t>   </a:t>
            </a:r>
            <a:r>
              <a:rPr lang="en-US" sz="2800" dirty="0" smtClean="0">
                <a:latin typeface="Consolas"/>
                <a:cs typeface="Consolas"/>
              </a:rPr>
              <a:t>.</a:t>
            </a:r>
            <a:r>
              <a:rPr lang="en-US" sz="2800" dirty="0" err="1">
                <a:latin typeface="Consolas"/>
                <a:cs typeface="Consolas"/>
              </a:rPr>
              <a:t>reg</a:t>
            </a:r>
            <a:r>
              <a:rPr lang="en-US" sz="2800" dirty="0">
                <a:latin typeface="Consolas"/>
                <a:cs typeface="Consolas"/>
              </a:rPr>
              <a:t> .f64  </a:t>
            </a:r>
            <a:r>
              <a:rPr lang="en-US" sz="2800" dirty="0" smtClean="0">
                <a:latin typeface="Consolas"/>
                <a:cs typeface="Consolas"/>
              </a:rPr>
              <a:t> f1</a:t>
            </a:r>
            <a:r>
              <a:rPr lang="en-US" sz="2800" dirty="0">
                <a:latin typeface="Consolas"/>
                <a:cs typeface="Consolas"/>
              </a:rPr>
              <a:t>, f2;</a:t>
            </a:r>
          </a:p>
          <a:p>
            <a:r>
              <a:rPr lang="en-US" dirty="0"/>
              <a:t>ALU </a:t>
            </a:r>
            <a:r>
              <a:rPr lang="en-US" dirty="0" smtClean="0"/>
              <a:t>operations</a:t>
            </a:r>
            <a:r>
              <a:rPr lang="en-US" dirty="0"/>
              <a:t> </a:t>
            </a:r>
            <a:endParaRPr lang="en-US" dirty="0" smtClean="0"/>
          </a:p>
          <a:p>
            <a:pPr marL="0" indent="0">
              <a:buNone/>
            </a:pPr>
            <a:r>
              <a:rPr lang="en-US" sz="2800" dirty="0" smtClean="0">
                <a:latin typeface="Consolas"/>
                <a:cs typeface="Consolas"/>
              </a:rPr>
              <a:t>   add.u32 x, y, z;       </a:t>
            </a:r>
            <a:r>
              <a:rPr lang="en-US" sz="2800" i="1" dirty="0" smtClean="0">
                <a:solidFill>
                  <a:srgbClr val="008000"/>
                </a:solidFill>
                <a:latin typeface="Consolas"/>
                <a:cs typeface="Consolas"/>
              </a:rPr>
              <a:t>// x = y + z</a:t>
            </a:r>
          </a:p>
          <a:p>
            <a:pPr marL="0" indent="0">
              <a:buNone/>
            </a:pPr>
            <a:r>
              <a:rPr lang="en-US" sz="2800" dirty="0" smtClean="0">
                <a:latin typeface="Consolas"/>
                <a:cs typeface="Consolas"/>
              </a:rPr>
              <a:t>   mad.lo.s32 d, a, b, c; </a:t>
            </a:r>
            <a:r>
              <a:rPr lang="en-US" sz="2800" i="1" dirty="0" smtClean="0">
                <a:solidFill>
                  <a:srgbClr val="008000"/>
                </a:solidFill>
                <a:latin typeface="Consolas"/>
                <a:cs typeface="Consolas"/>
              </a:rPr>
              <a:t>// d = a*b + c</a:t>
            </a:r>
            <a:endParaRPr lang="en-US" sz="2400" i="1" dirty="0">
              <a:solidFill>
                <a:srgbClr val="008000"/>
              </a:solidFill>
              <a:latin typeface="Consolas"/>
              <a:cs typeface="Consolas"/>
            </a:endParaRPr>
          </a:p>
          <a:p>
            <a:r>
              <a:rPr lang="en-US" dirty="0" smtClean="0"/>
              <a:t>Memory operations</a:t>
            </a:r>
            <a:r>
              <a:rPr lang="en-US" dirty="0"/>
              <a:t>:</a:t>
            </a:r>
          </a:p>
          <a:p>
            <a:pPr marL="0" indent="0">
              <a:buNone/>
            </a:pPr>
            <a:r>
              <a:rPr lang="en-US" sz="2800" dirty="0">
                <a:latin typeface="Consolas"/>
                <a:cs typeface="Consolas"/>
              </a:rPr>
              <a:t> </a:t>
            </a:r>
            <a:r>
              <a:rPr lang="en-US" sz="2800" dirty="0" smtClean="0">
                <a:latin typeface="Consolas"/>
                <a:cs typeface="Consolas"/>
              </a:rPr>
              <a:t>  ld.global.f32 f, [a]; </a:t>
            </a:r>
            <a:endParaRPr lang="en-US" sz="2800" dirty="0">
              <a:latin typeface="Consolas"/>
              <a:cs typeface="Consolas"/>
            </a:endParaRPr>
          </a:p>
          <a:p>
            <a:pPr marL="0" indent="0">
              <a:buNone/>
            </a:pPr>
            <a:r>
              <a:rPr lang="en-US" sz="2800" dirty="0">
                <a:latin typeface="Consolas"/>
                <a:cs typeface="Consolas"/>
              </a:rPr>
              <a:t>   </a:t>
            </a:r>
            <a:r>
              <a:rPr lang="en-US" sz="2800" dirty="0" smtClean="0">
                <a:latin typeface="Consolas"/>
                <a:cs typeface="Consolas"/>
              </a:rPr>
              <a:t>ld.shared.u32 g, [b];</a:t>
            </a:r>
          </a:p>
          <a:p>
            <a:pPr marL="0" indent="0">
              <a:buNone/>
            </a:pPr>
            <a:r>
              <a:rPr lang="en-US" sz="2800" dirty="0">
                <a:latin typeface="Consolas"/>
                <a:cs typeface="Consolas"/>
              </a:rPr>
              <a:t> </a:t>
            </a:r>
            <a:r>
              <a:rPr lang="en-US" sz="2800" dirty="0" smtClean="0">
                <a:latin typeface="Consolas"/>
                <a:cs typeface="Consolas"/>
              </a:rPr>
              <a:t>  st.local.f64  [c], h</a:t>
            </a:r>
          </a:p>
          <a:p>
            <a:r>
              <a:rPr lang="en-US" dirty="0" smtClean="0"/>
              <a:t>Compare and branch operations</a:t>
            </a:r>
            <a:r>
              <a:rPr lang="en-US" dirty="0"/>
              <a:t>:</a:t>
            </a:r>
          </a:p>
          <a:p>
            <a:pPr marL="0" indent="0">
              <a:buNone/>
            </a:pPr>
            <a:r>
              <a:rPr lang="en-US" sz="2800" dirty="0">
                <a:latin typeface="Consolas"/>
                <a:cs typeface="Consolas"/>
              </a:rPr>
              <a:t>   </a:t>
            </a:r>
            <a:r>
              <a:rPr lang="en-US" sz="2800" dirty="0" smtClean="0">
                <a:latin typeface="Consolas"/>
                <a:cs typeface="Consolas"/>
              </a:rPr>
              <a:t>   setp.eq.f32 p, y, 0;  </a:t>
            </a:r>
            <a:r>
              <a:rPr lang="en-US" sz="2800" i="1" dirty="0" smtClean="0">
                <a:solidFill>
                  <a:srgbClr val="008000"/>
                </a:solidFill>
                <a:latin typeface="Consolas"/>
                <a:cs typeface="Consolas"/>
              </a:rPr>
              <a:t>// is y equal to zero? </a:t>
            </a:r>
            <a:endParaRPr lang="en-US" sz="2800" i="1" dirty="0">
              <a:solidFill>
                <a:srgbClr val="008000"/>
              </a:solidFill>
              <a:latin typeface="Consolas"/>
              <a:cs typeface="Consolas"/>
            </a:endParaRPr>
          </a:p>
          <a:p>
            <a:pPr marL="0" indent="0">
              <a:buNone/>
            </a:pPr>
            <a:r>
              <a:rPr lang="en-US" sz="2800" dirty="0">
                <a:latin typeface="Consolas"/>
                <a:cs typeface="Consolas"/>
              </a:rPr>
              <a:t>   </a:t>
            </a:r>
            <a:r>
              <a:rPr lang="en-US" sz="2800" dirty="0" smtClean="0">
                <a:latin typeface="Consolas"/>
                <a:cs typeface="Consolas"/>
              </a:rPr>
              <a:t>@p bra L1  </a:t>
            </a:r>
            <a:r>
              <a:rPr lang="en-US" sz="2800" i="1" dirty="0" smtClean="0">
                <a:solidFill>
                  <a:srgbClr val="008000"/>
                </a:solidFill>
                <a:latin typeface="Consolas"/>
                <a:cs typeface="Consolas"/>
              </a:rPr>
              <a:t>// branch to L1 if y equal to zero</a:t>
            </a:r>
          </a:p>
          <a:p>
            <a:pPr marL="0" indent="0">
              <a:buNone/>
            </a:pPr>
            <a:endParaRPr lang="en-US" sz="2800" dirty="0" smtClean="0">
              <a:latin typeface="Consolas"/>
              <a:cs typeface="Consolas"/>
            </a:endParaRPr>
          </a:p>
          <a:p>
            <a:pPr marL="0" indent="0">
              <a:buNone/>
            </a:pPr>
            <a:endParaRPr lang="en-US" sz="2800" dirty="0" smtClean="0">
              <a:latin typeface="Consolas"/>
              <a:cs typeface="Consolas"/>
            </a:endParaRPr>
          </a:p>
          <a:p>
            <a:pPr marL="0" indent="0">
              <a:buNone/>
            </a:pP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11</a:t>
            </a:fld>
            <a:endParaRPr lang="en-US"/>
          </a:p>
        </p:txBody>
      </p:sp>
    </p:spTree>
    <p:extLst>
      <p:ext uri="{BB962C8B-B14F-4D97-AF65-F5344CB8AC3E}">
        <p14:creationId xmlns:p14="http://schemas.microsoft.com/office/powerpoint/2010/main" val="144678925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txBody>
          <a:bodyPr>
            <a:normAutofit fontScale="90000"/>
          </a:bodyPr>
          <a:lstStyle/>
          <a:p>
            <a:r>
              <a:rPr lang="en-US" dirty="0" smtClean="0"/>
              <a:t>Part 2: Generic GPGPU Architecture</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12</a:t>
            </a:fld>
            <a:endParaRPr lang="en-US"/>
          </a:p>
        </p:txBody>
      </p:sp>
    </p:spTree>
    <p:extLst>
      <p:ext uri="{BB962C8B-B14F-4D97-AF65-F5344CB8AC3E}">
        <p14:creationId xmlns:p14="http://schemas.microsoft.com/office/powerpoint/2010/main" val="381507600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resources</a:t>
            </a:r>
            <a:endParaRPr lang="en-US" dirty="0"/>
          </a:p>
        </p:txBody>
      </p:sp>
      <p:sp>
        <p:nvSpPr>
          <p:cNvPr id="3" name="Content Placeholder 2"/>
          <p:cNvSpPr>
            <a:spLocks noGrp="1"/>
          </p:cNvSpPr>
          <p:nvPr>
            <p:ph idx="1"/>
          </p:nvPr>
        </p:nvSpPr>
        <p:spPr/>
        <p:txBody>
          <a:bodyPr/>
          <a:lstStyle/>
          <a:p>
            <a:pPr marL="0" indent="0">
              <a:buNone/>
            </a:pPr>
            <a:r>
              <a:rPr lang="en-US" dirty="0"/>
              <a:t>GPGPU-</a:t>
            </a:r>
            <a:r>
              <a:rPr lang="en-US" dirty="0" err="1"/>
              <a:t>Sim</a:t>
            </a:r>
            <a:r>
              <a:rPr lang="en-US" dirty="0"/>
              <a:t> 3.x </a:t>
            </a:r>
            <a:r>
              <a:rPr lang="en-US" dirty="0" smtClean="0"/>
              <a:t>Manual</a:t>
            </a:r>
          </a:p>
          <a:p>
            <a:pPr marL="0" indent="0">
              <a:buNone/>
            </a:pPr>
            <a:r>
              <a:rPr lang="en-US" dirty="0" smtClean="0">
                <a:hlinkClick r:id="rId2"/>
              </a:rPr>
              <a:t>http</a:t>
            </a:r>
            <a:r>
              <a:rPr lang="en-US" dirty="0">
                <a:hlinkClick r:id="rId2"/>
              </a:rPr>
              <a:t>://gpgpu-sim.org/manual/index.php/GPGPU-Sim_3.</a:t>
            </a:r>
            <a:r>
              <a:rPr lang="en-US" dirty="0" smtClean="0">
                <a:hlinkClick r:id="rId2"/>
              </a:rPr>
              <a:t>x_Manual</a:t>
            </a:r>
            <a:r>
              <a:rPr lang="en-US" dirty="0" smtClean="0"/>
              <a:t> </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13</a:t>
            </a:fld>
            <a:endParaRPr lang="en-US"/>
          </a:p>
        </p:txBody>
      </p:sp>
    </p:spTree>
    <p:extLst>
      <p:ext uri="{BB962C8B-B14F-4D97-AF65-F5344CB8AC3E}">
        <p14:creationId xmlns:p14="http://schemas.microsoft.com/office/powerpoint/2010/main" val="36216853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p:txBody>
          <a:bodyPr>
            <a:normAutofit/>
          </a:bodyPr>
          <a:lstStyle/>
          <a:p>
            <a:pPr eaLnBrk="1" hangingPunct="1"/>
            <a:r>
              <a:rPr lang="en-US" sz="4000" dirty="0" smtClean="0"/>
              <a:t>GPU Microarchitecture Overview</a:t>
            </a:r>
          </a:p>
        </p:txBody>
      </p:sp>
      <p:sp>
        <p:nvSpPr>
          <p:cNvPr id="8198" name="Rectangle 43"/>
          <p:cNvSpPr>
            <a:spLocks noChangeArrowheads="1"/>
          </p:cNvSpPr>
          <p:nvPr/>
        </p:nvSpPr>
        <p:spPr bwMode="auto">
          <a:xfrm>
            <a:off x="5105400" y="1371600"/>
            <a:ext cx="3733800" cy="381000"/>
          </a:xfrm>
          <a:prstGeom prst="rect">
            <a:avLst/>
          </a:prstGeom>
          <a:noFill/>
          <a:ln w="9525">
            <a:noFill/>
            <a:miter lim="800000"/>
            <a:headEnd/>
            <a:tailEnd/>
          </a:ln>
        </p:spPr>
        <p:txBody>
          <a:bodyPr wrap="none" anchor="ctr"/>
          <a:lstStyle/>
          <a:p>
            <a:pPr algn="ctr"/>
            <a:r>
              <a:rPr lang="en-US" b="1" u="sng" dirty="0"/>
              <a:t>S</a:t>
            </a:r>
            <a:r>
              <a:rPr lang="en-US" dirty="0"/>
              <a:t>ingle-</a:t>
            </a:r>
            <a:r>
              <a:rPr lang="en-US" b="1" u="sng" dirty="0"/>
              <a:t>I</a:t>
            </a:r>
            <a:r>
              <a:rPr lang="en-US" dirty="0"/>
              <a:t>nstruction, </a:t>
            </a:r>
            <a:r>
              <a:rPr lang="en-US" b="1" u="sng" dirty="0"/>
              <a:t>M</a:t>
            </a:r>
            <a:r>
              <a:rPr lang="en-US" dirty="0"/>
              <a:t>ultiple-</a:t>
            </a:r>
            <a:r>
              <a:rPr lang="en-US" b="1" u="sng" dirty="0"/>
              <a:t>T</a:t>
            </a:r>
            <a:r>
              <a:rPr lang="en-US" dirty="0"/>
              <a:t>hreads</a:t>
            </a:r>
          </a:p>
        </p:txBody>
      </p:sp>
      <p:sp>
        <p:nvSpPr>
          <p:cNvPr id="8199" name="Rectangle 3"/>
          <p:cNvSpPr>
            <a:spLocks noChangeArrowheads="1"/>
          </p:cNvSpPr>
          <p:nvPr/>
        </p:nvSpPr>
        <p:spPr bwMode="auto">
          <a:xfrm>
            <a:off x="533400" y="1752600"/>
            <a:ext cx="8077200" cy="3532188"/>
          </a:xfrm>
          <a:prstGeom prst="rect">
            <a:avLst/>
          </a:prstGeom>
          <a:noFill/>
          <a:ln w="28575">
            <a:solidFill>
              <a:srgbClr val="000000"/>
            </a:solidFill>
            <a:prstDash val="dash"/>
            <a:miter lim="800000"/>
            <a:headEnd/>
            <a:tailEnd/>
          </a:ln>
        </p:spPr>
        <p:txBody>
          <a:bodyPr wrap="none" tIns="0"/>
          <a:lstStyle/>
          <a:p>
            <a:r>
              <a:rPr lang="en-US" sz="2400" b="1"/>
              <a:t>GPU</a:t>
            </a:r>
          </a:p>
        </p:txBody>
      </p:sp>
      <p:grpSp>
        <p:nvGrpSpPr>
          <p:cNvPr id="2" name="Group 4"/>
          <p:cNvGrpSpPr>
            <a:grpSpLocks/>
          </p:cNvGrpSpPr>
          <p:nvPr/>
        </p:nvGrpSpPr>
        <p:grpSpPr bwMode="auto">
          <a:xfrm>
            <a:off x="5638800" y="2895600"/>
            <a:ext cx="358775" cy="73025"/>
            <a:chOff x="3922713" y="1989138"/>
            <a:chExt cx="358775" cy="73025"/>
          </a:xfrm>
        </p:grpSpPr>
        <p:sp>
          <p:nvSpPr>
            <p:cNvPr id="57" name="Oval 56"/>
            <p:cNvSpPr>
              <a:spLocks noChangeArrowheads="1"/>
            </p:cNvSpPr>
            <p:nvPr/>
          </p:nvSpPr>
          <p:spPr bwMode="auto">
            <a:xfrm>
              <a:off x="3922713" y="1989138"/>
              <a:ext cx="71438" cy="73025"/>
            </a:xfrm>
            <a:prstGeom prst="ellipse">
              <a:avLst/>
            </a:prstGeom>
            <a:ln>
              <a:solidFill>
                <a:schemeClr val="accent2">
                  <a:lumMod val="60000"/>
                  <a:lumOff val="40000"/>
                </a:schemeClr>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a:solidFill>
                  <a:srgbClr val="000000"/>
                </a:solidFill>
                <a:latin typeface="Calibri" pitchFamily="34" charset="0"/>
              </a:endParaRPr>
            </a:p>
          </p:txBody>
        </p:sp>
        <p:sp>
          <p:nvSpPr>
            <p:cNvPr id="58" name="Oval 57"/>
            <p:cNvSpPr>
              <a:spLocks noChangeArrowheads="1"/>
            </p:cNvSpPr>
            <p:nvPr/>
          </p:nvSpPr>
          <p:spPr bwMode="auto">
            <a:xfrm>
              <a:off x="4067176" y="1989138"/>
              <a:ext cx="71437" cy="73025"/>
            </a:xfrm>
            <a:prstGeom prst="ellipse">
              <a:avLst/>
            </a:prstGeom>
            <a:ln>
              <a:solidFill>
                <a:schemeClr val="accent2">
                  <a:lumMod val="60000"/>
                  <a:lumOff val="40000"/>
                </a:schemeClr>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a:solidFill>
                  <a:srgbClr val="000000"/>
                </a:solidFill>
                <a:latin typeface="Calibri" pitchFamily="34" charset="0"/>
              </a:endParaRPr>
            </a:p>
          </p:txBody>
        </p:sp>
        <p:sp>
          <p:nvSpPr>
            <p:cNvPr id="59" name="Oval 58"/>
            <p:cNvSpPr>
              <a:spLocks noChangeArrowheads="1"/>
            </p:cNvSpPr>
            <p:nvPr/>
          </p:nvSpPr>
          <p:spPr bwMode="auto">
            <a:xfrm>
              <a:off x="4210051" y="1989138"/>
              <a:ext cx="71437" cy="73025"/>
            </a:xfrm>
            <a:prstGeom prst="ellipse">
              <a:avLst/>
            </a:prstGeom>
            <a:ln>
              <a:solidFill>
                <a:schemeClr val="accent2">
                  <a:lumMod val="60000"/>
                  <a:lumOff val="40000"/>
                </a:schemeClr>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a:solidFill>
                  <a:srgbClr val="000000"/>
                </a:solidFill>
                <a:latin typeface="Calibri" pitchFamily="34" charset="0"/>
              </a:endParaRPr>
            </a:p>
          </p:txBody>
        </p:sp>
      </p:grpSp>
      <p:sp>
        <p:nvSpPr>
          <p:cNvPr id="60" name="Rectangle 59"/>
          <p:cNvSpPr>
            <a:spLocks noChangeArrowheads="1"/>
          </p:cNvSpPr>
          <p:nvPr/>
        </p:nvSpPr>
        <p:spPr bwMode="auto">
          <a:xfrm>
            <a:off x="908050" y="3830638"/>
            <a:ext cx="7245350" cy="360362"/>
          </a:xfrm>
          <a:prstGeom prst="rect">
            <a:avLst/>
          </a:prstGeom>
          <a:gradFill flip="none" rotWithShape="1">
            <a:gsLst>
              <a:gs pos="0">
                <a:srgbClr val="C4E59F">
                  <a:tint val="66000"/>
                  <a:satMod val="160000"/>
                </a:srgbClr>
              </a:gs>
              <a:gs pos="50000">
                <a:srgbClr val="C4E59F">
                  <a:tint val="44500"/>
                  <a:satMod val="160000"/>
                </a:srgbClr>
              </a:gs>
              <a:gs pos="100000">
                <a:srgbClr val="C4E59F">
                  <a:tint val="23500"/>
                  <a:satMod val="160000"/>
                </a:srgbClr>
              </a:gs>
            </a:gsLst>
            <a:lin ang="16200000" scaled="1"/>
            <a:tileRect/>
          </a:gradFill>
          <a:ln>
            <a:solidFill>
              <a:srgbClr val="008000"/>
            </a:solidFill>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b="1" dirty="0">
                <a:solidFill>
                  <a:srgbClr val="000000"/>
                </a:solidFill>
              </a:rPr>
              <a:t>Interconnection Network</a:t>
            </a:r>
          </a:p>
        </p:txBody>
      </p:sp>
      <p:grpSp>
        <p:nvGrpSpPr>
          <p:cNvPr id="3" name="Group 6"/>
          <p:cNvGrpSpPr>
            <a:grpSpLocks/>
          </p:cNvGrpSpPr>
          <p:nvPr/>
        </p:nvGrpSpPr>
        <p:grpSpPr bwMode="auto">
          <a:xfrm>
            <a:off x="5029200" y="4800600"/>
            <a:ext cx="376238" cy="71438"/>
            <a:chOff x="3505200" y="4648200"/>
            <a:chExt cx="376238" cy="71437"/>
          </a:xfrm>
        </p:grpSpPr>
        <p:sp>
          <p:nvSpPr>
            <p:cNvPr id="62" name="Oval 61"/>
            <p:cNvSpPr>
              <a:spLocks noChangeArrowheads="1"/>
            </p:cNvSpPr>
            <p:nvPr/>
          </p:nvSpPr>
          <p:spPr bwMode="auto">
            <a:xfrm flipH="1" flipV="1">
              <a:off x="3657600" y="4648200"/>
              <a:ext cx="71438" cy="71437"/>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srgbClr val="000000"/>
                </a:solidFill>
                <a:latin typeface="Calibri" pitchFamily="34" charset="0"/>
              </a:endParaRPr>
            </a:p>
          </p:txBody>
        </p:sp>
        <p:sp>
          <p:nvSpPr>
            <p:cNvPr id="63" name="Oval 62"/>
            <p:cNvSpPr>
              <a:spLocks noChangeArrowheads="1"/>
            </p:cNvSpPr>
            <p:nvPr/>
          </p:nvSpPr>
          <p:spPr bwMode="auto">
            <a:xfrm flipH="1" flipV="1">
              <a:off x="3810000" y="4648200"/>
              <a:ext cx="71438" cy="71437"/>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srgbClr val="000000"/>
                </a:solidFill>
                <a:latin typeface="Calibri" pitchFamily="34" charset="0"/>
              </a:endParaRPr>
            </a:p>
          </p:txBody>
        </p:sp>
        <p:sp>
          <p:nvSpPr>
            <p:cNvPr id="64" name="Oval 63"/>
            <p:cNvSpPr>
              <a:spLocks noChangeArrowheads="1"/>
            </p:cNvSpPr>
            <p:nvPr/>
          </p:nvSpPr>
          <p:spPr bwMode="auto">
            <a:xfrm flipH="1" flipV="1">
              <a:off x="3505200" y="4648200"/>
              <a:ext cx="71438" cy="71437"/>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srgbClr val="000000"/>
                </a:solidFill>
                <a:latin typeface="Calibri" pitchFamily="34" charset="0"/>
              </a:endParaRPr>
            </a:p>
          </p:txBody>
        </p:sp>
      </p:grpSp>
      <p:grpSp>
        <p:nvGrpSpPr>
          <p:cNvPr id="4" name="Group 54"/>
          <p:cNvGrpSpPr>
            <a:grpSpLocks/>
          </p:cNvGrpSpPr>
          <p:nvPr/>
        </p:nvGrpSpPr>
        <p:grpSpPr bwMode="auto">
          <a:xfrm>
            <a:off x="685800" y="2209800"/>
            <a:ext cx="2362200" cy="1582738"/>
            <a:chOff x="914400" y="2209800"/>
            <a:chExt cx="2362200" cy="1582737"/>
          </a:xfrm>
        </p:grpSpPr>
        <p:sp>
          <p:nvSpPr>
            <p:cNvPr id="66" name="Rectangle 3"/>
            <p:cNvSpPr>
              <a:spLocks noChangeArrowheads="1"/>
            </p:cNvSpPr>
            <p:nvPr/>
          </p:nvSpPr>
          <p:spPr bwMode="auto">
            <a:xfrm>
              <a:off x="914400" y="2209800"/>
              <a:ext cx="2362200" cy="1295399"/>
            </a:xfrm>
            <a:prstGeom prst="rect">
              <a:avLst/>
            </a:prstGeom>
            <a:gradFill flip="none" rotWithShape="1">
              <a:gsLst>
                <a:gs pos="0">
                  <a:srgbClr val="99FF99"/>
                </a:gs>
                <a:gs pos="100000">
                  <a:srgbClr val="CCFFCC"/>
                </a:gs>
              </a:gsLst>
              <a:lin ang="16200000" scaled="1"/>
              <a:tileRect/>
            </a:gradFill>
            <a:ln w="12700">
              <a:solidFill>
                <a:srgbClr val="333300"/>
              </a:solidFill>
              <a:prstDash val="solid"/>
              <a:miter lim="800000"/>
              <a:headEnd/>
              <a:tailEnd/>
            </a:ln>
            <a:effectLst>
              <a:outerShdw blurRad="38100" dist="38100" dir="2700000" algn="tl" rotWithShape="0">
                <a:prstClr val="black">
                  <a:alpha val="20000"/>
                </a:prstClr>
              </a:outerShdw>
            </a:effectLst>
          </p:spPr>
          <p:txBody>
            <a:bodyPr wrap="none" tIns="0"/>
            <a:lstStyle/>
            <a:p>
              <a:pPr>
                <a:defRPr/>
              </a:pPr>
              <a:r>
                <a:rPr lang="en-US" b="1" dirty="0">
                  <a:latin typeface="Arial" pitchFamily="34" charset="0"/>
                </a:rPr>
                <a:t>SIMT Core Cluster</a:t>
              </a:r>
            </a:p>
          </p:txBody>
        </p:sp>
        <p:sp>
          <p:nvSpPr>
            <p:cNvPr id="67" name="Rectangle 66"/>
            <p:cNvSpPr>
              <a:spLocks noChangeArrowheads="1"/>
            </p:cNvSpPr>
            <p:nvPr/>
          </p:nvSpPr>
          <p:spPr bwMode="auto">
            <a:xfrm>
              <a:off x="990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sp>
          <p:nvSpPr>
            <p:cNvPr id="68" name="Line 205"/>
            <p:cNvSpPr>
              <a:spLocks noChangeShapeType="1"/>
            </p:cNvSpPr>
            <p:nvPr/>
          </p:nvSpPr>
          <p:spPr bwMode="auto">
            <a:xfrm>
              <a:off x="2057400" y="3505199"/>
              <a:ext cx="3175" cy="287338"/>
            </a:xfrm>
            <a:prstGeom prst="line">
              <a:avLst/>
            </a:prstGeom>
            <a:ln>
              <a:solidFill>
                <a:schemeClr val="accent1">
                  <a:lumMod val="25000"/>
                </a:schemeClr>
              </a:solidFill>
              <a:headEnd type="triangle" w="med" len="med"/>
              <a:tailEnd type="triangle" w="med" len="med"/>
            </a:ln>
          </p:spPr>
          <p:style>
            <a:lnRef idx="1">
              <a:schemeClr val="accent1"/>
            </a:lnRef>
            <a:fillRef idx="2">
              <a:schemeClr val="accent1"/>
            </a:fillRef>
            <a:effectRef idx="1">
              <a:schemeClr val="accent1"/>
            </a:effectRef>
            <a:fontRef idx="minor">
              <a:schemeClr val="dk1"/>
            </a:fontRef>
          </p:style>
          <p:txBody>
            <a:bodyPr/>
            <a:lstStyle/>
            <a:p>
              <a:pPr fontAlgn="auto">
                <a:spcBef>
                  <a:spcPts val="0"/>
                </a:spcBef>
                <a:spcAft>
                  <a:spcPts val="0"/>
                </a:spcAft>
                <a:defRPr/>
              </a:pPr>
              <a:endParaRPr lang="en-US" kern="0">
                <a:solidFill>
                  <a:sysClr val="windowText" lastClr="000000"/>
                </a:solidFill>
              </a:endParaRPr>
            </a:p>
          </p:txBody>
        </p:sp>
        <p:sp>
          <p:nvSpPr>
            <p:cNvPr id="69" name="Rectangle 68"/>
            <p:cNvSpPr>
              <a:spLocks noChangeArrowheads="1"/>
            </p:cNvSpPr>
            <p:nvPr/>
          </p:nvSpPr>
          <p:spPr bwMode="auto">
            <a:xfrm>
              <a:off x="2133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grpSp>
      <p:grpSp>
        <p:nvGrpSpPr>
          <p:cNvPr id="5" name="Group 11"/>
          <p:cNvGrpSpPr>
            <a:grpSpLocks/>
          </p:cNvGrpSpPr>
          <p:nvPr/>
        </p:nvGrpSpPr>
        <p:grpSpPr bwMode="auto">
          <a:xfrm>
            <a:off x="6096000" y="4191000"/>
            <a:ext cx="1676400" cy="1951038"/>
            <a:chOff x="4406388" y="4043366"/>
            <a:chExt cx="904308" cy="1951033"/>
          </a:xfrm>
        </p:grpSpPr>
        <p:sp>
          <p:nvSpPr>
            <p:cNvPr id="71" name="Rectangle 70"/>
            <p:cNvSpPr>
              <a:spLocks noChangeArrowheads="1"/>
            </p:cNvSpPr>
            <p:nvPr/>
          </p:nvSpPr>
          <p:spPr bwMode="auto">
            <a:xfrm>
              <a:off x="4570808" y="4348165"/>
              <a:ext cx="616574" cy="60959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b="1">
                  <a:solidFill>
                    <a:srgbClr val="000000"/>
                  </a:solidFill>
                  <a:latin typeface="Calibri" pitchFamily="34" charset="0"/>
                </a:rPr>
                <a:t>Memory</a:t>
              </a:r>
            </a:p>
            <a:p>
              <a:pPr algn="ctr">
                <a:defRPr/>
              </a:pPr>
              <a:r>
                <a:rPr lang="en-US" b="1">
                  <a:solidFill>
                    <a:srgbClr val="000000"/>
                  </a:solidFill>
                  <a:latin typeface="Calibri" pitchFamily="34" charset="0"/>
                </a:rPr>
                <a:t>Partition</a:t>
              </a:r>
            </a:p>
          </p:txBody>
        </p:sp>
        <p:sp>
          <p:nvSpPr>
            <p:cNvPr id="72" name="Rectangle 71"/>
            <p:cNvSpPr>
              <a:spLocks noChangeArrowheads="1"/>
            </p:cNvSpPr>
            <p:nvPr/>
          </p:nvSpPr>
          <p:spPr bwMode="auto">
            <a:xfrm>
              <a:off x="4406388" y="5414962"/>
              <a:ext cx="904308" cy="57943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en-US" b="1" dirty="0" smtClean="0">
                  <a:solidFill>
                    <a:srgbClr val="000000"/>
                  </a:solidFill>
                  <a:latin typeface="Calibri" pitchFamily="34" charset="0"/>
                </a:rPr>
                <a:t>GDDR5</a:t>
              </a:r>
              <a:endParaRPr lang="en-US" b="1" dirty="0">
                <a:solidFill>
                  <a:srgbClr val="000000"/>
                </a:solidFill>
                <a:latin typeface="Calibri" pitchFamily="34" charset="0"/>
              </a:endParaRPr>
            </a:p>
          </p:txBody>
        </p:sp>
        <p:sp>
          <p:nvSpPr>
            <p:cNvPr id="73" name="Line 98"/>
            <p:cNvSpPr>
              <a:spLocks noChangeShapeType="1"/>
            </p:cNvSpPr>
            <p:nvPr/>
          </p:nvSpPr>
          <p:spPr bwMode="auto">
            <a:xfrm>
              <a:off x="4858542" y="4957764"/>
              <a:ext cx="1713" cy="431799"/>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74" name="Line 224"/>
            <p:cNvSpPr>
              <a:spLocks noChangeShapeType="1"/>
            </p:cNvSpPr>
            <p:nvPr/>
          </p:nvSpPr>
          <p:spPr bwMode="auto">
            <a:xfrm>
              <a:off x="4858542" y="4043366"/>
              <a:ext cx="1713" cy="287337"/>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grpSp>
      <p:grpSp>
        <p:nvGrpSpPr>
          <p:cNvPr id="6" name="Group 12"/>
          <p:cNvGrpSpPr>
            <a:grpSpLocks/>
          </p:cNvGrpSpPr>
          <p:nvPr/>
        </p:nvGrpSpPr>
        <p:grpSpPr bwMode="auto">
          <a:xfrm>
            <a:off x="2743200" y="4191000"/>
            <a:ext cx="1676400" cy="1951038"/>
            <a:chOff x="4406388" y="4043366"/>
            <a:chExt cx="904308" cy="1951033"/>
          </a:xfrm>
        </p:grpSpPr>
        <p:sp>
          <p:nvSpPr>
            <p:cNvPr id="76" name="Rectangle 75"/>
            <p:cNvSpPr>
              <a:spLocks noChangeArrowheads="1"/>
            </p:cNvSpPr>
            <p:nvPr/>
          </p:nvSpPr>
          <p:spPr bwMode="auto">
            <a:xfrm>
              <a:off x="4570808" y="4348165"/>
              <a:ext cx="616574" cy="60959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b="1">
                  <a:solidFill>
                    <a:srgbClr val="000000"/>
                  </a:solidFill>
                  <a:latin typeface="Calibri" pitchFamily="34" charset="0"/>
                </a:rPr>
                <a:t>Memory</a:t>
              </a:r>
            </a:p>
            <a:p>
              <a:pPr algn="ctr">
                <a:defRPr/>
              </a:pPr>
              <a:r>
                <a:rPr lang="en-US" b="1">
                  <a:solidFill>
                    <a:srgbClr val="000000"/>
                  </a:solidFill>
                  <a:latin typeface="Calibri" pitchFamily="34" charset="0"/>
                </a:rPr>
                <a:t>Partition</a:t>
              </a:r>
            </a:p>
          </p:txBody>
        </p:sp>
        <p:sp>
          <p:nvSpPr>
            <p:cNvPr id="77" name="Rectangle 76"/>
            <p:cNvSpPr>
              <a:spLocks noChangeArrowheads="1"/>
            </p:cNvSpPr>
            <p:nvPr/>
          </p:nvSpPr>
          <p:spPr bwMode="auto">
            <a:xfrm>
              <a:off x="4406388" y="5414962"/>
              <a:ext cx="904308" cy="57943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en-US" b="1" dirty="0" smtClean="0">
                  <a:solidFill>
                    <a:srgbClr val="000000"/>
                  </a:solidFill>
                  <a:latin typeface="Calibri" pitchFamily="34" charset="0"/>
                </a:rPr>
                <a:t>GDDR5</a:t>
              </a:r>
              <a:endParaRPr lang="en-US" b="1" dirty="0">
                <a:solidFill>
                  <a:srgbClr val="000000"/>
                </a:solidFill>
                <a:latin typeface="Calibri" pitchFamily="34" charset="0"/>
              </a:endParaRPr>
            </a:p>
          </p:txBody>
        </p:sp>
        <p:sp>
          <p:nvSpPr>
            <p:cNvPr id="78" name="Line 98"/>
            <p:cNvSpPr>
              <a:spLocks noChangeShapeType="1"/>
            </p:cNvSpPr>
            <p:nvPr/>
          </p:nvSpPr>
          <p:spPr bwMode="auto">
            <a:xfrm>
              <a:off x="4858542" y="4957764"/>
              <a:ext cx="1713" cy="431799"/>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79" name="Line 224"/>
            <p:cNvSpPr>
              <a:spLocks noChangeShapeType="1"/>
            </p:cNvSpPr>
            <p:nvPr/>
          </p:nvSpPr>
          <p:spPr bwMode="auto">
            <a:xfrm>
              <a:off x="4858542" y="4043366"/>
              <a:ext cx="1713" cy="287337"/>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grpSp>
      <p:grpSp>
        <p:nvGrpSpPr>
          <p:cNvPr id="7" name="Group 13"/>
          <p:cNvGrpSpPr>
            <a:grpSpLocks/>
          </p:cNvGrpSpPr>
          <p:nvPr/>
        </p:nvGrpSpPr>
        <p:grpSpPr bwMode="auto">
          <a:xfrm>
            <a:off x="990600" y="4191000"/>
            <a:ext cx="1676400" cy="1951038"/>
            <a:chOff x="4406388" y="4043366"/>
            <a:chExt cx="904308" cy="1951033"/>
          </a:xfrm>
        </p:grpSpPr>
        <p:sp>
          <p:nvSpPr>
            <p:cNvPr id="81" name="Rectangle 80"/>
            <p:cNvSpPr>
              <a:spLocks noChangeArrowheads="1"/>
            </p:cNvSpPr>
            <p:nvPr/>
          </p:nvSpPr>
          <p:spPr bwMode="auto">
            <a:xfrm>
              <a:off x="4570808" y="4348165"/>
              <a:ext cx="616574" cy="60959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b="1">
                  <a:solidFill>
                    <a:srgbClr val="000000"/>
                  </a:solidFill>
                  <a:latin typeface="Calibri" pitchFamily="34" charset="0"/>
                </a:rPr>
                <a:t>Memory</a:t>
              </a:r>
            </a:p>
            <a:p>
              <a:pPr algn="ctr">
                <a:defRPr/>
              </a:pPr>
              <a:r>
                <a:rPr lang="en-US" b="1">
                  <a:solidFill>
                    <a:srgbClr val="000000"/>
                  </a:solidFill>
                  <a:latin typeface="Calibri" pitchFamily="34" charset="0"/>
                </a:rPr>
                <a:t>Partition</a:t>
              </a:r>
            </a:p>
          </p:txBody>
        </p:sp>
        <p:sp>
          <p:nvSpPr>
            <p:cNvPr id="82" name="Rectangle 81"/>
            <p:cNvSpPr>
              <a:spLocks noChangeArrowheads="1"/>
            </p:cNvSpPr>
            <p:nvPr/>
          </p:nvSpPr>
          <p:spPr bwMode="auto">
            <a:xfrm>
              <a:off x="4406388" y="5414962"/>
              <a:ext cx="904308" cy="57943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en-US" b="1" dirty="0" smtClean="0">
                  <a:solidFill>
                    <a:srgbClr val="000000"/>
                  </a:solidFill>
                  <a:latin typeface="Calibri" pitchFamily="34" charset="0"/>
                </a:rPr>
                <a:t>GDDR5</a:t>
              </a:r>
              <a:endParaRPr lang="en-US" b="1" dirty="0">
                <a:solidFill>
                  <a:srgbClr val="000000"/>
                </a:solidFill>
                <a:latin typeface="Calibri" pitchFamily="34" charset="0"/>
              </a:endParaRPr>
            </a:p>
          </p:txBody>
        </p:sp>
        <p:sp>
          <p:nvSpPr>
            <p:cNvPr id="83" name="Line 98"/>
            <p:cNvSpPr>
              <a:spLocks noChangeShapeType="1"/>
            </p:cNvSpPr>
            <p:nvPr/>
          </p:nvSpPr>
          <p:spPr bwMode="auto">
            <a:xfrm>
              <a:off x="4858542" y="4957764"/>
              <a:ext cx="1713" cy="431799"/>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84" name="Line 224"/>
            <p:cNvSpPr>
              <a:spLocks noChangeShapeType="1"/>
            </p:cNvSpPr>
            <p:nvPr/>
          </p:nvSpPr>
          <p:spPr bwMode="auto">
            <a:xfrm>
              <a:off x="4858542" y="4043366"/>
              <a:ext cx="1713" cy="287337"/>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grpSp>
      <p:sp>
        <p:nvSpPr>
          <p:cNvPr id="8207" name="TextBox 47"/>
          <p:cNvSpPr txBox="1">
            <a:spLocks noChangeArrowheads="1"/>
          </p:cNvSpPr>
          <p:nvPr/>
        </p:nvSpPr>
        <p:spPr bwMode="auto">
          <a:xfrm>
            <a:off x="4495800" y="5638800"/>
            <a:ext cx="1616075" cy="369888"/>
          </a:xfrm>
          <a:prstGeom prst="rect">
            <a:avLst/>
          </a:prstGeom>
          <a:noFill/>
          <a:ln w="9525">
            <a:noFill/>
            <a:miter lim="800000"/>
            <a:headEnd/>
            <a:tailEnd/>
          </a:ln>
        </p:spPr>
        <p:txBody>
          <a:bodyPr wrap="none">
            <a:spAutoFit/>
          </a:bodyPr>
          <a:lstStyle/>
          <a:p>
            <a:r>
              <a:rPr lang="en-US" b="1">
                <a:solidFill>
                  <a:srgbClr val="808080"/>
                </a:solidFill>
                <a:latin typeface="Calibri" pitchFamily="34" charset="0"/>
              </a:rPr>
              <a:t>Off-chip</a:t>
            </a:r>
            <a:r>
              <a:rPr lang="en-US" b="1">
                <a:solidFill>
                  <a:srgbClr val="FFCC99"/>
                </a:solidFill>
                <a:latin typeface="Calibri" pitchFamily="34" charset="0"/>
              </a:rPr>
              <a:t> </a:t>
            </a:r>
            <a:r>
              <a:rPr lang="en-US" b="1">
                <a:solidFill>
                  <a:srgbClr val="808080"/>
                </a:solidFill>
                <a:latin typeface="Calibri" pitchFamily="34" charset="0"/>
              </a:rPr>
              <a:t>DRAM</a:t>
            </a:r>
            <a:endParaRPr lang="en-US"/>
          </a:p>
        </p:txBody>
      </p:sp>
      <p:grpSp>
        <p:nvGrpSpPr>
          <p:cNvPr id="8" name="Group 55"/>
          <p:cNvGrpSpPr>
            <a:grpSpLocks/>
          </p:cNvGrpSpPr>
          <p:nvPr/>
        </p:nvGrpSpPr>
        <p:grpSpPr bwMode="auto">
          <a:xfrm>
            <a:off x="3200400" y="2209800"/>
            <a:ext cx="2362200" cy="1582738"/>
            <a:chOff x="914400" y="2209800"/>
            <a:chExt cx="2362200" cy="1582737"/>
          </a:xfrm>
        </p:grpSpPr>
        <p:sp>
          <p:nvSpPr>
            <p:cNvPr id="87" name="Rectangle 3"/>
            <p:cNvSpPr>
              <a:spLocks noChangeArrowheads="1"/>
            </p:cNvSpPr>
            <p:nvPr/>
          </p:nvSpPr>
          <p:spPr bwMode="auto">
            <a:xfrm>
              <a:off x="914400" y="2209800"/>
              <a:ext cx="2362200" cy="1295399"/>
            </a:xfrm>
            <a:prstGeom prst="rect">
              <a:avLst/>
            </a:prstGeom>
            <a:gradFill flip="none" rotWithShape="1">
              <a:gsLst>
                <a:gs pos="0">
                  <a:srgbClr val="99FF99"/>
                </a:gs>
                <a:gs pos="100000">
                  <a:srgbClr val="CCFFCC"/>
                </a:gs>
              </a:gsLst>
              <a:lin ang="16200000" scaled="1"/>
              <a:tileRect/>
            </a:gradFill>
            <a:ln w="12700">
              <a:solidFill>
                <a:srgbClr val="333300"/>
              </a:solidFill>
              <a:prstDash val="solid"/>
              <a:miter lim="800000"/>
              <a:headEnd/>
              <a:tailEnd/>
            </a:ln>
            <a:effectLst>
              <a:outerShdw blurRad="38100" dist="38100" dir="2700000" algn="tl" rotWithShape="0">
                <a:prstClr val="black">
                  <a:alpha val="20000"/>
                </a:prstClr>
              </a:outerShdw>
            </a:effectLst>
          </p:spPr>
          <p:txBody>
            <a:bodyPr wrap="none" tIns="0"/>
            <a:lstStyle/>
            <a:p>
              <a:pPr>
                <a:defRPr/>
              </a:pPr>
              <a:r>
                <a:rPr lang="en-US" b="1" dirty="0">
                  <a:latin typeface="Arial" pitchFamily="34" charset="0"/>
                </a:rPr>
                <a:t>SIMT Core Cluster</a:t>
              </a:r>
            </a:p>
          </p:txBody>
        </p:sp>
        <p:sp>
          <p:nvSpPr>
            <p:cNvPr id="88" name="Rectangle 87"/>
            <p:cNvSpPr>
              <a:spLocks noChangeArrowheads="1"/>
            </p:cNvSpPr>
            <p:nvPr/>
          </p:nvSpPr>
          <p:spPr bwMode="auto">
            <a:xfrm>
              <a:off x="990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sp>
          <p:nvSpPr>
            <p:cNvPr id="89" name="Line 205"/>
            <p:cNvSpPr>
              <a:spLocks noChangeShapeType="1"/>
            </p:cNvSpPr>
            <p:nvPr/>
          </p:nvSpPr>
          <p:spPr bwMode="auto">
            <a:xfrm>
              <a:off x="2057400" y="3505199"/>
              <a:ext cx="3175" cy="287338"/>
            </a:xfrm>
            <a:prstGeom prst="line">
              <a:avLst/>
            </a:prstGeom>
            <a:ln>
              <a:solidFill>
                <a:schemeClr val="accent1">
                  <a:lumMod val="25000"/>
                </a:schemeClr>
              </a:solidFill>
              <a:headEnd type="triangle" w="med" len="med"/>
              <a:tailEnd type="triangle" w="med" len="med"/>
            </a:ln>
          </p:spPr>
          <p:style>
            <a:lnRef idx="1">
              <a:schemeClr val="accent1"/>
            </a:lnRef>
            <a:fillRef idx="2">
              <a:schemeClr val="accent1"/>
            </a:fillRef>
            <a:effectRef idx="1">
              <a:schemeClr val="accent1"/>
            </a:effectRef>
            <a:fontRef idx="minor">
              <a:schemeClr val="dk1"/>
            </a:fontRef>
          </p:style>
          <p:txBody>
            <a:bodyPr/>
            <a:lstStyle/>
            <a:p>
              <a:pPr fontAlgn="auto">
                <a:spcBef>
                  <a:spcPts val="0"/>
                </a:spcBef>
                <a:spcAft>
                  <a:spcPts val="0"/>
                </a:spcAft>
                <a:defRPr/>
              </a:pPr>
              <a:endParaRPr lang="en-US" kern="0">
                <a:solidFill>
                  <a:sysClr val="windowText" lastClr="000000"/>
                </a:solidFill>
              </a:endParaRPr>
            </a:p>
          </p:txBody>
        </p:sp>
        <p:sp>
          <p:nvSpPr>
            <p:cNvPr id="90" name="Rectangle 89"/>
            <p:cNvSpPr>
              <a:spLocks noChangeArrowheads="1"/>
            </p:cNvSpPr>
            <p:nvPr/>
          </p:nvSpPr>
          <p:spPr bwMode="auto">
            <a:xfrm>
              <a:off x="2133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grpSp>
      <p:grpSp>
        <p:nvGrpSpPr>
          <p:cNvPr id="9" name="Group 60"/>
          <p:cNvGrpSpPr>
            <a:grpSpLocks/>
          </p:cNvGrpSpPr>
          <p:nvPr/>
        </p:nvGrpSpPr>
        <p:grpSpPr bwMode="auto">
          <a:xfrm>
            <a:off x="6096000" y="2209800"/>
            <a:ext cx="2362200" cy="1582738"/>
            <a:chOff x="914400" y="2209800"/>
            <a:chExt cx="2362200" cy="1582737"/>
          </a:xfrm>
        </p:grpSpPr>
        <p:sp>
          <p:nvSpPr>
            <p:cNvPr id="92" name="Rectangle 3"/>
            <p:cNvSpPr>
              <a:spLocks noChangeArrowheads="1"/>
            </p:cNvSpPr>
            <p:nvPr/>
          </p:nvSpPr>
          <p:spPr bwMode="auto">
            <a:xfrm>
              <a:off x="914400" y="2209800"/>
              <a:ext cx="2362200" cy="1295399"/>
            </a:xfrm>
            <a:prstGeom prst="rect">
              <a:avLst/>
            </a:prstGeom>
            <a:gradFill flip="none" rotWithShape="1">
              <a:gsLst>
                <a:gs pos="0">
                  <a:srgbClr val="99FF99"/>
                </a:gs>
                <a:gs pos="100000">
                  <a:srgbClr val="CCFFCC"/>
                </a:gs>
              </a:gsLst>
              <a:lin ang="16200000" scaled="1"/>
              <a:tileRect/>
            </a:gradFill>
            <a:ln w="12700">
              <a:solidFill>
                <a:srgbClr val="333300"/>
              </a:solidFill>
              <a:prstDash val="solid"/>
              <a:miter lim="800000"/>
              <a:headEnd/>
              <a:tailEnd/>
            </a:ln>
            <a:effectLst>
              <a:outerShdw blurRad="38100" dist="38100" dir="2700000" algn="tl" rotWithShape="0">
                <a:prstClr val="black">
                  <a:alpha val="20000"/>
                </a:prstClr>
              </a:outerShdw>
            </a:effectLst>
          </p:spPr>
          <p:txBody>
            <a:bodyPr wrap="none" tIns="0"/>
            <a:lstStyle/>
            <a:p>
              <a:pPr>
                <a:defRPr/>
              </a:pPr>
              <a:r>
                <a:rPr lang="en-US" b="1" dirty="0">
                  <a:latin typeface="Arial" pitchFamily="34" charset="0"/>
                </a:rPr>
                <a:t>SIMT Core Cluster</a:t>
              </a:r>
            </a:p>
          </p:txBody>
        </p:sp>
        <p:sp>
          <p:nvSpPr>
            <p:cNvPr id="93" name="Rectangle 92"/>
            <p:cNvSpPr>
              <a:spLocks noChangeArrowheads="1"/>
            </p:cNvSpPr>
            <p:nvPr/>
          </p:nvSpPr>
          <p:spPr bwMode="auto">
            <a:xfrm>
              <a:off x="990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sp>
          <p:nvSpPr>
            <p:cNvPr id="94" name="Line 205"/>
            <p:cNvSpPr>
              <a:spLocks noChangeShapeType="1"/>
            </p:cNvSpPr>
            <p:nvPr/>
          </p:nvSpPr>
          <p:spPr bwMode="auto">
            <a:xfrm>
              <a:off x="2057400" y="3505199"/>
              <a:ext cx="3175" cy="287338"/>
            </a:xfrm>
            <a:prstGeom prst="line">
              <a:avLst/>
            </a:prstGeom>
            <a:ln>
              <a:solidFill>
                <a:schemeClr val="accent1">
                  <a:lumMod val="25000"/>
                </a:schemeClr>
              </a:solidFill>
              <a:headEnd type="triangle" w="med" len="med"/>
              <a:tailEnd type="triangle" w="med" len="med"/>
            </a:ln>
          </p:spPr>
          <p:style>
            <a:lnRef idx="1">
              <a:schemeClr val="accent1"/>
            </a:lnRef>
            <a:fillRef idx="2">
              <a:schemeClr val="accent1"/>
            </a:fillRef>
            <a:effectRef idx="1">
              <a:schemeClr val="accent1"/>
            </a:effectRef>
            <a:fontRef idx="minor">
              <a:schemeClr val="dk1"/>
            </a:fontRef>
          </p:style>
          <p:txBody>
            <a:bodyPr/>
            <a:lstStyle/>
            <a:p>
              <a:pPr fontAlgn="auto">
                <a:spcBef>
                  <a:spcPts val="0"/>
                </a:spcBef>
                <a:spcAft>
                  <a:spcPts val="0"/>
                </a:spcAft>
                <a:defRPr/>
              </a:pPr>
              <a:endParaRPr lang="en-US" kern="0">
                <a:solidFill>
                  <a:sysClr val="windowText" lastClr="000000"/>
                </a:solidFill>
              </a:endParaRPr>
            </a:p>
          </p:txBody>
        </p:sp>
        <p:sp>
          <p:nvSpPr>
            <p:cNvPr id="95" name="Rectangle 94"/>
            <p:cNvSpPr>
              <a:spLocks noChangeArrowheads="1"/>
            </p:cNvSpPr>
            <p:nvPr/>
          </p:nvSpPr>
          <p:spPr bwMode="auto">
            <a:xfrm>
              <a:off x="2133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grpSp>
      <p:sp>
        <p:nvSpPr>
          <p:cNvPr id="48" name="Slide Number Placeholder 47"/>
          <p:cNvSpPr>
            <a:spLocks noGrp="1"/>
          </p:cNvSpPr>
          <p:nvPr>
            <p:ph type="sldNum" sz="quarter" idx="12"/>
          </p:nvPr>
        </p:nvSpPr>
        <p:spPr/>
        <p:txBody>
          <a:bodyPr/>
          <a:lstStyle/>
          <a:p>
            <a:pPr>
              <a:defRPr/>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990600" y="261938"/>
            <a:ext cx="5243198" cy="5851525"/>
          </a:xfrm>
          <a:prstGeom prst="rect">
            <a:avLst/>
          </a:prstGeom>
        </p:spPr>
      </p:pic>
      <p:sp>
        <p:nvSpPr>
          <p:cNvPr id="4" name="Slide Number Placeholder 3"/>
          <p:cNvSpPr>
            <a:spLocks noGrp="1"/>
          </p:cNvSpPr>
          <p:nvPr>
            <p:ph type="sldNum" sz="quarter" idx="12"/>
          </p:nvPr>
        </p:nvSpPr>
        <p:spPr/>
        <p:txBody>
          <a:bodyPr/>
          <a:lstStyle/>
          <a:p>
            <a:fld id="{F23EC47D-D5CA-A042-A8D0-C217E3EA6E2F}" type="slidenum">
              <a:rPr lang="en-US" smtClean="0"/>
              <a:t>15</a:t>
            </a:fld>
            <a:endParaRPr lang="en-US"/>
          </a:p>
        </p:txBody>
      </p:sp>
    </p:spTree>
    <p:extLst>
      <p:ext uri="{BB962C8B-B14F-4D97-AF65-F5344CB8AC3E}">
        <p14:creationId xmlns:p14="http://schemas.microsoft.com/office/powerpoint/2010/main" val="30671893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GPU Microarchitecture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Companies tight lipped about details of GPU microarchitecture.</a:t>
            </a:r>
          </a:p>
          <a:p>
            <a:r>
              <a:rPr lang="en-US" dirty="0" smtClean="0"/>
              <a:t>Several reasons:</a:t>
            </a:r>
          </a:p>
          <a:p>
            <a:pPr lvl="1"/>
            <a:r>
              <a:rPr lang="en-US" dirty="0" smtClean="0"/>
              <a:t>Competitive advantage</a:t>
            </a:r>
          </a:p>
          <a:p>
            <a:pPr lvl="1"/>
            <a:r>
              <a:rPr lang="en-US" dirty="0" smtClean="0"/>
              <a:t>Fear of being sued by “non-practicing entities”</a:t>
            </a:r>
          </a:p>
          <a:p>
            <a:pPr lvl="1"/>
            <a:r>
              <a:rPr lang="en-US" dirty="0" smtClean="0"/>
              <a:t>The people that know the details too busy building the next chip</a:t>
            </a:r>
          </a:p>
          <a:p>
            <a:pPr lvl="1"/>
            <a:endParaRPr lang="en-US" dirty="0" smtClean="0"/>
          </a:p>
          <a:p>
            <a:r>
              <a:rPr lang="en-US" dirty="0" smtClean="0"/>
              <a:t>Model described next, embodied in GPGPU-</a:t>
            </a:r>
            <a:r>
              <a:rPr lang="en-US" dirty="0" err="1" smtClean="0"/>
              <a:t>Sim</a:t>
            </a:r>
            <a:r>
              <a:rPr lang="en-US" dirty="0" smtClean="0"/>
              <a:t>, developed from: white papers, programming manuals, IEEE Micro articles, patents.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16</a:t>
            </a:fld>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z="4000" dirty="0"/>
              <a:t>GPU </a:t>
            </a:r>
            <a:r>
              <a:rPr lang="en-US" sz="4000" dirty="0" err="1"/>
              <a:t>Microarchitecture</a:t>
            </a:r>
            <a:r>
              <a:rPr lang="en-US" sz="4000" dirty="0"/>
              <a:t> </a:t>
            </a:r>
            <a:r>
              <a:rPr lang="en-US" sz="4000" dirty="0" smtClean="0"/>
              <a:t>Overview</a:t>
            </a:r>
            <a:endParaRPr lang="en-US" sz="4000" dirty="0"/>
          </a:p>
        </p:txBody>
      </p:sp>
      <p:sp>
        <p:nvSpPr>
          <p:cNvPr id="55" name="Rectangle 3"/>
          <p:cNvSpPr>
            <a:spLocks noChangeArrowheads="1"/>
          </p:cNvSpPr>
          <p:nvPr/>
        </p:nvSpPr>
        <p:spPr bwMode="auto">
          <a:xfrm>
            <a:off x="533400" y="1752600"/>
            <a:ext cx="8077200" cy="3532188"/>
          </a:xfrm>
          <a:prstGeom prst="rect">
            <a:avLst/>
          </a:prstGeom>
          <a:noFill/>
          <a:ln w="28575">
            <a:solidFill>
              <a:srgbClr val="000000"/>
            </a:solidFill>
            <a:prstDash val="dash"/>
            <a:miter lim="800000"/>
            <a:headEnd/>
            <a:tailEnd/>
          </a:ln>
        </p:spPr>
        <p:txBody>
          <a:bodyPr wrap="none" tIns="0"/>
          <a:lstStyle/>
          <a:p>
            <a:r>
              <a:rPr lang="en-US" sz="2400" b="1"/>
              <a:t>GPU</a:t>
            </a:r>
          </a:p>
        </p:txBody>
      </p:sp>
      <p:grpSp>
        <p:nvGrpSpPr>
          <p:cNvPr id="2" name="Group 4"/>
          <p:cNvGrpSpPr>
            <a:grpSpLocks/>
          </p:cNvGrpSpPr>
          <p:nvPr/>
        </p:nvGrpSpPr>
        <p:grpSpPr bwMode="auto">
          <a:xfrm>
            <a:off x="5638800" y="2895600"/>
            <a:ext cx="358775" cy="73025"/>
            <a:chOff x="3922713" y="1989138"/>
            <a:chExt cx="358775" cy="73025"/>
          </a:xfrm>
        </p:grpSpPr>
        <p:sp>
          <p:nvSpPr>
            <p:cNvPr id="57" name="Oval 56"/>
            <p:cNvSpPr>
              <a:spLocks noChangeArrowheads="1"/>
            </p:cNvSpPr>
            <p:nvPr/>
          </p:nvSpPr>
          <p:spPr bwMode="auto">
            <a:xfrm>
              <a:off x="3922713" y="1989138"/>
              <a:ext cx="71438" cy="73025"/>
            </a:xfrm>
            <a:prstGeom prst="ellipse">
              <a:avLst/>
            </a:prstGeom>
            <a:ln>
              <a:solidFill>
                <a:schemeClr val="accent2">
                  <a:lumMod val="60000"/>
                  <a:lumOff val="40000"/>
                </a:schemeClr>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a:solidFill>
                  <a:srgbClr val="000000"/>
                </a:solidFill>
                <a:latin typeface="Calibri" pitchFamily="34" charset="0"/>
              </a:endParaRPr>
            </a:p>
          </p:txBody>
        </p:sp>
        <p:sp>
          <p:nvSpPr>
            <p:cNvPr id="58" name="Oval 57"/>
            <p:cNvSpPr>
              <a:spLocks noChangeArrowheads="1"/>
            </p:cNvSpPr>
            <p:nvPr/>
          </p:nvSpPr>
          <p:spPr bwMode="auto">
            <a:xfrm>
              <a:off x="4067176" y="1989138"/>
              <a:ext cx="71437" cy="73025"/>
            </a:xfrm>
            <a:prstGeom prst="ellipse">
              <a:avLst/>
            </a:prstGeom>
            <a:ln>
              <a:solidFill>
                <a:schemeClr val="accent2">
                  <a:lumMod val="60000"/>
                  <a:lumOff val="40000"/>
                </a:schemeClr>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a:solidFill>
                  <a:srgbClr val="000000"/>
                </a:solidFill>
                <a:latin typeface="Calibri" pitchFamily="34" charset="0"/>
              </a:endParaRPr>
            </a:p>
          </p:txBody>
        </p:sp>
        <p:sp>
          <p:nvSpPr>
            <p:cNvPr id="59" name="Oval 58"/>
            <p:cNvSpPr>
              <a:spLocks noChangeArrowheads="1"/>
            </p:cNvSpPr>
            <p:nvPr/>
          </p:nvSpPr>
          <p:spPr bwMode="auto">
            <a:xfrm>
              <a:off x="4210051" y="1989138"/>
              <a:ext cx="71437" cy="73025"/>
            </a:xfrm>
            <a:prstGeom prst="ellipse">
              <a:avLst/>
            </a:prstGeom>
            <a:ln>
              <a:solidFill>
                <a:schemeClr val="accent2">
                  <a:lumMod val="60000"/>
                  <a:lumOff val="40000"/>
                </a:schemeClr>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a:solidFill>
                  <a:srgbClr val="000000"/>
                </a:solidFill>
                <a:latin typeface="Calibri" pitchFamily="34" charset="0"/>
              </a:endParaRPr>
            </a:p>
          </p:txBody>
        </p:sp>
      </p:grpSp>
      <p:sp>
        <p:nvSpPr>
          <p:cNvPr id="60" name="Rectangle 59"/>
          <p:cNvSpPr>
            <a:spLocks noChangeArrowheads="1"/>
          </p:cNvSpPr>
          <p:nvPr/>
        </p:nvSpPr>
        <p:spPr bwMode="auto">
          <a:xfrm>
            <a:off x="908050" y="3830638"/>
            <a:ext cx="7245350" cy="360362"/>
          </a:xfrm>
          <a:prstGeom prst="rect">
            <a:avLst/>
          </a:prstGeom>
          <a:gradFill flip="none" rotWithShape="1">
            <a:gsLst>
              <a:gs pos="0">
                <a:srgbClr val="C4E59F">
                  <a:tint val="66000"/>
                  <a:satMod val="160000"/>
                </a:srgbClr>
              </a:gs>
              <a:gs pos="50000">
                <a:srgbClr val="C4E59F">
                  <a:tint val="44500"/>
                  <a:satMod val="160000"/>
                </a:srgbClr>
              </a:gs>
              <a:gs pos="100000">
                <a:srgbClr val="C4E59F">
                  <a:tint val="23500"/>
                  <a:satMod val="160000"/>
                </a:srgbClr>
              </a:gs>
            </a:gsLst>
            <a:lin ang="16200000" scaled="1"/>
            <a:tileRect/>
          </a:gradFill>
          <a:ln>
            <a:solidFill>
              <a:srgbClr val="008000"/>
            </a:solidFill>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b="1" dirty="0">
                <a:solidFill>
                  <a:srgbClr val="000000"/>
                </a:solidFill>
              </a:rPr>
              <a:t>Interconnection Network</a:t>
            </a:r>
          </a:p>
        </p:txBody>
      </p:sp>
      <p:grpSp>
        <p:nvGrpSpPr>
          <p:cNvPr id="3" name="Group 6"/>
          <p:cNvGrpSpPr>
            <a:grpSpLocks/>
          </p:cNvGrpSpPr>
          <p:nvPr/>
        </p:nvGrpSpPr>
        <p:grpSpPr bwMode="auto">
          <a:xfrm>
            <a:off x="5029200" y="4800600"/>
            <a:ext cx="376238" cy="71438"/>
            <a:chOff x="3505200" y="4648200"/>
            <a:chExt cx="376238" cy="71437"/>
          </a:xfrm>
        </p:grpSpPr>
        <p:sp>
          <p:nvSpPr>
            <p:cNvPr id="62" name="Oval 61"/>
            <p:cNvSpPr>
              <a:spLocks noChangeArrowheads="1"/>
            </p:cNvSpPr>
            <p:nvPr/>
          </p:nvSpPr>
          <p:spPr bwMode="auto">
            <a:xfrm flipH="1" flipV="1">
              <a:off x="3657600" y="4648200"/>
              <a:ext cx="71438" cy="71437"/>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srgbClr val="000000"/>
                </a:solidFill>
                <a:latin typeface="Calibri" pitchFamily="34" charset="0"/>
              </a:endParaRPr>
            </a:p>
          </p:txBody>
        </p:sp>
        <p:sp>
          <p:nvSpPr>
            <p:cNvPr id="63" name="Oval 62"/>
            <p:cNvSpPr>
              <a:spLocks noChangeArrowheads="1"/>
            </p:cNvSpPr>
            <p:nvPr/>
          </p:nvSpPr>
          <p:spPr bwMode="auto">
            <a:xfrm flipH="1" flipV="1">
              <a:off x="3810000" y="4648200"/>
              <a:ext cx="71438" cy="71437"/>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srgbClr val="000000"/>
                </a:solidFill>
                <a:latin typeface="Calibri" pitchFamily="34" charset="0"/>
              </a:endParaRPr>
            </a:p>
          </p:txBody>
        </p:sp>
        <p:sp>
          <p:nvSpPr>
            <p:cNvPr id="64" name="Oval 63"/>
            <p:cNvSpPr>
              <a:spLocks noChangeArrowheads="1"/>
            </p:cNvSpPr>
            <p:nvPr/>
          </p:nvSpPr>
          <p:spPr bwMode="auto">
            <a:xfrm flipH="1" flipV="1">
              <a:off x="3505200" y="4648200"/>
              <a:ext cx="71438" cy="71437"/>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srgbClr val="000000"/>
                </a:solidFill>
                <a:latin typeface="Calibri" pitchFamily="34" charset="0"/>
              </a:endParaRPr>
            </a:p>
          </p:txBody>
        </p:sp>
      </p:grpSp>
      <p:grpSp>
        <p:nvGrpSpPr>
          <p:cNvPr id="4" name="Group 54"/>
          <p:cNvGrpSpPr>
            <a:grpSpLocks/>
          </p:cNvGrpSpPr>
          <p:nvPr/>
        </p:nvGrpSpPr>
        <p:grpSpPr bwMode="auto">
          <a:xfrm>
            <a:off x="685800" y="2209800"/>
            <a:ext cx="2362200" cy="1582738"/>
            <a:chOff x="914400" y="2209800"/>
            <a:chExt cx="2362200" cy="1582737"/>
          </a:xfrm>
        </p:grpSpPr>
        <p:sp>
          <p:nvSpPr>
            <p:cNvPr id="66" name="Rectangle 3"/>
            <p:cNvSpPr>
              <a:spLocks noChangeArrowheads="1"/>
            </p:cNvSpPr>
            <p:nvPr/>
          </p:nvSpPr>
          <p:spPr bwMode="auto">
            <a:xfrm>
              <a:off x="914400" y="2209800"/>
              <a:ext cx="2362200" cy="1295399"/>
            </a:xfrm>
            <a:prstGeom prst="rect">
              <a:avLst/>
            </a:prstGeom>
            <a:gradFill flip="none" rotWithShape="1">
              <a:gsLst>
                <a:gs pos="0">
                  <a:srgbClr val="99FF99"/>
                </a:gs>
                <a:gs pos="100000">
                  <a:srgbClr val="CCFFCC"/>
                </a:gs>
              </a:gsLst>
              <a:lin ang="16200000" scaled="1"/>
              <a:tileRect/>
            </a:gradFill>
            <a:ln w="12700">
              <a:solidFill>
                <a:srgbClr val="333300"/>
              </a:solidFill>
              <a:prstDash val="solid"/>
              <a:miter lim="800000"/>
              <a:headEnd/>
              <a:tailEnd/>
            </a:ln>
            <a:effectLst>
              <a:outerShdw blurRad="38100" dist="38100" dir="2700000" algn="tl" rotWithShape="0">
                <a:prstClr val="black">
                  <a:alpha val="20000"/>
                </a:prstClr>
              </a:outerShdw>
            </a:effectLst>
          </p:spPr>
          <p:txBody>
            <a:bodyPr wrap="none" tIns="0"/>
            <a:lstStyle/>
            <a:p>
              <a:pPr>
                <a:defRPr/>
              </a:pPr>
              <a:r>
                <a:rPr lang="en-US" b="1" dirty="0"/>
                <a:t>SIMT Core Cluster</a:t>
              </a:r>
            </a:p>
          </p:txBody>
        </p:sp>
        <p:sp>
          <p:nvSpPr>
            <p:cNvPr id="67" name="Rectangle 66"/>
            <p:cNvSpPr>
              <a:spLocks noChangeArrowheads="1"/>
            </p:cNvSpPr>
            <p:nvPr/>
          </p:nvSpPr>
          <p:spPr bwMode="auto">
            <a:xfrm>
              <a:off x="990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sp>
          <p:nvSpPr>
            <p:cNvPr id="68" name="Line 205"/>
            <p:cNvSpPr>
              <a:spLocks noChangeShapeType="1"/>
            </p:cNvSpPr>
            <p:nvPr/>
          </p:nvSpPr>
          <p:spPr bwMode="auto">
            <a:xfrm>
              <a:off x="2057400" y="3505199"/>
              <a:ext cx="3175" cy="287338"/>
            </a:xfrm>
            <a:prstGeom prst="line">
              <a:avLst/>
            </a:prstGeom>
            <a:ln>
              <a:solidFill>
                <a:schemeClr val="accent1">
                  <a:lumMod val="25000"/>
                </a:schemeClr>
              </a:solidFill>
              <a:headEnd type="triangle" w="med" len="med"/>
              <a:tailEnd type="triangle" w="med" len="med"/>
            </a:ln>
          </p:spPr>
          <p:style>
            <a:lnRef idx="1">
              <a:schemeClr val="accent1"/>
            </a:lnRef>
            <a:fillRef idx="2">
              <a:schemeClr val="accent1"/>
            </a:fillRef>
            <a:effectRef idx="1">
              <a:schemeClr val="accent1"/>
            </a:effectRef>
            <a:fontRef idx="minor">
              <a:schemeClr val="dk1"/>
            </a:fontRef>
          </p:style>
          <p:txBody>
            <a:bodyPr/>
            <a:lstStyle/>
            <a:p>
              <a:pPr fontAlgn="auto">
                <a:spcBef>
                  <a:spcPts val="0"/>
                </a:spcBef>
                <a:spcAft>
                  <a:spcPts val="0"/>
                </a:spcAft>
                <a:defRPr/>
              </a:pPr>
              <a:endParaRPr lang="en-US" kern="0">
                <a:solidFill>
                  <a:sysClr val="windowText" lastClr="000000"/>
                </a:solidFill>
              </a:endParaRPr>
            </a:p>
          </p:txBody>
        </p:sp>
        <p:sp>
          <p:nvSpPr>
            <p:cNvPr id="69" name="Rectangle 68"/>
            <p:cNvSpPr>
              <a:spLocks noChangeArrowheads="1"/>
            </p:cNvSpPr>
            <p:nvPr/>
          </p:nvSpPr>
          <p:spPr bwMode="auto">
            <a:xfrm>
              <a:off x="2133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grpSp>
      <p:grpSp>
        <p:nvGrpSpPr>
          <p:cNvPr id="5" name="Group 11"/>
          <p:cNvGrpSpPr>
            <a:grpSpLocks/>
          </p:cNvGrpSpPr>
          <p:nvPr/>
        </p:nvGrpSpPr>
        <p:grpSpPr bwMode="auto">
          <a:xfrm>
            <a:off x="6096000" y="4191000"/>
            <a:ext cx="1676400" cy="1951038"/>
            <a:chOff x="4406388" y="4043366"/>
            <a:chExt cx="904308" cy="1951033"/>
          </a:xfrm>
        </p:grpSpPr>
        <p:sp>
          <p:nvSpPr>
            <p:cNvPr id="71" name="Rectangle 70"/>
            <p:cNvSpPr>
              <a:spLocks noChangeArrowheads="1"/>
            </p:cNvSpPr>
            <p:nvPr/>
          </p:nvSpPr>
          <p:spPr bwMode="auto">
            <a:xfrm>
              <a:off x="4570808" y="4348165"/>
              <a:ext cx="616574" cy="60959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b="1">
                  <a:solidFill>
                    <a:srgbClr val="000000"/>
                  </a:solidFill>
                  <a:latin typeface="Calibri" pitchFamily="34" charset="0"/>
                </a:rPr>
                <a:t>Memory</a:t>
              </a:r>
            </a:p>
            <a:p>
              <a:pPr algn="ctr">
                <a:defRPr/>
              </a:pPr>
              <a:r>
                <a:rPr lang="en-US" b="1">
                  <a:solidFill>
                    <a:srgbClr val="000000"/>
                  </a:solidFill>
                  <a:latin typeface="Calibri" pitchFamily="34" charset="0"/>
                </a:rPr>
                <a:t>Partition</a:t>
              </a:r>
            </a:p>
          </p:txBody>
        </p:sp>
        <p:sp>
          <p:nvSpPr>
            <p:cNvPr id="72" name="Rectangle 71"/>
            <p:cNvSpPr>
              <a:spLocks noChangeArrowheads="1"/>
            </p:cNvSpPr>
            <p:nvPr/>
          </p:nvSpPr>
          <p:spPr bwMode="auto">
            <a:xfrm>
              <a:off x="4406388" y="5414962"/>
              <a:ext cx="904308" cy="57943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en-US" b="1">
                  <a:solidFill>
                    <a:srgbClr val="000000"/>
                  </a:solidFill>
                  <a:latin typeface="Calibri" pitchFamily="34" charset="0"/>
                </a:rPr>
                <a:t>GDDR3/GDDR5</a:t>
              </a:r>
            </a:p>
          </p:txBody>
        </p:sp>
        <p:sp>
          <p:nvSpPr>
            <p:cNvPr id="73" name="Line 98"/>
            <p:cNvSpPr>
              <a:spLocks noChangeShapeType="1"/>
            </p:cNvSpPr>
            <p:nvPr/>
          </p:nvSpPr>
          <p:spPr bwMode="auto">
            <a:xfrm>
              <a:off x="4858542" y="4957764"/>
              <a:ext cx="1713" cy="431799"/>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74" name="Line 224"/>
            <p:cNvSpPr>
              <a:spLocks noChangeShapeType="1"/>
            </p:cNvSpPr>
            <p:nvPr/>
          </p:nvSpPr>
          <p:spPr bwMode="auto">
            <a:xfrm>
              <a:off x="4858542" y="4043366"/>
              <a:ext cx="1713" cy="287337"/>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grpSp>
      <p:grpSp>
        <p:nvGrpSpPr>
          <p:cNvPr id="6" name="Group 12"/>
          <p:cNvGrpSpPr>
            <a:grpSpLocks/>
          </p:cNvGrpSpPr>
          <p:nvPr/>
        </p:nvGrpSpPr>
        <p:grpSpPr bwMode="auto">
          <a:xfrm>
            <a:off x="2743200" y="4191000"/>
            <a:ext cx="1676400" cy="1951038"/>
            <a:chOff x="4406388" y="4043366"/>
            <a:chExt cx="904308" cy="1951033"/>
          </a:xfrm>
        </p:grpSpPr>
        <p:sp>
          <p:nvSpPr>
            <p:cNvPr id="76" name="Rectangle 75"/>
            <p:cNvSpPr>
              <a:spLocks noChangeArrowheads="1"/>
            </p:cNvSpPr>
            <p:nvPr/>
          </p:nvSpPr>
          <p:spPr bwMode="auto">
            <a:xfrm>
              <a:off x="4570808" y="4348165"/>
              <a:ext cx="616574" cy="60959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b="1">
                  <a:solidFill>
                    <a:srgbClr val="000000"/>
                  </a:solidFill>
                  <a:latin typeface="Calibri" pitchFamily="34" charset="0"/>
                </a:rPr>
                <a:t>Memory</a:t>
              </a:r>
            </a:p>
            <a:p>
              <a:pPr algn="ctr">
                <a:defRPr/>
              </a:pPr>
              <a:r>
                <a:rPr lang="en-US" b="1">
                  <a:solidFill>
                    <a:srgbClr val="000000"/>
                  </a:solidFill>
                  <a:latin typeface="Calibri" pitchFamily="34" charset="0"/>
                </a:rPr>
                <a:t>Partition</a:t>
              </a:r>
            </a:p>
          </p:txBody>
        </p:sp>
        <p:sp>
          <p:nvSpPr>
            <p:cNvPr id="77" name="Rectangle 76"/>
            <p:cNvSpPr>
              <a:spLocks noChangeArrowheads="1"/>
            </p:cNvSpPr>
            <p:nvPr/>
          </p:nvSpPr>
          <p:spPr bwMode="auto">
            <a:xfrm>
              <a:off x="4406388" y="5414962"/>
              <a:ext cx="904308" cy="57943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en-US" b="1">
                  <a:solidFill>
                    <a:srgbClr val="000000"/>
                  </a:solidFill>
                  <a:latin typeface="Calibri" pitchFamily="34" charset="0"/>
                </a:rPr>
                <a:t>GDDR3/GDDR5</a:t>
              </a:r>
            </a:p>
          </p:txBody>
        </p:sp>
        <p:sp>
          <p:nvSpPr>
            <p:cNvPr id="78" name="Line 98"/>
            <p:cNvSpPr>
              <a:spLocks noChangeShapeType="1"/>
            </p:cNvSpPr>
            <p:nvPr/>
          </p:nvSpPr>
          <p:spPr bwMode="auto">
            <a:xfrm>
              <a:off x="4858542" y="4957764"/>
              <a:ext cx="1713" cy="431799"/>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79" name="Line 224"/>
            <p:cNvSpPr>
              <a:spLocks noChangeShapeType="1"/>
            </p:cNvSpPr>
            <p:nvPr/>
          </p:nvSpPr>
          <p:spPr bwMode="auto">
            <a:xfrm>
              <a:off x="4858542" y="4043366"/>
              <a:ext cx="1713" cy="287337"/>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grpSp>
      <p:grpSp>
        <p:nvGrpSpPr>
          <p:cNvPr id="7" name="Group 13"/>
          <p:cNvGrpSpPr>
            <a:grpSpLocks/>
          </p:cNvGrpSpPr>
          <p:nvPr/>
        </p:nvGrpSpPr>
        <p:grpSpPr bwMode="auto">
          <a:xfrm>
            <a:off x="990600" y="4191000"/>
            <a:ext cx="1676400" cy="1951038"/>
            <a:chOff x="4406388" y="4043366"/>
            <a:chExt cx="904308" cy="1951033"/>
          </a:xfrm>
        </p:grpSpPr>
        <p:sp>
          <p:nvSpPr>
            <p:cNvPr id="81" name="Rectangle 80"/>
            <p:cNvSpPr>
              <a:spLocks noChangeArrowheads="1"/>
            </p:cNvSpPr>
            <p:nvPr/>
          </p:nvSpPr>
          <p:spPr bwMode="auto">
            <a:xfrm>
              <a:off x="4570808" y="4348165"/>
              <a:ext cx="616574" cy="60959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b="1">
                  <a:solidFill>
                    <a:srgbClr val="000000"/>
                  </a:solidFill>
                  <a:latin typeface="Calibri" pitchFamily="34" charset="0"/>
                </a:rPr>
                <a:t>Memory</a:t>
              </a:r>
            </a:p>
            <a:p>
              <a:pPr algn="ctr">
                <a:defRPr/>
              </a:pPr>
              <a:r>
                <a:rPr lang="en-US" b="1">
                  <a:solidFill>
                    <a:srgbClr val="000000"/>
                  </a:solidFill>
                  <a:latin typeface="Calibri" pitchFamily="34" charset="0"/>
                </a:rPr>
                <a:t>Partition</a:t>
              </a:r>
            </a:p>
          </p:txBody>
        </p:sp>
        <p:sp>
          <p:nvSpPr>
            <p:cNvPr id="82" name="Rectangle 81"/>
            <p:cNvSpPr>
              <a:spLocks noChangeArrowheads="1"/>
            </p:cNvSpPr>
            <p:nvPr/>
          </p:nvSpPr>
          <p:spPr bwMode="auto">
            <a:xfrm>
              <a:off x="4406388" y="5414962"/>
              <a:ext cx="904308" cy="57943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en-US" b="1">
                  <a:solidFill>
                    <a:srgbClr val="000000"/>
                  </a:solidFill>
                  <a:latin typeface="Calibri" pitchFamily="34" charset="0"/>
                </a:rPr>
                <a:t>GDDR3/GDDR5</a:t>
              </a:r>
            </a:p>
          </p:txBody>
        </p:sp>
        <p:sp>
          <p:nvSpPr>
            <p:cNvPr id="83" name="Line 98"/>
            <p:cNvSpPr>
              <a:spLocks noChangeShapeType="1"/>
            </p:cNvSpPr>
            <p:nvPr/>
          </p:nvSpPr>
          <p:spPr bwMode="auto">
            <a:xfrm>
              <a:off x="4858542" y="4957764"/>
              <a:ext cx="1713" cy="431799"/>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84" name="Line 224"/>
            <p:cNvSpPr>
              <a:spLocks noChangeShapeType="1"/>
            </p:cNvSpPr>
            <p:nvPr/>
          </p:nvSpPr>
          <p:spPr bwMode="auto">
            <a:xfrm>
              <a:off x="4858542" y="4043366"/>
              <a:ext cx="1713" cy="287337"/>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grpSp>
      <p:sp>
        <p:nvSpPr>
          <p:cNvPr id="85" name="TextBox 47"/>
          <p:cNvSpPr txBox="1">
            <a:spLocks noChangeArrowheads="1"/>
          </p:cNvSpPr>
          <p:nvPr/>
        </p:nvSpPr>
        <p:spPr bwMode="auto">
          <a:xfrm>
            <a:off x="4495800" y="5638800"/>
            <a:ext cx="1616075" cy="369888"/>
          </a:xfrm>
          <a:prstGeom prst="rect">
            <a:avLst/>
          </a:prstGeom>
          <a:noFill/>
          <a:ln w="9525">
            <a:noFill/>
            <a:miter lim="800000"/>
            <a:headEnd/>
            <a:tailEnd/>
          </a:ln>
        </p:spPr>
        <p:txBody>
          <a:bodyPr wrap="none">
            <a:spAutoFit/>
          </a:bodyPr>
          <a:lstStyle/>
          <a:p>
            <a:r>
              <a:rPr lang="en-US" b="1">
                <a:solidFill>
                  <a:srgbClr val="808080"/>
                </a:solidFill>
                <a:latin typeface="Calibri" pitchFamily="34" charset="0"/>
              </a:rPr>
              <a:t>Off-chip</a:t>
            </a:r>
            <a:r>
              <a:rPr lang="en-US" b="1">
                <a:solidFill>
                  <a:srgbClr val="FFCC99"/>
                </a:solidFill>
                <a:latin typeface="Calibri" pitchFamily="34" charset="0"/>
              </a:rPr>
              <a:t> </a:t>
            </a:r>
            <a:r>
              <a:rPr lang="en-US" b="1">
                <a:solidFill>
                  <a:srgbClr val="808080"/>
                </a:solidFill>
                <a:latin typeface="Calibri" pitchFamily="34" charset="0"/>
              </a:rPr>
              <a:t>DRAM</a:t>
            </a:r>
            <a:endParaRPr lang="en-US"/>
          </a:p>
        </p:txBody>
      </p:sp>
      <p:grpSp>
        <p:nvGrpSpPr>
          <p:cNvPr id="8" name="Group 55"/>
          <p:cNvGrpSpPr>
            <a:grpSpLocks/>
          </p:cNvGrpSpPr>
          <p:nvPr/>
        </p:nvGrpSpPr>
        <p:grpSpPr bwMode="auto">
          <a:xfrm>
            <a:off x="3200400" y="2209800"/>
            <a:ext cx="2362200" cy="1582738"/>
            <a:chOff x="914400" y="2209800"/>
            <a:chExt cx="2362200" cy="1582737"/>
          </a:xfrm>
        </p:grpSpPr>
        <p:sp>
          <p:nvSpPr>
            <p:cNvPr id="87" name="Rectangle 3"/>
            <p:cNvSpPr>
              <a:spLocks noChangeArrowheads="1"/>
            </p:cNvSpPr>
            <p:nvPr/>
          </p:nvSpPr>
          <p:spPr bwMode="auto">
            <a:xfrm>
              <a:off x="914400" y="2209800"/>
              <a:ext cx="2362200" cy="1295399"/>
            </a:xfrm>
            <a:prstGeom prst="rect">
              <a:avLst/>
            </a:prstGeom>
            <a:gradFill flip="none" rotWithShape="1">
              <a:gsLst>
                <a:gs pos="0">
                  <a:srgbClr val="99FF99"/>
                </a:gs>
                <a:gs pos="100000">
                  <a:srgbClr val="CCFFCC"/>
                </a:gs>
              </a:gsLst>
              <a:lin ang="16200000" scaled="1"/>
              <a:tileRect/>
            </a:gradFill>
            <a:ln w="12700">
              <a:solidFill>
                <a:srgbClr val="333300"/>
              </a:solidFill>
              <a:prstDash val="solid"/>
              <a:miter lim="800000"/>
              <a:headEnd/>
              <a:tailEnd/>
            </a:ln>
            <a:effectLst>
              <a:outerShdw blurRad="38100" dist="38100" dir="2700000" algn="tl" rotWithShape="0">
                <a:prstClr val="black">
                  <a:alpha val="20000"/>
                </a:prstClr>
              </a:outerShdw>
            </a:effectLst>
          </p:spPr>
          <p:txBody>
            <a:bodyPr wrap="none" tIns="0"/>
            <a:lstStyle/>
            <a:p>
              <a:pPr>
                <a:defRPr/>
              </a:pPr>
              <a:r>
                <a:rPr lang="en-US" b="1" dirty="0"/>
                <a:t>SIMT Core Cluster</a:t>
              </a:r>
            </a:p>
          </p:txBody>
        </p:sp>
        <p:sp>
          <p:nvSpPr>
            <p:cNvPr id="88" name="Rectangle 87"/>
            <p:cNvSpPr>
              <a:spLocks noChangeArrowheads="1"/>
            </p:cNvSpPr>
            <p:nvPr/>
          </p:nvSpPr>
          <p:spPr bwMode="auto">
            <a:xfrm>
              <a:off x="990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sp>
          <p:nvSpPr>
            <p:cNvPr id="89" name="Line 205"/>
            <p:cNvSpPr>
              <a:spLocks noChangeShapeType="1"/>
            </p:cNvSpPr>
            <p:nvPr/>
          </p:nvSpPr>
          <p:spPr bwMode="auto">
            <a:xfrm>
              <a:off x="2057400" y="3505199"/>
              <a:ext cx="3175" cy="287338"/>
            </a:xfrm>
            <a:prstGeom prst="line">
              <a:avLst/>
            </a:prstGeom>
            <a:ln>
              <a:solidFill>
                <a:schemeClr val="accent1">
                  <a:lumMod val="25000"/>
                </a:schemeClr>
              </a:solidFill>
              <a:headEnd type="triangle" w="med" len="med"/>
              <a:tailEnd type="triangle" w="med" len="med"/>
            </a:ln>
          </p:spPr>
          <p:style>
            <a:lnRef idx="1">
              <a:schemeClr val="accent1"/>
            </a:lnRef>
            <a:fillRef idx="2">
              <a:schemeClr val="accent1"/>
            </a:fillRef>
            <a:effectRef idx="1">
              <a:schemeClr val="accent1"/>
            </a:effectRef>
            <a:fontRef idx="minor">
              <a:schemeClr val="dk1"/>
            </a:fontRef>
          </p:style>
          <p:txBody>
            <a:bodyPr/>
            <a:lstStyle/>
            <a:p>
              <a:pPr fontAlgn="auto">
                <a:spcBef>
                  <a:spcPts val="0"/>
                </a:spcBef>
                <a:spcAft>
                  <a:spcPts val="0"/>
                </a:spcAft>
                <a:defRPr/>
              </a:pPr>
              <a:endParaRPr lang="en-US" kern="0">
                <a:solidFill>
                  <a:sysClr val="windowText" lastClr="000000"/>
                </a:solidFill>
              </a:endParaRPr>
            </a:p>
          </p:txBody>
        </p:sp>
        <p:sp>
          <p:nvSpPr>
            <p:cNvPr id="90" name="Rectangle 89"/>
            <p:cNvSpPr>
              <a:spLocks noChangeArrowheads="1"/>
            </p:cNvSpPr>
            <p:nvPr/>
          </p:nvSpPr>
          <p:spPr bwMode="auto">
            <a:xfrm>
              <a:off x="2133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grpSp>
      <p:grpSp>
        <p:nvGrpSpPr>
          <p:cNvPr id="9" name="Group 60"/>
          <p:cNvGrpSpPr>
            <a:grpSpLocks/>
          </p:cNvGrpSpPr>
          <p:nvPr/>
        </p:nvGrpSpPr>
        <p:grpSpPr bwMode="auto">
          <a:xfrm>
            <a:off x="6096000" y="2209800"/>
            <a:ext cx="2362200" cy="1582738"/>
            <a:chOff x="914400" y="2209800"/>
            <a:chExt cx="2362200" cy="1582737"/>
          </a:xfrm>
        </p:grpSpPr>
        <p:sp>
          <p:nvSpPr>
            <p:cNvPr id="92" name="Rectangle 3"/>
            <p:cNvSpPr>
              <a:spLocks noChangeArrowheads="1"/>
            </p:cNvSpPr>
            <p:nvPr/>
          </p:nvSpPr>
          <p:spPr bwMode="auto">
            <a:xfrm>
              <a:off x="914400" y="2209800"/>
              <a:ext cx="2362200" cy="1295399"/>
            </a:xfrm>
            <a:prstGeom prst="rect">
              <a:avLst/>
            </a:prstGeom>
            <a:gradFill flip="none" rotWithShape="1">
              <a:gsLst>
                <a:gs pos="0">
                  <a:srgbClr val="99FF99"/>
                </a:gs>
                <a:gs pos="100000">
                  <a:srgbClr val="CCFFCC"/>
                </a:gs>
              </a:gsLst>
              <a:lin ang="16200000" scaled="1"/>
              <a:tileRect/>
            </a:gradFill>
            <a:ln w="12700">
              <a:solidFill>
                <a:srgbClr val="333300"/>
              </a:solidFill>
              <a:prstDash val="solid"/>
              <a:miter lim="800000"/>
              <a:headEnd/>
              <a:tailEnd/>
            </a:ln>
            <a:effectLst>
              <a:outerShdw blurRad="38100" dist="38100" dir="2700000" algn="tl" rotWithShape="0">
                <a:prstClr val="black">
                  <a:alpha val="20000"/>
                </a:prstClr>
              </a:outerShdw>
            </a:effectLst>
          </p:spPr>
          <p:txBody>
            <a:bodyPr wrap="none" tIns="0"/>
            <a:lstStyle/>
            <a:p>
              <a:pPr>
                <a:defRPr/>
              </a:pPr>
              <a:r>
                <a:rPr lang="en-US" b="1" dirty="0"/>
                <a:t>SIMT Core Cluster</a:t>
              </a:r>
            </a:p>
          </p:txBody>
        </p:sp>
        <p:sp>
          <p:nvSpPr>
            <p:cNvPr id="93" name="Rectangle 92"/>
            <p:cNvSpPr>
              <a:spLocks noChangeArrowheads="1"/>
            </p:cNvSpPr>
            <p:nvPr/>
          </p:nvSpPr>
          <p:spPr bwMode="auto">
            <a:xfrm>
              <a:off x="990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sp>
          <p:nvSpPr>
            <p:cNvPr id="94" name="Line 205"/>
            <p:cNvSpPr>
              <a:spLocks noChangeShapeType="1"/>
            </p:cNvSpPr>
            <p:nvPr/>
          </p:nvSpPr>
          <p:spPr bwMode="auto">
            <a:xfrm>
              <a:off x="2057400" y="3505199"/>
              <a:ext cx="3175" cy="287338"/>
            </a:xfrm>
            <a:prstGeom prst="line">
              <a:avLst/>
            </a:prstGeom>
            <a:ln>
              <a:solidFill>
                <a:schemeClr val="accent1">
                  <a:lumMod val="25000"/>
                </a:schemeClr>
              </a:solidFill>
              <a:headEnd type="triangle" w="med" len="med"/>
              <a:tailEnd type="triangle" w="med" len="med"/>
            </a:ln>
          </p:spPr>
          <p:style>
            <a:lnRef idx="1">
              <a:schemeClr val="accent1"/>
            </a:lnRef>
            <a:fillRef idx="2">
              <a:schemeClr val="accent1"/>
            </a:fillRef>
            <a:effectRef idx="1">
              <a:schemeClr val="accent1"/>
            </a:effectRef>
            <a:fontRef idx="minor">
              <a:schemeClr val="dk1"/>
            </a:fontRef>
          </p:style>
          <p:txBody>
            <a:bodyPr/>
            <a:lstStyle/>
            <a:p>
              <a:pPr fontAlgn="auto">
                <a:spcBef>
                  <a:spcPts val="0"/>
                </a:spcBef>
                <a:spcAft>
                  <a:spcPts val="0"/>
                </a:spcAft>
                <a:defRPr/>
              </a:pPr>
              <a:endParaRPr lang="en-US" kern="0">
                <a:solidFill>
                  <a:sysClr val="windowText" lastClr="000000"/>
                </a:solidFill>
              </a:endParaRPr>
            </a:p>
          </p:txBody>
        </p:sp>
        <p:sp>
          <p:nvSpPr>
            <p:cNvPr id="95" name="Rectangle 94"/>
            <p:cNvSpPr>
              <a:spLocks noChangeArrowheads="1"/>
            </p:cNvSpPr>
            <p:nvPr/>
          </p:nvSpPr>
          <p:spPr bwMode="auto">
            <a:xfrm>
              <a:off x="2133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grpSp>
      <p:sp>
        <p:nvSpPr>
          <p:cNvPr id="42" name="Rectangle 41"/>
          <p:cNvSpPr/>
          <p:nvPr/>
        </p:nvSpPr>
        <p:spPr>
          <a:xfrm>
            <a:off x="457200" y="3657600"/>
            <a:ext cx="8229600" cy="2667000"/>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pitchFamily="34" charset="0"/>
            </a:endParaRPr>
          </a:p>
        </p:txBody>
      </p:sp>
      <p:sp>
        <p:nvSpPr>
          <p:cNvPr id="49" name="Slide Number Placeholder 48"/>
          <p:cNvSpPr>
            <a:spLocks noGrp="1"/>
          </p:cNvSpPr>
          <p:nvPr>
            <p:ph type="sldNum" sz="quarter" idx="12"/>
          </p:nvPr>
        </p:nvSpPr>
        <p:spPr/>
        <p:txBody>
          <a:bodyPr/>
          <a:lstStyle/>
          <a:p>
            <a:fld id="{23467F3D-AB02-A541-9DE7-EB0ECE49E947}" type="slidenum">
              <a:rPr lang="en-US" smtClean="0"/>
              <a:t>17</a:t>
            </a:fld>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dirty="0"/>
              <a:t>Inside a SIMT Core</a:t>
            </a:r>
          </a:p>
        </p:txBody>
      </p:sp>
      <p:sp>
        <p:nvSpPr>
          <p:cNvPr id="47279" name="Rectangle 175"/>
          <p:cNvSpPr>
            <a:spLocks noGrp="1" noChangeArrowheads="1"/>
          </p:cNvSpPr>
          <p:nvPr>
            <p:ph type="body" idx="1"/>
          </p:nvPr>
        </p:nvSpPr>
        <p:spPr>
          <a:xfrm>
            <a:off x="457200" y="4038600"/>
            <a:ext cx="8229600" cy="2087563"/>
          </a:xfrm>
        </p:spPr>
        <p:txBody>
          <a:bodyPr>
            <a:normAutofit lnSpcReduction="10000"/>
          </a:bodyPr>
          <a:lstStyle/>
          <a:p>
            <a:r>
              <a:rPr lang="en-US" dirty="0" smtClean="0"/>
              <a:t>SIMT front end / SIMD backend</a:t>
            </a:r>
          </a:p>
          <a:p>
            <a:r>
              <a:rPr lang="en-US" dirty="0" smtClean="0"/>
              <a:t>Fine</a:t>
            </a:r>
            <a:r>
              <a:rPr lang="en-US" dirty="0"/>
              <a:t>-grained multithreading</a:t>
            </a:r>
          </a:p>
          <a:p>
            <a:pPr lvl="1"/>
            <a:r>
              <a:rPr lang="en-US" dirty="0"/>
              <a:t>Interleave warp execution to hide latency</a:t>
            </a:r>
          </a:p>
          <a:p>
            <a:pPr lvl="1"/>
            <a:r>
              <a:rPr lang="en-US" dirty="0"/>
              <a:t>Register values of all threads stays in core</a:t>
            </a:r>
          </a:p>
          <a:p>
            <a:pPr lvl="1"/>
            <a:endParaRPr lang="en-US" dirty="0"/>
          </a:p>
        </p:txBody>
      </p:sp>
      <p:sp>
        <p:nvSpPr>
          <p:cNvPr id="47284" name="Rectangle 29"/>
          <p:cNvSpPr>
            <a:spLocks noChangeArrowheads="1"/>
          </p:cNvSpPr>
          <p:nvPr/>
        </p:nvSpPr>
        <p:spPr bwMode="auto">
          <a:xfrm>
            <a:off x="1905000" y="1905000"/>
            <a:ext cx="1295400" cy="1905000"/>
          </a:xfrm>
          <a:prstGeom prst="rect">
            <a:avLst/>
          </a:prstGeom>
          <a:solidFill>
            <a:srgbClr val="CCFFCC"/>
          </a:solidFill>
          <a:ln w="28575">
            <a:solidFill>
              <a:schemeClr val="tx1"/>
            </a:solidFill>
            <a:miter lim="800000"/>
            <a:headEnd/>
            <a:tailEnd/>
          </a:ln>
        </p:spPr>
        <p:txBody>
          <a:bodyPr wrap="none"/>
          <a:lstStyle/>
          <a:p>
            <a:pPr algn="ctr"/>
            <a:r>
              <a:rPr lang="en-US" b="1"/>
              <a:t>SIMT</a:t>
            </a:r>
          </a:p>
          <a:p>
            <a:pPr algn="ctr"/>
            <a:r>
              <a:rPr lang="en-US" b="1"/>
              <a:t>Front End</a:t>
            </a:r>
          </a:p>
        </p:txBody>
      </p:sp>
      <p:sp>
        <p:nvSpPr>
          <p:cNvPr id="47285" name="Rectangle 31"/>
          <p:cNvSpPr>
            <a:spLocks noChangeArrowheads="1"/>
          </p:cNvSpPr>
          <p:nvPr/>
        </p:nvSpPr>
        <p:spPr bwMode="auto">
          <a:xfrm>
            <a:off x="4648200" y="1905000"/>
            <a:ext cx="1981200" cy="838200"/>
          </a:xfrm>
          <a:prstGeom prst="rect">
            <a:avLst/>
          </a:prstGeom>
          <a:solidFill>
            <a:srgbClr val="FFFF99"/>
          </a:solidFill>
          <a:ln w="28575">
            <a:solidFill>
              <a:schemeClr val="tx1"/>
            </a:solidFill>
            <a:miter lim="800000"/>
            <a:headEnd/>
            <a:tailEnd/>
          </a:ln>
        </p:spPr>
        <p:txBody>
          <a:bodyPr wrap="none" anchor="ctr"/>
          <a:lstStyle/>
          <a:p>
            <a:pPr algn="ctr"/>
            <a:r>
              <a:rPr lang="en-US" b="1"/>
              <a:t>SIMD Datapath</a:t>
            </a:r>
          </a:p>
        </p:txBody>
      </p:sp>
      <p:sp>
        <p:nvSpPr>
          <p:cNvPr id="47286" name="Line 36"/>
          <p:cNvSpPr>
            <a:spLocks noChangeShapeType="1"/>
          </p:cNvSpPr>
          <p:nvPr/>
        </p:nvSpPr>
        <p:spPr bwMode="auto">
          <a:xfrm>
            <a:off x="3200400" y="2362200"/>
            <a:ext cx="381000" cy="0"/>
          </a:xfrm>
          <a:prstGeom prst="line">
            <a:avLst/>
          </a:prstGeom>
          <a:noFill/>
          <a:ln w="57150">
            <a:solidFill>
              <a:schemeClr val="tx1"/>
            </a:solidFill>
            <a:round/>
            <a:headEnd/>
            <a:tailEnd type="triangle" w="med" len="med"/>
          </a:ln>
        </p:spPr>
        <p:txBody>
          <a:bodyPr/>
          <a:lstStyle/>
          <a:p>
            <a:endParaRPr lang="en-CA"/>
          </a:p>
        </p:txBody>
      </p:sp>
      <p:sp>
        <p:nvSpPr>
          <p:cNvPr id="47287" name="Line 39"/>
          <p:cNvSpPr>
            <a:spLocks noChangeShapeType="1"/>
          </p:cNvSpPr>
          <p:nvPr/>
        </p:nvSpPr>
        <p:spPr bwMode="auto">
          <a:xfrm>
            <a:off x="2590800" y="1676400"/>
            <a:ext cx="0" cy="228600"/>
          </a:xfrm>
          <a:prstGeom prst="line">
            <a:avLst/>
          </a:prstGeom>
          <a:noFill/>
          <a:ln w="38100">
            <a:solidFill>
              <a:schemeClr val="tx1"/>
            </a:solidFill>
            <a:round/>
            <a:headEnd/>
            <a:tailEnd type="triangle" w="med" len="med"/>
          </a:ln>
        </p:spPr>
        <p:txBody>
          <a:bodyPr/>
          <a:lstStyle/>
          <a:p>
            <a:endParaRPr lang="en-CA"/>
          </a:p>
        </p:txBody>
      </p:sp>
      <p:sp>
        <p:nvSpPr>
          <p:cNvPr id="47288" name="Line 40"/>
          <p:cNvSpPr>
            <a:spLocks noChangeShapeType="1"/>
          </p:cNvSpPr>
          <p:nvPr/>
        </p:nvSpPr>
        <p:spPr bwMode="auto">
          <a:xfrm>
            <a:off x="2590800" y="1676400"/>
            <a:ext cx="3733800" cy="0"/>
          </a:xfrm>
          <a:prstGeom prst="line">
            <a:avLst/>
          </a:prstGeom>
          <a:noFill/>
          <a:ln w="38100">
            <a:solidFill>
              <a:schemeClr val="tx1"/>
            </a:solidFill>
            <a:round/>
            <a:headEnd/>
            <a:tailEnd/>
          </a:ln>
        </p:spPr>
        <p:txBody>
          <a:bodyPr/>
          <a:lstStyle/>
          <a:p>
            <a:endParaRPr lang="en-CA"/>
          </a:p>
        </p:txBody>
      </p:sp>
      <p:sp>
        <p:nvSpPr>
          <p:cNvPr id="47289" name="Rectangle 46"/>
          <p:cNvSpPr>
            <a:spLocks noChangeArrowheads="1"/>
          </p:cNvSpPr>
          <p:nvPr/>
        </p:nvSpPr>
        <p:spPr bwMode="auto">
          <a:xfrm>
            <a:off x="1981200" y="2590800"/>
            <a:ext cx="1143000" cy="228600"/>
          </a:xfrm>
          <a:prstGeom prst="rect">
            <a:avLst/>
          </a:prstGeom>
          <a:solidFill>
            <a:srgbClr val="66FF66"/>
          </a:solidFill>
          <a:ln w="19050">
            <a:solidFill>
              <a:schemeClr val="tx1"/>
            </a:solidFill>
            <a:miter lim="800000"/>
            <a:headEnd/>
            <a:tailEnd/>
          </a:ln>
        </p:spPr>
        <p:txBody>
          <a:bodyPr wrap="none" anchor="ctr"/>
          <a:lstStyle/>
          <a:p>
            <a:pPr algn="ctr"/>
            <a:r>
              <a:rPr lang="en-US"/>
              <a:t>Fetch</a:t>
            </a:r>
          </a:p>
        </p:txBody>
      </p:sp>
      <p:sp>
        <p:nvSpPr>
          <p:cNvPr id="47290" name="Rectangle 47"/>
          <p:cNvSpPr>
            <a:spLocks noChangeArrowheads="1"/>
          </p:cNvSpPr>
          <p:nvPr/>
        </p:nvSpPr>
        <p:spPr bwMode="auto">
          <a:xfrm>
            <a:off x="1981200" y="2895600"/>
            <a:ext cx="1143000" cy="228600"/>
          </a:xfrm>
          <a:prstGeom prst="rect">
            <a:avLst/>
          </a:prstGeom>
          <a:solidFill>
            <a:srgbClr val="66FF66"/>
          </a:solidFill>
          <a:ln w="19050">
            <a:solidFill>
              <a:schemeClr val="tx1"/>
            </a:solidFill>
            <a:miter lim="800000"/>
            <a:headEnd/>
            <a:tailEnd/>
          </a:ln>
        </p:spPr>
        <p:txBody>
          <a:bodyPr wrap="none" anchor="ctr"/>
          <a:lstStyle/>
          <a:p>
            <a:pPr algn="ctr"/>
            <a:r>
              <a:rPr lang="en-US"/>
              <a:t>Decode</a:t>
            </a:r>
          </a:p>
        </p:txBody>
      </p:sp>
      <p:sp>
        <p:nvSpPr>
          <p:cNvPr id="47291" name="Rectangle 48"/>
          <p:cNvSpPr>
            <a:spLocks noChangeArrowheads="1"/>
          </p:cNvSpPr>
          <p:nvPr/>
        </p:nvSpPr>
        <p:spPr bwMode="auto">
          <a:xfrm>
            <a:off x="1981200" y="3200400"/>
            <a:ext cx="1143000" cy="228600"/>
          </a:xfrm>
          <a:prstGeom prst="rect">
            <a:avLst/>
          </a:prstGeom>
          <a:solidFill>
            <a:srgbClr val="66FF66"/>
          </a:solidFill>
          <a:ln w="19050">
            <a:solidFill>
              <a:schemeClr val="tx1"/>
            </a:solidFill>
            <a:miter lim="800000"/>
            <a:headEnd/>
            <a:tailEnd/>
          </a:ln>
        </p:spPr>
        <p:txBody>
          <a:bodyPr wrap="none" anchor="ctr"/>
          <a:lstStyle/>
          <a:p>
            <a:pPr algn="ctr"/>
            <a:r>
              <a:rPr lang="en-US"/>
              <a:t>Schedule</a:t>
            </a:r>
          </a:p>
        </p:txBody>
      </p:sp>
      <p:sp>
        <p:nvSpPr>
          <p:cNvPr id="47292" name="Rectangle 49"/>
          <p:cNvSpPr>
            <a:spLocks noChangeArrowheads="1"/>
          </p:cNvSpPr>
          <p:nvPr/>
        </p:nvSpPr>
        <p:spPr bwMode="auto">
          <a:xfrm>
            <a:off x="1981200" y="3505200"/>
            <a:ext cx="1143000" cy="228600"/>
          </a:xfrm>
          <a:prstGeom prst="rect">
            <a:avLst/>
          </a:prstGeom>
          <a:solidFill>
            <a:srgbClr val="66FF66"/>
          </a:solidFill>
          <a:ln w="19050">
            <a:solidFill>
              <a:schemeClr val="tx1"/>
            </a:solidFill>
            <a:miter lim="800000"/>
            <a:headEnd/>
            <a:tailEnd/>
          </a:ln>
        </p:spPr>
        <p:txBody>
          <a:bodyPr wrap="none" anchor="ctr"/>
          <a:lstStyle/>
          <a:p>
            <a:pPr algn="ctr"/>
            <a:r>
              <a:rPr lang="en-US"/>
              <a:t>Branch</a:t>
            </a:r>
          </a:p>
        </p:txBody>
      </p:sp>
      <p:sp>
        <p:nvSpPr>
          <p:cNvPr id="47294" name="Line 51"/>
          <p:cNvSpPr>
            <a:spLocks noChangeShapeType="1"/>
          </p:cNvSpPr>
          <p:nvPr/>
        </p:nvSpPr>
        <p:spPr bwMode="auto">
          <a:xfrm>
            <a:off x="6324600" y="1676400"/>
            <a:ext cx="0" cy="228600"/>
          </a:xfrm>
          <a:prstGeom prst="line">
            <a:avLst/>
          </a:prstGeom>
          <a:noFill/>
          <a:ln w="38100">
            <a:solidFill>
              <a:schemeClr val="tx1"/>
            </a:solidFill>
            <a:round/>
            <a:headEnd/>
            <a:tailEnd/>
          </a:ln>
        </p:spPr>
        <p:txBody>
          <a:bodyPr/>
          <a:lstStyle/>
          <a:p>
            <a:endParaRPr lang="en-CA"/>
          </a:p>
        </p:txBody>
      </p:sp>
      <p:sp>
        <p:nvSpPr>
          <p:cNvPr id="47295" name="Rectangle 52"/>
          <p:cNvSpPr>
            <a:spLocks noChangeArrowheads="1"/>
          </p:cNvSpPr>
          <p:nvPr/>
        </p:nvSpPr>
        <p:spPr bwMode="auto">
          <a:xfrm>
            <a:off x="3429000" y="3048000"/>
            <a:ext cx="3200400" cy="762000"/>
          </a:xfrm>
          <a:prstGeom prst="rect">
            <a:avLst/>
          </a:prstGeom>
          <a:solidFill>
            <a:srgbClr val="FFFF99"/>
          </a:solidFill>
          <a:ln w="28575">
            <a:solidFill>
              <a:schemeClr val="tx1"/>
            </a:solidFill>
            <a:miter lim="800000"/>
            <a:headEnd/>
            <a:tailEnd/>
          </a:ln>
        </p:spPr>
        <p:txBody>
          <a:bodyPr wrap="none"/>
          <a:lstStyle/>
          <a:p>
            <a:pPr algn="ctr"/>
            <a:r>
              <a:rPr lang="en-US" b="1"/>
              <a:t>Memory Subsystem</a:t>
            </a:r>
          </a:p>
        </p:txBody>
      </p:sp>
      <p:sp>
        <p:nvSpPr>
          <p:cNvPr id="47296" name="Line 53"/>
          <p:cNvSpPr>
            <a:spLocks noChangeShapeType="1"/>
          </p:cNvSpPr>
          <p:nvPr/>
        </p:nvSpPr>
        <p:spPr bwMode="auto">
          <a:xfrm>
            <a:off x="6324600" y="2743200"/>
            <a:ext cx="0" cy="304800"/>
          </a:xfrm>
          <a:prstGeom prst="line">
            <a:avLst/>
          </a:prstGeom>
          <a:noFill/>
          <a:ln w="38100">
            <a:solidFill>
              <a:schemeClr val="tx1"/>
            </a:solidFill>
            <a:round/>
            <a:headEnd/>
            <a:tailEnd type="triangle" w="med" len="med"/>
          </a:ln>
        </p:spPr>
        <p:txBody>
          <a:bodyPr/>
          <a:lstStyle/>
          <a:p>
            <a:endParaRPr lang="en-CA"/>
          </a:p>
        </p:txBody>
      </p:sp>
      <p:sp>
        <p:nvSpPr>
          <p:cNvPr id="47297" name="Rectangle 54"/>
          <p:cNvSpPr>
            <a:spLocks noChangeArrowheads="1"/>
          </p:cNvSpPr>
          <p:nvPr/>
        </p:nvSpPr>
        <p:spPr bwMode="auto">
          <a:xfrm>
            <a:off x="6934200" y="3124200"/>
            <a:ext cx="1066800" cy="609600"/>
          </a:xfrm>
          <a:prstGeom prst="rect">
            <a:avLst/>
          </a:prstGeom>
          <a:solidFill>
            <a:srgbClr val="FFCCFF"/>
          </a:solidFill>
          <a:ln w="19050">
            <a:solidFill>
              <a:schemeClr val="tx1"/>
            </a:solidFill>
            <a:miter lim="800000"/>
            <a:headEnd/>
            <a:tailEnd/>
          </a:ln>
        </p:spPr>
        <p:txBody>
          <a:bodyPr wrap="none" anchor="ctr"/>
          <a:lstStyle/>
          <a:p>
            <a:pPr algn="ctr">
              <a:lnSpc>
                <a:spcPct val="90000"/>
              </a:lnSpc>
            </a:pPr>
            <a:r>
              <a:rPr lang="en-US"/>
              <a:t>Icnt.</a:t>
            </a:r>
          </a:p>
          <a:p>
            <a:pPr algn="ctr">
              <a:lnSpc>
                <a:spcPct val="90000"/>
              </a:lnSpc>
            </a:pPr>
            <a:r>
              <a:rPr lang="en-US"/>
              <a:t>Network</a:t>
            </a:r>
          </a:p>
        </p:txBody>
      </p:sp>
      <p:sp>
        <p:nvSpPr>
          <p:cNvPr id="47298" name="Rectangle 55"/>
          <p:cNvSpPr>
            <a:spLocks noChangeArrowheads="1"/>
          </p:cNvSpPr>
          <p:nvPr/>
        </p:nvSpPr>
        <p:spPr bwMode="auto">
          <a:xfrm>
            <a:off x="3505200" y="3429000"/>
            <a:ext cx="685800" cy="304800"/>
          </a:xfrm>
          <a:prstGeom prst="rect">
            <a:avLst/>
          </a:prstGeom>
          <a:solidFill>
            <a:srgbClr val="FFCC99"/>
          </a:solidFill>
          <a:ln w="19050">
            <a:solidFill>
              <a:schemeClr val="tx1"/>
            </a:solidFill>
            <a:miter lim="800000"/>
            <a:headEnd/>
            <a:tailEnd/>
          </a:ln>
        </p:spPr>
        <p:txBody>
          <a:bodyPr wrap="none" anchor="ctr"/>
          <a:lstStyle/>
          <a:p>
            <a:pPr algn="ctr"/>
            <a:r>
              <a:rPr lang="en-US"/>
              <a:t>SMem</a:t>
            </a:r>
          </a:p>
        </p:txBody>
      </p:sp>
      <p:sp>
        <p:nvSpPr>
          <p:cNvPr id="47299" name="Rectangle 56"/>
          <p:cNvSpPr>
            <a:spLocks noChangeArrowheads="1"/>
          </p:cNvSpPr>
          <p:nvPr/>
        </p:nvSpPr>
        <p:spPr bwMode="auto">
          <a:xfrm>
            <a:off x="4267200" y="3429000"/>
            <a:ext cx="685800" cy="304800"/>
          </a:xfrm>
          <a:prstGeom prst="rect">
            <a:avLst/>
          </a:prstGeom>
          <a:solidFill>
            <a:srgbClr val="FFCC99"/>
          </a:solidFill>
          <a:ln w="19050">
            <a:solidFill>
              <a:schemeClr val="tx1"/>
            </a:solidFill>
            <a:miter lim="800000"/>
            <a:headEnd/>
            <a:tailEnd/>
          </a:ln>
        </p:spPr>
        <p:txBody>
          <a:bodyPr wrap="none" anchor="ctr"/>
          <a:lstStyle/>
          <a:p>
            <a:pPr algn="ctr"/>
            <a:r>
              <a:rPr lang="en-US"/>
              <a:t>L1 D$</a:t>
            </a:r>
          </a:p>
        </p:txBody>
      </p:sp>
      <p:sp>
        <p:nvSpPr>
          <p:cNvPr id="47300" name="Rectangle 57"/>
          <p:cNvSpPr>
            <a:spLocks noChangeArrowheads="1"/>
          </p:cNvSpPr>
          <p:nvPr/>
        </p:nvSpPr>
        <p:spPr bwMode="auto">
          <a:xfrm>
            <a:off x="5029200" y="3429000"/>
            <a:ext cx="685800" cy="304800"/>
          </a:xfrm>
          <a:prstGeom prst="rect">
            <a:avLst/>
          </a:prstGeom>
          <a:solidFill>
            <a:srgbClr val="FFCC99"/>
          </a:solidFill>
          <a:ln w="19050">
            <a:solidFill>
              <a:schemeClr val="tx1"/>
            </a:solidFill>
            <a:miter lim="800000"/>
            <a:headEnd/>
            <a:tailEnd/>
          </a:ln>
        </p:spPr>
        <p:txBody>
          <a:bodyPr wrap="none" anchor="ctr"/>
          <a:lstStyle/>
          <a:p>
            <a:pPr algn="ctr"/>
            <a:r>
              <a:rPr lang="en-US"/>
              <a:t>Tex $</a:t>
            </a:r>
          </a:p>
        </p:txBody>
      </p:sp>
      <p:sp>
        <p:nvSpPr>
          <p:cNvPr id="47301" name="Rectangle 58"/>
          <p:cNvSpPr>
            <a:spLocks noChangeArrowheads="1"/>
          </p:cNvSpPr>
          <p:nvPr/>
        </p:nvSpPr>
        <p:spPr bwMode="auto">
          <a:xfrm>
            <a:off x="5791200" y="3429000"/>
            <a:ext cx="762000" cy="304800"/>
          </a:xfrm>
          <a:prstGeom prst="rect">
            <a:avLst/>
          </a:prstGeom>
          <a:solidFill>
            <a:srgbClr val="FFCC99"/>
          </a:solidFill>
          <a:ln w="19050">
            <a:solidFill>
              <a:schemeClr val="tx1"/>
            </a:solidFill>
            <a:miter lim="800000"/>
            <a:headEnd/>
            <a:tailEnd/>
          </a:ln>
        </p:spPr>
        <p:txBody>
          <a:bodyPr wrap="none" anchor="ctr"/>
          <a:lstStyle/>
          <a:p>
            <a:pPr algn="ctr"/>
            <a:r>
              <a:rPr lang="en-US"/>
              <a:t>Const$</a:t>
            </a:r>
          </a:p>
        </p:txBody>
      </p:sp>
      <p:sp>
        <p:nvSpPr>
          <p:cNvPr id="47302" name="Line 59"/>
          <p:cNvSpPr>
            <a:spLocks noChangeShapeType="1"/>
          </p:cNvSpPr>
          <p:nvPr/>
        </p:nvSpPr>
        <p:spPr bwMode="auto">
          <a:xfrm>
            <a:off x="6629400" y="3429000"/>
            <a:ext cx="304800" cy="0"/>
          </a:xfrm>
          <a:prstGeom prst="line">
            <a:avLst/>
          </a:prstGeom>
          <a:noFill/>
          <a:ln w="38100">
            <a:solidFill>
              <a:schemeClr val="tx1"/>
            </a:solidFill>
            <a:round/>
            <a:headEnd type="triangle" w="med" len="med"/>
            <a:tailEnd type="triangle" w="med" len="med"/>
          </a:ln>
        </p:spPr>
        <p:txBody>
          <a:bodyPr/>
          <a:lstStyle/>
          <a:p>
            <a:endParaRPr lang="en-CA"/>
          </a:p>
        </p:txBody>
      </p:sp>
      <p:sp>
        <p:nvSpPr>
          <p:cNvPr id="47303" name="Rectangle 31"/>
          <p:cNvSpPr>
            <a:spLocks noChangeArrowheads="1"/>
          </p:cNvSpPr>
          <p:nvPr/>
        </p:nvSpPr>
        <p:spPr bwMode="auto">
          <a:xfrm>
            <a:off x="3581400" y="1905000"/>
            <a:ext cx="685800" cy="838200"/>
          </a:xfrm>
          <a:prstGeom prst="rect">
            <a:avLst/>
          </a:prstGeom>
          <a:solidFill>
            <a:srgbClr val="FFFF99"/>
          </a:solidFill>
          <a:ln w="28575">
            <a:solidFill>
              <a:schemeClr val="tx1"/>
            </a:solidFill>
            <a:miter lim="800000"/>
            <a:headEnd/>
            <a:tailEnd/>
          </a:ln>
        </p:spPr>
        <p:txBody>
          <a:bodyPr wrap="none" anchor="ctr"/>
          <a:lstStyle/>
          <a:p>
            <a:pPr algn="ctr"/>
            <a:r>
              <a:rPr lang="en-US" b="1"/>
              <a:t>Reg</a:t>
            </a:r>
          </a:p>
          <a:p>
            <a:pPr algn="ctr"/>
            <a:r>
              <a:rPr lang="en-US" b="1"/>
              <a:t>File</a:t>
            </a:r>
          </a:p>
        </p:txBody>
      </p:sp>
      <p:sp>
        <p:nvSpPr>
          <p:cNvPr id="47304" name="Line 36"/>
          <p:cNvSpPr>
            <a:spLocks noChangeShapeType="1"/>
          </p:cNvSpPr>
          <p:nvPr/>
        </p:nvSpPr>
        <p:spPr bwMode="auto">
          <a:xfrm>
            <a:off x="4267200" y="2362200"/>
            <a:ext cx="381000" cy="0"/>
          </a:xfrm>
          <a:prstGeom prst="line">
            <a:avLst/>
          </a:prstGeom>
          <a:noFill/>
          <a:ln w="57150">
            <a:solidFill>
              <a:schemeClr val="tx1"/>
            </a:solidFill>
            <a:round/>
            <a:headEnd/>
            <a:tailEnd type="triangle" w="med" len="med"/>
          </a:ln>
        </p:spPr>
        <p:txBody>
          <a:bodyPr/>
          <a:lstStyle/>
          <a:p>
            <a:endParaRPr lang="en-CA"/>
          </a:p>
        </p:txBody>
      </p:sp>
      <p:sp>
        <p:nvSpPr>
          <p:cNvPr id="47305" name="Line 53"/>
          <p:cNvSpPr>
            <a:spLocks noChangeShapeType="1"/>
          </p:cNvSpPr>
          <p:nvPr/>
        </p:nvSpPr>
        <p:spPr bwMode="auto">
          <a:xfrm>
            <a:off x="3962400" y="2743200"/>
            <a:ext cx="0" cy="304800"/>
          </a:xfrm>
          <a:prstGeom prst="line">
            <a:avLst/>
          </a:prstGeom>
          <a:noFill/>
          <a:ln w="38100">
            <a:solidFill>
              <a:schemeClr val="tx1"/>
            </a:solidFill>
            <a:round/>
            <a:headEnd type="triangle" w="med" len="med"/>
            <a:tailEnd type="triangle" w="med" len="med"/>
          </a:ln>
        </p:spPr>
        <p:txBody>
          <a:bodyPr/>
          <a:lstStyle/>
          <a:p>
            <a:endParaRPr lang="en-CA"/>
          </a:p>
        </p:txBody>
      </p:sp>
      <p:sp>
        <p:nvSpPr>
          <p:cNvPr id="30" name="Slide Number Placeholder 29"/>
          <p:cNvSpPr>
            <a:spLocks noGrp="1"/>
          </p:cNvSpPr>
          <p:nvPr>
            <p:ph type="sldNum" sz="quarter" idx="12"/>
          </p:nvPr>
        </p:nvSpPr>
        <p:spPr/>
        <p:txBody>
          <a:bodyPr/>
          <a:lstStyle/>
          <a:p>
            <a:fld id="{8AFA0CE0-A7F2-A646-BD56-156C8B5DC4F0}" type="slidenum">
              <a:rPr lang="en-US" smtClean="0"/>
              <a:t>18</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457200" y="1447800"/>
            <a:ext cx="5105400" cy="2438400"/>
          </a:xfrm>
          <a:prstGeom prst="rect">
            <a:avLst/>
          </a:prstGeom>
          <a:solidFill>
            <a:srgbClr val="CCFFCC"/>
          </a:solidFill>
          <a:ln w="9525">
            <a:noFill/>
            <a:miter lim="800000"/>
            <a:headEnd/>
            <a:tailEnd/>
          </a:ln>
          <a:effectLst/>
        </p:spPr>
        <p:txBody>
          <a:bodyPr wrap="none"/>
          <a:lstStyle/>
          <a:p>
            <a:r>
              <a:rPr lang="en-US" sz="2400" b="1">
                <a:solidFill>
                  <a:srgbClr val="009900"/>
                </a:solidFill>
              </a:rPr>
              <a:t>SIMT Front End</a:t>
            </a:r>
          </a:p>
        </p:txBody>
      </p:sp>
      <p:sp>
        <p:nvSpPr>
          <p:cNvPr id="50179" name="Rectangle 3"/>
          <p:cNvSpPr>
            <a:spLocks noGrp="1" noChangeArrowheads="1"/>
          </p:cNvSpPr>
          <p:nvPr>
            <p:ph type="title"/>
          </p:nvPr>
        </p:nvSpPr>
        <p:spPr/>
        <p:txBody>
          <a:bodyPr/>
          <a:lstStyle/>
          <a:p>
            <a:r>
              <a:rPr lang="en-US" dirty="0"/>
              <a:t>Inside </a:t>
            </a:r>
            <a:r>
              <a:rPr lang="en-US" dirty="0" smtClean="0"/>
              <a:t>an “NVIDIA-style” </a:t>
            </a:r>
            <a:r>
              <a:rPr lang="en-US" dirty="0"/>
              <a:t>SIMT </a:t>
            </a:r>
            <a:r>
              <a:rPr lang="en-US" dirty="0" smtClean="0"/>
              <a:t>Core</a:t>
            </a:r>
            <a:endParaRPr lang="en-US" dirty="0"/>
          </a:p>
        </p:txBody>
      </p:sp>
      <p:sp>
        <p:nvSpPr>
          <p:cNvPr id="50180" name="Rectangle 4"/>
          <p:cNvSpPr>
            <a:spLocks noChangeArrowheads="1"/>
          </p:cNvSpPr>
          <p:nvPr/>
        </p:nvSpPr>
        <p:spPr bwMode="auto">
          <a:xfrm>
            <a:off x="5562600" y="1447800"/>
            <a:ext cx="3124200" cy="2438400"/>
          </a:xfrm>
          <a:prstGeom prst="rect">
            <a:avLst/>
          </a:prstGeom>
          <a:solidFill>
            <a:srgbClr val="FFFFCC"/>
          </a:solidFill>
          <a:ln w="9525">
            <a:noFill/>
            <a:miter lim="800000"/>
            <a:headEnd/>
            <a:tailEnd/>
          </a:ln>
          <a:effectLst/>
        </p:spPr>
        <p:txBody>
          <a:bodyPr wrap="none"/>
          <a:lstStyle/>
          <a:p>
            <a:pPr algn="r"/>
            <a:r>
              <a:rPr lang="en-US" sz="2400" b="1">
                <a:solidFill>
                  <a:srgbClr val="FF9933"/>
                </a:solidFill>
              </a:rPr>
              <a:t>SIMD Datapath</a:t>
            </a:r>
          </a:p>
        </p:txBody>
      </p:sp>
      <p:grpSp>
        <p:nvGrpSpPr>
          <p:cNvPr id="2" name="Group 5"/>
          <p:cNvGrpSpPr>
            <a:grpSpLocks/>
          </p:cNvGrpSpPr>
          <p:nvPr/>
        </p:nvGrpSpPr>
        <p:grpSpPr bwMode="auto">
          <a:xfrm>
            <a:off x="561975" y="2017713"/>
            <a:ext cx="7867650" cy="1690687"/>
            <a:chOff x="354" y="2471"/>
            <a:chExt cx="4956" cy="1065"/>
          </a:xfrm>
        </p:grpSpPr>
        <p:sp>
          <p:nvSpPr>
            <p:cNvPr id="50182" name="Rectangle 6"/>
            <p:cNvSpPr>
              <a:spLocks noChangeArrowheads="1"/>
            </p:cNvSpPr>
            <p:nvPr/>
          </p:nvSpPr>
          <p:spPr bwMode="auto">
            <a:xfrm>
              <a:off x="4573" y="2671"/>
              <a:ext cx="590" cy="222"/>
            </a:xfrm>
            <a:prstGeom prst="rect">
              <a:avLst/>
            </a:prstGeom>
            <a:solidFill>
              <a:srgbClr val="FFFF66"/>
            </a:solidFill>
            <a:ln w="9525">
              <a:noFill/>
              <a:miter lim="800000"/>
              <a:headEnd/>
              <a:tailEnd/>
            </a:ln>
          </p:spPr>
          <p:txBody>
            <a:bodyPr/>
            <a:lstStyle/>
            <a:p>
              <a:endParaRPr lang="en-CA"/>
            </a:p>
          </p:txBody>
        </p:sp>
        <p:sp>
          <p:nvSpPr>
            <p:cNvPr id="50183" name="Rectangle 7"/>
            <p:cNvSpPr>
              <a:spLocks noChangeArrowheads="1"/>
            </p:cNvSpPr>
            <p:nvPr/>
          </p:nvSpPr>
          <p:spPr bwMode="auto">
            <a:xfrm>
              <a:off x="4573" y="2671"/>
              <a:ext cx="590" cy="222"/>
            </a:xfrm>
            <a:prstGeom prst="rect">
              <a:avLst/>
            </a:prstGeom>
            <a:noFill/>
            <a:ln w="19050" cap="rnd">
              <a:solidFill>
                <a:srgbClr val="000000"/>
              </a:solidFill>
              <a:round/>
              <a:headEnd/>
              <a:tailEnd/>
            </a:ln>
          </p:spPr>
          <p:txBody>
            <a:bodyPr/>
            <a:lstStyle/>
            <a:p>
              <a:endParaRPr lang="en-CA"/>
            </a:p>
          </p:txBody>
        </p:sp>
        <p:sp>
          <p:nvSpPr>
            <p:cNvPr id="50184" name="Rectangle 8"/>
            <p:cNvSpPr>
              <a:spLocks noChangeArrowheads="1"/>
            </p:cNvSpPr>
            <p:nvPr/>
          </p:nvSpPr>
          <p:spPr bwMode="auto">
            <a:xfrm>
              <a:off x="4736" y="2697"/>
              <a:ext cx="262" cy="154"/>
            </a:xfrm>
            <a:prstGeom prst="rect">
              <a:avLst/>
            </a:prstGeom>
            <a:noFill/>
            <a:ln w="9525">
              <a:noFill/>
              <a:miter lim="800000"/>
              <a:headEnd/>
              <a:tailEnd/>
            </a:ln>
          </p:spPr>
          <p:txBody>
            <a:bodyPr wrap="none" lIns="0" tIns="0" rIns="0" bIns="0">
              <a:spAutoFit/>
            </a:bodyPr>
            <a:lstStyle/>
            <a:p>
              <a:r>
                <a:rPr lang="en-US" sz="1600" b="1">
                  <a:solidFill>
                    <a:srgbClr val="000000"/>
                  </a:solidFill>
                </a:rPr>
                <a:t>ALU</a:t>
              </a:r>
              <a:endParaRPr lang="en-US"/>
            </a:p>
          </p:txBody>
        </p:sp>
        <p:sp>
          <p:nvSpPr>
            <p:cNvPr id="50185" name="Rectangle 9"/>
            <p:cNvSpPr>
              <a:spLocks noChangeArrowheads="1"/>
            </p:cNvSpPr>
            <p:nvPr/>
          </p:nvSpPr>
          <p:spPr bwMode="auto">
            <a:xfrm>
              <a:off x="4543" y="2701"/>
              <a:ext cx="590" cy="221"/>
            </a:xfrm>
            <a:prstGeom prst="rect">
              <a:avLst/>
            </a:prstGeom>
            <a:solidFill>
              <a:srgbClr val="FFFF66"/>
            </a:solidFill>
            <a:ln w="9525">
              <a:noFill/>
              <a:miter lim="800000"/>
              <a:headEnd/>
              <a:tailEnd/>
            </a:ln>
          </p:spPr>
          <p:txBody>
            <a:bodyPr/>
            <a:lstStyle/>
            <a:p>
              <a:endParaRPr lang="en-CA"/>
            </a:p>
          </p:txBody>
        </p:sp>
        <p:sp>
          <p:nvSpPr>
            <p:cNvPr id="50186" name="Rectangle 10"/>
            <p:cNvSpPr>
              <a:spLocks noChangeArrowheads="1"/>
            </p:cNvSpPr>
            <p:nvPr/>
          </p:nvSpPr>
          <p:spPr bwMode="auto">
            <a:xfrm>
              <a:off x="4543" y="2701"/>
              <a:ext cx="590" cy="221"/>
            </a:xfrm>
            <a:prstGeom prst="rect">
              <a:avLst/>
            </a:prstGeom>
            <a:noFill/>
            <a:ln w="19050" cap="rnd">
              <a:solidFill>
                <a:srgbClr val="000000"/>
              </a:solidFill>
              <a:round/>
              <a:headEnd/>
              <a:tailEnd/>
            </a:ln>
          </p:spPr>
          <p:txBody>
            <a:bodyPr/>
            <a:lstStyle/>
            <a:p>
              <a:endParaRPr lang="en-CA"/>
            </a:p>
          </p:txBody>
        </p:sp>
        <p:sp>
          <p:nvSpPr>
            <p:cNvPr id="50187" name="Rectangle 11"/>
            <p:cNvSpPr>
              <a:spLocks noChangeArrowheads="1"/>
            </p:cNvSpPr>
            <p:nvPr/>
          </p:nvSpPr>
          <p:spPr bwMode="auto">
            <a:xfrm>
              <a:off x="4713" y="2728"/>
              <a:ext cx="262" cy="154"/>
            </a:xfrm>
            <a:prstGeom prst="rect">
              <a:avLst/>
            </a:prstGeom>
            <a:noFill/>
            <a:ln w="9525">
              <a:noFill/>
              <a:miter lim="800000"/>
              <a:headEnd/>
              <a:tailEnd/>
            </a:ln>
          </p:spPr>
          <p:txBody>
            <a:bodyPr wrap="none" lIns="0" tIns="0" rIns="0" bIns="0">
              <a:spAutoFit/>
            </a:bodyPr>
            <a:lstStyle/>
            <a:p>
              <a:r>
                <a:rPr lang="en-US" sz="1600" b="1">
                  <a:solidFill>
                    <a:srgbClr val="000000"/>
                  </a:solidFill>
                </a:rPr>
                <a:t>ALU</a:t>
              </a:r>
              <a:endParaRPr lang="en-US"/>
            </a:p>
          </p:txBody>
        </p:sp>
        <p:sp>
          <p:nvSpPr>
            <p:cNvPr id="50188" name="Rectangle 12"/>
            <p:cNvSpPr>
              <a:spLocks noChangeArrowheads="1"/>
            </p:cNvSpPr>
            <p:nvPr/>
          </p:nvSpPr>
          <p:spPr bwMode="auto">
            <a:xfrm>
              <a:off x="4514" y="2730"/>
              <a:ext cx="590" cy="222"/>
            </a:xfrm>
            <a:prstGeom prst="rect">
              <a:avLst/>
            </a:prstGeom>
            <a:solidFill>
              <a:srgbClr val="FFFF66"/>
            </a:solidFill>
            <a:ln w="9525">
              <a:noFill/>
              <a:miter lim="800000"/>
              <a:headEnd/>
              <a:tailEnd/>
            </a:ln>
          </p:spPr>
          <p:txBody>
            <a:bodyPr/>
            <a:lstStyle/>
            <a:p>
              <a:endParaRPr lang="en-CA"/>
            </a:p>
          </p:txBody>
        </p:sp>
        <p:sp>
          <p:nvSpPr>
            <p:cNvPr id="50189" name="Rectangle 13"/>
            <p:cNvSpPr>
              <a:spLocks noChangeArrowheads="1"/>
            </p:cNvSpPr>
            <p:nvPr/>
          </p:nvSpPr>
          <p:spPr bwMode="auto">
            <a:xfrm>
              <a:off x="4514" y="2730"/>
              <a:ext cx="590" cy="222"/>
            </a:xfrm>
            <a:prstGeom prst="rect">
              <a:avLst/>
            </a:prstGeom>
            <a:noFill/>
            <a:ln w="19050" cap="rnd">
              <a:solidFill>
                <a:srgbClr val="000000"/>
              </a:solidFill>
              <a:round/>
              <a:headEnd/>
              <a:tailEnd/>
            </a:ln>
          </p:spPr>
          <p:txBody>
            <a:bodyPr/>
            <a:lstStyle/>
            <a:p>
              <a:endParaRPr lang="en-CA"/>
            </a:p>
          </p:txBody>
        </p:sp>
        <p:sp>
          <p:nvSpPr>
            <p:cNvPr id="50190" name="Rectangle 14"/>
            <p:cNvSpPr>
              <a:spLocks noChangeArrowheads="1"/>
            </p:cNvSpPr>
            <p:nvPr/>
          </p:nvSpPr>
          <p:spPr bwMode="auto">
            <a:xfrm>
              <a:off x="4683" y="2758"/>
              <a:ext cx="262" cy="154"/>
            </a:xfrm>
            <a:prstGeom prst="rect">
              <a:avLst/>
            </a:prstGeom>
            <a:noFill/>
            <a:ln w="9525">
              <a:noFill/>
              <a:miter lim="800000"/>
              <a:headEnd/>
              <a:tailEnd/>
            </a:ln>
          </p:spPr>
          <p:txBody>
            <a:bodyPr wrap="none" lIns="0" tIns="0" rIns="0" bIns="0">
              <a:spAutoFit/>
            </a:bodyPr>
            <a:lstStyle/>
            <a:p>
              <a:r>
                <a:rPr lang="en-US" sz="1600" b="1">
                  <a:solidFill>
                    <a:srgbClr val="000000"/>
                  </a:solidFill>
                </a:rPr>
                <a:t>ALU</a:t>
              </a:r>
              <a:endParaRPr lang="en-US"/>
            </a:p>
          </p:txBody>
        </p:sp>
        <p:sp>
          <p:nvSpPr>
            <p:cNvPr id="50191" name="Oval 15"/>
            <p:cNvSpPr>
              <a:spLocks noChangeArrowheads="1"/>
            </p:cNvSpPr>
            <p:nvPr/>
          </p:nvSpPr>
          <p:spPr bwMode="auto">
            <a:xfrm>
              <a:off x="5177" y="2767"/>
              <a:ext cx="15" cy="15"/>
            </a:xfrm>
            <a:prstGeom prst="ellipse">
              <a:avLst/>
            </a:prstGeom>
            <a:solidFill>
              <a:srgbClr val="FFFF66"/>
            </a:solidFill>
            <a:ln w="0">
              <a:solidFill>
                <a:srgbClr val="000000"/>
              </a:solidFill>
              <a:round/>
              <a:headEnd/>
              <a:tailEnd/>
            </a:ln>
          </p:spPr>
          <p:txBody>
            <a:bodyPr/>
            <a:lstStyle/>
            <a:p>
              <a:endParaRPr lang="en-CA"/>
            </a:p>
          </p:txBody>
        </p:sp>
        <p:sp>
          <p:nvSpPr>
            <p:cNvPr id="50192" name="Oval 16"/>
            <p:cNvSpPr>
              <a:spLocks noChangeArrowheads="1"/>
            </p:cNvSpPr>
            <p:nvPr/>
          </p:nvSpPr>
          <p:spPr bwMode="auto">
            <a:xfrm>
              <a:off x="5177" y="2767"/>
              <a:ext cx="15" cy="15"/>
            </a:xfrm>
            <a:prstGeom prst="ellipse">
              <a:avLst/>
            </a:prstGeom>
            <a:noFill/>
            <a:ln w="3175">
              <a:solidFill>
                <a:srgbClr val="000000"/>
              </a:solidFill>
              <a:miter lim="800000"/>
              <a:headEnd/>
              <a:tailEnd/>
            </a:ln>
          </p:spPr>
          <p:txBody>
            <a:bodyPr/>
            <a:lstStyle/>
            <a:p>
              <a:endParaRPr lang="en-CA"/>
            </a:p>
          </p:txBody>
        </p:sp>
        <p:sp>
          <p:nvSpPr>
            <p:cNvPr id="50193" name="Oval 17"/>
            <p:cNvSpPr>
              <a:spLocks noChangeArrowheads="1"/>
            </p:cNvSpPr>
            <p:nvPr/>
          </p:nvSpPr>
          <p:spPr bwMode="auto">
            <a:xfrm>
              <a:off x="5200" y="2745"/>
              <a:ext cx="14" cy="15"/>
            </a:xfrm>
            <a:prstGeom prst="ellipse">
              <a:avLst/>
            </a:prstGeom>
            <a:solidFill>
              <a:srgbClr val="FFFF66"/>
            </a:solidFill>
            <a:ln w="0">
              <a:solidFill>
                <a:srgbClr val="000000"/>
              </a:solidFill>
              <a:round/>
              <a:headEnd/>
              <a:tailEnd/>
            </a:ln>
          </p:spPr>
          <p:txBody>
            <a:bodyPr/>
            <a:lstStyle/>
            <a:p>
              <a:endParaRPr lang="en-CA"/>
            </a:p>
          </p:txBody>
        </p:sp>
        <p:sp>
          <p:nvSpPr>
            <p:cNvPr id="50194" name="Oval 18"/>
            <p:cNvSpPr>
              <a:spLocks noChangeArrowheads="1"/>
            </p:cNvSpPr>
            <p:nvPr/>
          </p:nvSpPr>
          <p:spPr bwMode="auto">
            <a:xfrm>
              <a:off x="5200" y="2745"/>
              <a:ext cx="14" cy="15"/>
            </a:xfrm>
            <a:prstGeom prst="ellipse">
              <a:avLst/>
            </a:prstGeom>
            <a:noFill/>
            <a:ln w="3175">
              <a:solidFill>
                <a:srgbClr val="000000"/>
              </a:solidFill>
              <a:miter lim="800000"/>
              <a:headEnd/>
              <a:tailEnd/>
            </a:ln>
          </p:spPr>
          <p:txBody>
            <a:bodyPr/>
            <a:lstStyle/>
            <a:p>
              <a:endParaRPr lang="en-CA"/>
            </a:p>
          </p:txBody>
        </p:sp>
        <p:sp>
          <p:nvSpPr>
            <p:cNvPr id="50195" name="Oval 19"/>
            <p:cNvSpPr>
              <a:spLocks noChangeArrowheads="1"/>
            </p:cNvSpPr>
            <p:nvPr/>
          </p:nvSpPr>
          <p:spPr bwMode="auto">
            <a:xfrm>
              <a:off x="5222" y="2723"/>
              <a:ext cx="14" cy="15"/>
            </a:xfrm>
            <a:prstGeom prst="ellipse">
              <a:avLst/>
            </a:prstGeom>
            <a:solidFill>
              <a:srgbClr val="FFFF66"/>
            </a:solidFill>
            <a:ln w="0">
              <a:solidFill>
                <a:srgbClr val="000000"/>
              </a:solidFill>
              <a:round/>
              <a:headEnd/>
              <a:tailEnd/>
            </a:ln>
          </p:spPr>
          <p:txBody>
            <a:bodyPr/>
            <a:lstStyle/>
            <a:p>
              <a:endParaRPr lang="en-CA"/>
            </a:p>
          </p:txBody>
        </p:sp>
        <p:sp>
          <p:nvSpPr>
            <p:cNvPr id="50196" name="Oval 20"/>
            <p:cNvSpPr>
              <a:spLocks noChangeArrowheads="1"/>
            </p:cNvSpPr>
            <p:nvPr/>
          </p:nvSpPr>
          <p:spPr bwMode="auto">
            <a:xfrm>
              <a:off x="5222" y="2723"/>
              <a:ext cx="14" cy="15"/>
            </a:xfrm>
            <a:prstGeom prst="ellipse">
              <a:avLst/>
            </a:prstGeom>
            <a:noFill/>
            <a:ln w="3175">
              <a:solidFill>
                <a:srgbClr val="000000"/>
              </a:solidFill>
              <a:miter lim="800000"/>
              <a:headEnd/>
              <a:tailEnd/>
            </a:ln>
          </p:spPr>
          <p:txBody>
            <a:bodyPr/>
            <a:lstStyle/>
            <a:p>
              <a:endParaRPr lang="en-CA"/>
            </a:p>
          </p:txBody>
        </p:sp>
        <p:sp>
          <p:nvSpPr>
            <p:cNvPr id="50197" name="Line 21"/>
            <p:cNvSpPr>
              <a:spLocks noChangeShapeType="1"/>
            </p:cNvSpPr>
            <p:nvPr/>
          </p:nvSpPr>
          <p:spPr bwMode="auto">
            <a:xfrm>
              <a:off x="944" y="3092"/>
              <a:ext cx="74" cy="0"/>
            </a:xfrm>
            <a:prstGeom prst="line">
              <a:avLst/>
            </a:prstGeom>
            <a:noFill/>
            <a:ln w="36513">
              <a:solidFill>
                <a:srgbClr val="000000"/>
              </a:solidFill>
              <a:miter lim="800000"/>
              <a:headEnd/>
              <a:tailEnd/>
            </a:ln>
          </p:spPr>
          <p:txBody>
            <a:bodyPr/>
            <a:lstStyle/>
            <a:p>
              <a:endParaRPr lang="en-CA"/>
            </a:p>
          </p:txBody>
        </p:sp>
        <p:sp>
          <p:nvSpPr>
            <p:cNvPr id="50198" name="Freeform 22"/>
            <p:cNvSpPr>
              <a:spLocks/>
            </p:cNvSpPr>
            <p:nvPr/>
          </p:nvSpPr>
          <p:spPr bwMode="auto">
            <a:xfrm>
              <a:off x="994" y="3043"/>
              <a:ext cx="97" cy="98"/>
            </a:xfrm>
            <a:custGeom>
              <a:avLst/>
              <a:gdLst/>
              <a:ahLst/>
              <a:cxnLst>
                <a:cxn ang="0">
                  <a:pos x="206" y="103"/>
                </a:cxn>
                <a:cxn ang="0">
                  <a:pos x="0" y="207"/>
                </a:cxn>
                <a:cxn ang="0">
                  <a:pos x="0" y="0"/>
                </a:cxn>
                <a:cxn ang="0">
                  <a:pos x="0" y="0"/>
                </a:cxn>
                <a:cxn ang="0">
                  <a:pos x="206" y="103"/>
                </a:cxn>
              </a:cxnLst>
              <a:rect l="0" t="0" r="r" b="b"/>
              <a:pathLst>
                <a:path w="206" h="207">
                  <a:moveTo>
                    <a:pt x="206" y="103"/>
                  </a:moveTo>
                  <a:lnTo>
                    <a:pt x="0" y="207"/>
                  </a:lnTo>
                  <a:cubicBezTo>
                    <a:pt x="33" y="142"/>
                    <a:pt x="33" y="65"/>
                    <a:pt x="0" y="0"/>
                  </a:cubicBezTo>
                  <a:lnTo>
                    <a:pt x="0" y="0"/>
                  </a:lnTo>
                  <a:lnTo>
                    <a:pt x="206" y="103"/>
                  </a:lnTo>
                  <a:close/>
                </a:path>
              </a:pathLst>
            </a:custGeom>
            <a:solidFill>
              <a:srgbClr val="000000"/>
            </a:solidFill>
            <a:ln w="0">
              <a:solidFill>
                <a:srgbClr val="000000"/>
              </a:solidFill>
              <a:prstDash val="solid"/>
              <a:round/>
              <a:headEnd/>
              <a:tailEnd/>
            </a:ln>
          </p:spPr>
          <p:txBody>
            <a:bodyPr/>
            <a:lstStyle/>
            <a:p>
              <a:endParaRPr lang="en-CA"/>
            </a:p>
          </p:txBody>
        </p:sp>
        <p:sp>
          <p:nvSpPr>
            <p:cNvPr id="50199" name="Line 23"/>
            <p:cNvSpPr>
              <a:spLocks noChangeShapeType="1"/>
            </p:cNvSpPr>
            <p:nvPr/>
          </p:nvSpPr>
          <p:spPr bwMode="auto">
            <a:xfrm>
              <a:off x="1682" y="3173"/>
              <a:ext cx="150" cy="41"/>
            </a:xfrm>
            <a:prstGeom prst="line">
              <a:avLst/>
            </a:prstGeom>
            <a:noFill/>
            <a:ln w="36513">
              <a:solidFill>
                <a:srgbClr val="000000"/>
              </a:solidFill>
              <a:miter lim="800000"/>
              <a:headEnd/>
              <a:tailEnd/>
            </a:ln>
          </p:spPr>
          <p:txBody>
            <a:bodyPr/>
            <a:lstStyle/>
            <a:p>
              <a:endParaRPr lang="en-CA"/>
            </a:p>
          </p:txBody>
        </p:sp>
        <p:sp>
          <p:nvSpPr>
            <p:cNvPr id="50200" name="Freeform 24"/>
            <p:cNvSpPr>
              <a:spLocks/>
            </p:cNvSpPr>
            <p:nvPr/>
          </p:nvSpPr>
          <p:spPr bwMode="auto">
            <a:xfrm>
              <a:off x="1796" y="3160"/>
              <a:ext cx="107" cy="94"/>
            </a:xfrm>
            <a:custGeom>
              <a:avLst/>
              <a:gdLst/>
              <a:ahLst/>
              <a:cxnLst>
                <a:cxn ang="0">
                  <a:pos x="227" y="154"/>
                </a:cxn>
                <a:cxn ang="0">
                  <a:pos x="0" y="199"/>
                </a:cxn>
                <a:cxn ang="0">
                  <a:pos x="55" y="0"/>
                </a:cxn>
                <a:cxn ang="0">
                  <a:pos x="55" y="0"/>
                </a:cxn>
                <a:cxn ang="0">
                  <a:pos x="227" y="154"/>
                </a:cxn>
              </a:cxnLst>
              <a:rect l="0" t="0" r="r" b="b"/>
              <a:pathLst>
                <a:path w="227" h="199">
                  <a:moveTo>
                    <a:pt x="227" y="154"/>
                  </a:moveTo>
                  <a:lnTo>
                    <a:pt x="0" y="199"/>
                  </a:lnTo>
                  <a:cubicBezTo>
                    <a:pt x="49" y="145"/>
                    <a:pt x="69" y="71"/>
                    <a:pt x="55" y="0"/>
                  </a:cubicBezTo>
                  <a:lnTo>
                    <a:pt x="55" y="0"/>
                  </a:lnTo>
                  <a:lnTo>
                    <a:pt x="227" y="154"/>
                  </a:lnTo>
                  <a:close/>
                </a:path>
              </a:pathLst>
            </a:custGeom>
            <a:solidFill>
              <a:srgbClr val="000000"/>
            </a:solidFill>
            <a:ln w="0">
              <a:solidFill>
                <a:srgbClr val="000000"/>
              </a:solidFill>
              <a:prstDash val="solid"/>
              <a:round/>
              <a:headEnd/>
              <a:tailEnd/>
            </a:ln>
          </p:spPr>
          <p:txBody>
            <a:bodyPr/>
            <a:lstStyle/>
            <a:p>
              <a:endParaRPr lang="en-CA"/>
            </a:p>
          </p:txBody>
        </p:sp>
        <p:sp>
          <p:nvSpPr>
            <p:cNvPr id="50201" name="Line 25"/>
            <p:cNvSpPr>
              <a:spLocks noChangeShapeType="1"/>
            </p:cNvSpPr>
            <p:nvPr/>
          </p:nvSpPr>
          <p:spPr bwMode="auto">
            <a:xfrm flipV="1">
              <a:off x="1682" y="2970"/>
              <a:ext cx="150" cy="42"/>
            </a:xfrm>
            <a:prstGeom prst="line">
              <a:avLst/>
            </a:prstGeom>
            <a:noFill/>
            <a:ln w="36513">
              <a:solidFill>
                <a:srgbClr val="000000"/>
              </a:solidFill>
              <a:miter lim="800000"/>
              <a:headEnd/>
              <a:tailEnd/>
            </a:ln>
          </p:spPr>
          <p:txBody>
            <a:bodyPr/>
            <a:lstStyle/>
            <a:p>
              <a:endParaRPr lang="en-CA"/>
            </a:p>
          </p:txBody>
        </p:sp>
        <p:sp>
          <p:nvSpPr>
            <p:cNvPr id="50202" name="Freeform 26"/>
            <p:cNvSpPr>
              <a:spLocks/>
            </p:cNvSpPr>
            <p:nvPr/>
          </p:nvSpPr>
          <p:spPr bwMode="auto">
            <a:xfrm>
              <a:off x="1796" y="2930"/>
              <a:ext cx="107" cy="94"/>
            </a:xfrm>
            <a:custGeom>
              <a:avLst/>
              <a:gdLst/>
              <a:ahLst/>
              <a:cxnLst>
                <a:cxn ang="0">
                  <a:pos x="227" y="45"/>
                </a:cxn>
                <a:cxn ang="0">
                  <a:pos x="55" y="199"/>
                </a:cxn>
                <a:cxn ang="0">
                  <a:pos x="0" y="0"/>
                </a:cxn>
                <a:cxn ang="0">
                  <a:pos x="0" y="0"/>
                </a:cxn>
                <a:cxn ang="0">
                  <a:pos x="227" y="45"/>
                </a:cxn>
              </a:cxnLst>
              <a:rect l="0" t="0" r="r" b="b"/>
              <a:pathLst>
                <a:path w="227" h="199">
                  <a:moveTo>
                    <a:pt x="227" y="45"/>
                  </a:moveTo>
                  <a:lnTo>
                    <a:pt x="55" y="199"/>
                  </a:lnTo>
                  <a:cubicBezTo>
                    <a:pt x="69" y="128"/>
                    <a:pt x="49" y="54"/>
                    <a:pt x="0" y="0"/>
                  </a:cubicBezTo>
                  <a:lnTo>
                    <a:pt x="0" y="0"/>
                  </a:lnTo>
                  <a:lnTo>
                    <a:pt x="227" y="45"/>
                  </a:lnTo>
                  <a:close/>
                </a:path>
              </a:pathLst>
            </a:custGeom>
            <a:solidFill>
              <a:srgbClr val="000000"/>
            </a:solidFill>
            <a:ln w="0">
              <a:solidFill>
                <a:srgbClr val="000000"/>
              </a:solidFill>
              <a:prstDash val="solid"/>
              <a:round/>
              <a:headEnd/>
              <a:tailEnd/>
            </a:ln>
          </p:spPr>
          <p:txBody>
            <a:bodyPr/>
            <a:lstStyle/>
            <a:p>
              <a:endParaRPr lang="en-CA"/>
            </a:p>
          </p:txBody>
        </p:sp>
        <p:sp>
          <p:nvSpPr>
            <p:cNvPr id="50203" name="Line 27"/>
            <p:cNvSpPr>
              <a:spLocks noChangeShapeType="1"/>
            </p:cNvSpPr>
            <p:nvPr/>
          </p:nvSpPr>
          <p:spPr bwMode="auto">
            <a:xfrm flipV="1">
              <a:off x="2198" y="3055"/>
              <a:ext cx="0" cy="74"/>
            </a:xfrm>
            <a:prstGeom prst="line">
              <a:avLst/>
            </a:prstGeom>
            <a:noFill/>
            <a:ln w="36513">
              <a:solidFill>
                <a:srgbClr val="000000"/>
              </a:solidFill>
              <a:miter lim="800000"/>
              <a:headEnd/>
              <a:tailEnd/>
            </a:ln>
          </p:spPr>
          <p:txBody>
            <a:bodyPr/>
            <a:lstStyle/>
            <a:p>
              <a:endParaRPr lang="en-CA"/>
            </a:p>
          </p:txBody>
        </p:sp>
        <p:sp>
          <p:nvSpPr>
            <p:cNvPr id="50204" name="Freeform 28"/>
            <p:cNvSpPr>
              <a:spLocks/>
            </p:cNvSpPr>
            <p:nvPr/>
          </p:nvSpPr>
          <p:spPr bwMode="auto">
            <a:xfrm>
              <a:off x="2149" y="3105"/>
              <a:ext cx="98" cy="98"/>
            </a:xfrm>
            <a:custGeom>
              <a:avLst/>
              <a:gdLst/>
              <a:ahLst/>
              <a:cxnLst>
                <a:cxn ang="0">
                  <a:pos x="103" y="207"/>
                </a:cxn>
                <a:cxn ang="0">
                  <a:pos x="0" y="0"/>
                </a:cxn>
                <a:cxn ang="0">
                  <a:pos x="206" y="0"/>
                </a:cxn>
                <a:cxn ang="0">
                  <a:pos x="206" y="0"/>
                </a:cxn>
                <a:cxn ang="0">
                  <a:pos x="103" y="207"/>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CA"/>
            </a:p>
          </p:txBody>
        </p:sp>
        <p:sp>
          <p:nvSpPr>
            <p:cNvPr id="50205" name="Freeform 29"/>
            <p:cNvSpPr>
              <a:spLocks/>
            </p:cNvSpPr>
            <p:nvPr/>
          </p:nvSpPr>
          <p:spPr bwMode="auto">
            <a:xfrm>
              <a:off x="2149" y="2981"/>
              <a:ext cx="98" cy="98"/>
            </a:xfrm>
            <a:custGeom>
              <a:avLst/>
              <a:gdLst/>
              <a:ahLst/>
              <a:cxnLst>
                <a:cxn ang="0">
                  <a:pos x="103" y="0"/>
                </a:cxn>
                <a:cxn ang="0">
                  <a:pos x="206" y="206"/>
                </a:cxn>
                <a:cxn ang="0">
                  <a:pos x="0" y="206"/>
                </a:cxn>
                <a:cxn ang="0">
                  <a:pos x="103" y="0"/>
                </a:cxn>
              </a:cxnLst>
              <a:rect l="0" t="0" r="r" b="b"/>
              <a:pathLst>
                <a:path w="206" h="206">
                  <a:moveTo>
                    <a:pt x="103" y="0"/>
                  </a:moveTo>
                  <a:lnTo>
                    <a:pt x="206" y="206"/>
                  </a:lnTo>
                  <a:cubicBezTo>
                    <a:pt x="141" y="174"/>
                    <a:pt x="65" y="174"/>
                    <a:pt x="0" y="206"/>
                  </a:cubicBezTo>
                  <a:lnTo>
                    <a:pt x="103" y="0"/>
                  </a:lnTo>
                  <a:close/>
                </a:path>
              </a:pathLst>
            </a:custGeom>
            <a:solidFill>
              <a:srgbClr val="000000"/>
            </a:solidFill>
            <a:ln w="0">
              <a:solidFill>
                <a:srgbClr val="000000"/>
              </a:solidFill>
              <a:prstDash val="solid"/>
              <a:round/>
              <a:headEnd/>
              <a:tailEnd/>
            </a:ln>
          </p:spPr>
          <p:txBody>
            <a:bodyPr/>
            <a:lstStyle/>
            <a:p>
              <a:endParaRPr lang="en-CA"/>
            </a:p>
          </p:txBody>
        </p:sp>
        <p:sp>
          <p:nvSpPr>
            <p:cNvPr id="50206" name="Line 30"/>
            <p:cNvSpPr>
              <a:spLocks noChangeShapeType="1"/>
            </p:cNvSpPr>
            <p:nvPr/>
          </p:nvSpPr>
          <p:spPr bwMode="auto">
            <a:xfrm flipV="1">
              <a:off x="2493" y="3192"/>
              <a:ext cx="150" cy="41"/>
            </a:xfrm>
            <a:prstGeom prst="line">
              <a:avLst/>
            </a:prstGeom>
            <a:noFill/>
            <a:ln w="36513">
              <a:solidFill>
                <a:srgbClr val="000000"/>
              </a:solidFill>
              <a:miter lim="800000"/>
              <a:headEnd/>
              <a:tailEnd/>
            </a:ln>
          </p:spPr>
          <p:txBody>
            <a:bodyPr/>
            <a:lstStyle/>
            <a:p>
              <a:endParaRPr lang="en-CA"/>
            </a:p>
          </p:txBody>
        </p:sp>
        <p:sp>
          <p:nvSpPr>
            <p:cNvPr id="50207" name="Freeform 31"/>
            <p:cNvSpPr>
              <a:spLocks/>
            </p:cNvSpPr>
            <p:nvPr/>
          </p:nvSpPr>
          <p:spPr bwMode="auto">
            <a:xfrm>
              <a:off x="2608" y="3151"/>
              <a:ext cx="106" cy="94"/>
            </a:xfrm>
            <a:custGeom>
              <a:avLst/>
              <a:gdLst/>
              <a:ahLst/>
              <a:cxnLst>
                <a:cxn ang="0">
                  <a:pos x="226" y="45"/>
                </a:cxn>
                <a:cxn ang="0">
                  <a:pos x="54" y="199"/>
                </a:cxn>
                <a:cxn ang="0">
                  <a:pos x="0" y="0"/>
                </a:cxn>
                <a:cxn ang="0">
                  <a:pos x="0" y="0"/>
                </a:cxn>
                <a:cxn ang="0">
                  <a:pos x="226" y="45"/>
                </a:cxn>
              </a:cxnLst>
              <a:rect l="0" t="0" r="r" b="b"/>
              <a:pathLst>
                <a:path w="226" h="199">
                  <a:moveTo>
                    <a:pt x="226" y="45"/>
                  </a:moveTo>
                  <a:lnTo>
                    <a:pt x="54" y="199"/>
                  </a:lnTo>
                  <a:cubicBezTo>
                    <a:pt x="68" y="128"/>
                    <a:pt x="48" y="54"/>
                    <a:pt x="0" y="0"/>
                  </a:cubicBezTo>
                  <a:lnTo>
                    <a:pt x="0" y="0"/>
                  </a:lnTo>
                  <a:lnTo>
                    <a:pt x="226" y="45"/>
                  </a:lnTo>
                  <a:close/>
                </a:path>
              </a:pathLst>
            </a:custGeom>
            <a:solidFill>
              <a:srgbClr val="000000"/>
            </a:solidFill>
            <a:ln w="0">
              <a:solidFill>
                <a:srgbClr val="000000"/>
              </a:solidFill>
              <a:prstDash val="solid"/>
              <a:round/>
              <a:headEnd/>
              <a:tailEnd/>
            </a:ln>
          </p:spPr>
          <p:txBody>
            <a:bodyPr/>
            <a:lstStyle/>
            <a:p>
              <a:endParaRPr lang="en-CA"/>
            </a:p>
          </p:txBody>
        </p:sp>
        <p:sp>
          <p:nvSpPr>
            <p:cNvPr id="50208" name="Line 32"/>
            <p:cNvSpPr>
              <a:spLocks noChangeShapeType="1"/>
            </p:cNvSpPr>
            <p:nvPr/>
          </p:nvSpPr>
          <p:spPr bwMode="auto">
            <a:xfrm>
              <a:off x="2493" y="2951"/>
              <a:ext cx="150" cy="41"/>
            </a:xfrm>
            <a:prstGeom prst="line">
              <a:avLst/>
            </a:prstGeom>
            <a:noFill/>
            <a:ln w="36513">
              <a:solidFill>
                <a:srgbClr val="000000"/>
              </a:solidFill>
              <a:miter lim="800000"/>
              <a:headEnd/>
              <a:tailEnd/>
            </a:ln>
          </p:spPr>
          <p:txBody>
            <a:bodyPr/>
            <a:lstStyle/>
            <a:p>
              <a:endParaRPr lang="en-CA"/>
            </a:p>
          </p:txBody>
        </p:sp>
        <p:sp>
          <p:nvSpPr>
            <p:cNvPr id="50209" name="Freeform 33"/>
            <p:cNvSpPr>
              <a:spLocks/>
            </p:cNvSpPr>
            <p:nvPr/>
          </p:nvSpPr>
          <p:spPr bwMode="auto">
            <a:xfrm>
              <a:off x="2608" y="2939"/>
              <a:ext cx="106" cy="94"/>
            </a:xfrm>
            <a:custGeom>
              <a:avLst/>
              <a:gdLst/>
              <a:ahLst/>
              <a:cxnLst>
                <a:cxn ang="0">
                  <a:pos x="226" y="154"/>
                </a:cxn>
                <a:cxn ang="0">
                  <a:pos x="0" y="199"/>
                </a:cxn>
                <a:cxn ang="0">
                  <a:pos x="54" y="0"/>
                </a:cxn>
                <a:cxn ang="0">
                  <a:pos x="226" y="154"/>
                </a:cxn>
              </a:cxnLst>
              <a:rect l="0" t="0" r="r" b="b"/>
              <a:pathLst>
                <a:path w="226" h="199">
                  <a:moveTo>
                    <a:pt x="226" y="154"/>
                  </a:moveTo>
                  <a:lnTo>
                    <a:pt x="0" y="199"/>
                  </a:lnTo>
                  <a:cubicBezTo>
                    <a:pt x="48" y="145"/>
                    <a:pt x="68" y="71"/>
                    <a:pt x="54" y="0"/>
                  </a:cubicBezTo>
                  <a:lnTo>
                    <a:pt x="226" y="154"/>
                  </a:lnTo>
                  <a:close/>
                </a:path>
              </a:pathLst>
            </a:custGeom>
            <a:solidFill>
              <a:srgbClr val="000000"/>
            </a:solidFill>
            <a:ln w="0">
              <a:solidFill>
                <a:srgbClr val="000000"/>
              </a:solidFill>
              <a:prstDash val="solid"/>
              <a:round/>
              <a:headEnd/>
              <a:tailEnd/>
            </a:ln>
          </p:spPr>
          <p:txBody>
            <a:bodyPr/>
            <a:lstStyle/>
            <a:p>
              <a:endParaRPr lang="en-CA"/>
            </a:p>
          </p:txBody>
        </p:sp>
        <p:sp>
          <p:nvSpPr>
            <p:cNvPr id="50210" name="Line 34"/>
            <p:cNvSpPr>
              <a:spLocks noChangeShapeType="1"/>
            </p:cNvSpPr>
            <p:nvPr/>
          </p:nvSpPr>
          <p:spPr bwMode="auto">
            <a:xfrm>
              <a:off x="3304" y="3099"/>
              <a:ext cx="222" cy="0"/>
            </a:xfrm>
            <a:prstGeom prst="line">
              <a:avLst/>
            </a:prstGeom>
            <a:noFill/>
            <a:ln w="36513">
              <a:solidFill>
                <a:srgbClr val="000000"/>
              </a:solidFill>
              <a:miter lim="800000"/>
              <a:headEnd/>
              <a:tailEnd/>
            </a:ln>
          </p:spPr>
          <p:txBody>
            <a:bodyPr/>
            <a:lstStyle/>
            <a:p>
              <a:endParaRPr lang="en-CA"/>
            </a:p>
          </p:txBody>
        </p:sp>
        <p:sp>
          <p:nvSpPr>
            <p:cNvPr id="50211" name="Freeform 35"/>
            <p:cNvSpPr>
              <a:spLocks/>
            </p:cNvSpPr>
            <p:nvPr/>
          </p:nvSpPr>
          <p:spPr bwMode="auto">
            <a:xfrm>
              <a:off x="3502" y="3051"/>
              <a:ext cx="97" cy="97"/>
            </a:xfrm>
            <a:custGeom>
              <a:avLst/>
              <a:gdLst/>
              <a:ahLst/>
              <a:cxnLst>
                <a:cxn ang="0">
                  <a:pos x="206" y="103"/>
                </a:cxn>
                <a:cxn ang="0">
                  <a:pos x="0" y="206"/>
                </a:cxn>
                <a:cxn ang="0">
                  <a:pos x="0" y="0"/>
                </a:cxn>
                <a:cxn ang="0">
                  <a:pos x="0" y="0"/>
                </a:cxn>
                <a:cxn ang="0">
                  <a:pos x="206" y="103"/>
                </a:cxn>
              </a:cxnLst>
              <a:rect l="0" t="0" r="r" b="b"/>
              <a:pathLst>
                <a:path w="206" h="206">
                  <a:moveTo>
                    <a:pt x="206" y="103"/>
                  </a:moveTo>
                  <a:lnTo>
                    <a:pt x="0" y="206"/>
                  </a:lnTo>
                  <a:cubicBezTo>
                    <a:pt x="32" y="141"/>
                    <a:pt x="32" y="65"/>
                    <a:pt x="0" y="0"/>
                  </a:cubicBezTo>
                  <a:lnTo>
                    <a:pt x="0" y="0"/>
                  </a:lnTo>
                  <a:lnTo>
                    <a:pt x="206" y="103"/>
                  </a:lnTo>
                  <a:close/>
                </a:path>
              </a:pathLst>
            </a:custGeom>
            <a:solidFill>
              <a:srgbClr val="000000"/>
            </a:solidFill>
            <a:ln w="0">
              <a:solidFill>
                <a:srgbClr val="000000"/>
              </a:solidFill>
              <a:prstDash val="solid"/>
              <a:round/>
              <a:headEnd/>
              <a:tailEnd/>
            </a:ln>
          </p:spPr>
          <p:txBody>
            <a:bodyPr/>
            <a:lstStyle/>
            <a:p>
              <a:endParaRPr lang="en-CA"/>
            </a:p>
          </p:txBody>
        </p:sp>
        <p:sp>
          <p:nvSpPr>
            <p:cNvPr id="50212" name="Line 36"/>
            <p:cNvSpPr>
              <a:spLocks noChangeShapeType="1"/>
            </p:cNvSpPr>
            <p:nvPr/>
          </p:nvSpPr>
          <p:spPr bwMode="auto">
            <a:xfrm>
              <a:off x="4302" y="3192"/>
              <a:ext cx="113" cy="27"/>
            </a:xfrm>
            <a:prstGeom prst="line">
              <a:avLst/>
            </a:prstGeom>
            <a:noFill/>
            <a:ln w="98425">
              <a:solidFill>
                <a:srgbClr val="000000"/>
              </a:solidFill>
              <a:miter lim="800000"/>
              <a:headEnd/>
              <a:tailEnd/>
            </a:ln>
          </p:spPr>
          <p:txBody>
            <a:bodyPr/>
            <a:lstStyle/>
            <a:p>
              <a:endParaRPr lang="en-CA"/>
            </a:p>
          </p:txBody>
        </p:sp>
        <p:sp>
          <p:nvSpPr>
            <p:cNvPr id="50213" name="Freeform 37"/>
            <p:cNvSpPr>
              <a:spLocks/>
            </p:cNvSpPr>
            <p:nvPr/>
          </p:nvSpPr>
          <p:spPr bwMode="auto">
            <a:xfrm>
              <a:off x="4233" y="3110"/>
              <a:ext cx="107" cy="172"/>
            </a:xfrm>
            <a:custGeom>
              <a:avLst/>
              <a:gdLst/>
              <a:ahLst/>
              <a:cxnLst>
                <a:cxn ang="0">
                  <a:pos x="66" y="172"/>
                </a:cxn>
                <a:cxn ang="0">
                  <a:pos x="0" y="66"/>
                </a:cxn>
                <a:cxn ang="0">
                  <a:pos x="107" y="0"/>
                </a:cxn>
                <a:cxn ang="0">
                  <a:pos x="66" y="172"/>
                </a:cxn>
              </a:cxnLst>
              <a:rect l="0" t="0" r="r" b="b"/>
              <a:pathLst>
                <a:path w="107" h="172">
                  <a:moveTo>
                    <a:pt x="66" y="172"/>
                  </a:moveTo>
                  <a:lnTo>
                    <a:pt x="0" y="66"/>
                  </a:lnTo>
                  <a:lnTo>
                    <a:pt x="107" y="0"/>
                  </a:lnTo>
                  <a:lnTo>
                    <a:pt x="66" y="172"/>
                  </a:lnTo>
                  <a:close/>
                </a:path>
              </a:pathLst>
            </a:custGeom>
            <a:solidFill>
              <a:srgbClr val="000000"/>
            </a:solidFill>
            <a:ln w="9525">
              <a:noFill/>
              <a:round/>
              <a:headEnd/>
              <a:tailEnd/>
            </a:ln>
          </p:spPr>
          <p:txBody>
            <a:bodyPr/>
            <a:lstStyle/>
            <a:p>
              <a:endParaRPr lang="en-CA"/>
            </a:p>
          </p:txBody>
        </p:sp>
        <p:sp>
          <p:nvSpPr>
            <p:cNvPr id="50214" name="Freeform 38"/>
            <p:cNvSpPr>
              <a:spLocks/>
            </p:cNvSpPr>
            <p:nvPr/>
          </p:nvSpPr>
          <p:spPr bwMode="auto">
            <a:xfrm>
              <a:off x="4377" y="3129"/>
              <a:ext cx="107" cy="172"/>
            </a:xfrm>
            <a:custGeom>
              <a:avLst/>
              <a:gdLst/>
              <a:ahLst/>
              <a:cxnLst>
                <a:cxn ang="0">
                  <a:pos x="42" y="0"/>
                </a:cxn>
                <a:cxn ang="0">
                  <a:pos x="107" y="107"/>
                </a:cxn>
                <a:cxn ang="0">
                  <a:pos x="0" y="172"/>
                </a:cxn>
                <a:cxn ang="0">
                  <a:pos x="42" y="0"/>
                </a:cxn>
              </a:cxnLst>
              <a:rect l="0" t="0" r="r" b="b"/>
              <a:pathLst>
                <a:path w="107" h="172">
                  <a:moveTo>
                    <a:pt x="42" y="0"/>
                  </a:moveTo>
                  <a:lnTo>
                    <a:pt x="107" y="107"/>
                  </a:lnTo>
                  <a:lnTo>
                    <a:pt x="0" y="172"/>
                  </a:lnTo>
                  <a:lnTo>
                    <a:pt x="42" y="0"/>
                  </a:lnTo>
                  <a:close/>
                </a:path>
              </a:pathLst>
            </a:custGeom>
            <a:solidFill>
              <a:srgbClr val="000000"/>
            </a:solidFill>
            <a:ln w="9525">
              <a:noFill/>
              <a:round/>
              <a:headEnd/>
              <a:tailEnd/>
            </a:ln>
          </p:spPr>
          <p:txBody>
            <a:bodyPr/>
            <a:lstStyle/>
            <a:p>
              <a:endParaRPr lang="en-CA"/>
            </a:p>
          </p:txBody>
        </p:sp>
        <p:sp>
          <p:nvSpPr>
            <p:cNvPr id="50215" name="Line 39"/>
            <p:cNvSpPr>
              <a:spLocks noChangeShapeType="1"/>
            </p:cNvSpPr>
            <p:nvPr/>
          </p:nvSpPr>
          <p:spPr bwMode="auto">
            <a:xfrm flipV="1">
              <a:off x="4302" y="2967"/>
              <a:ext cx="114" cy="30"/>
            </a:xfrm>
            <a:prstGeom prst="line">
              <a:avLst/>
            </a:prstGeom>
            <a:noFill/>
            <a:ln w="98425">
              <a:solidFill>
                <a:srgbClr val="000000"/>
              </a:solidFill>
              <a:miter lim="800000"/>
              <a:headEnd/>
              <a:tailEnd/>
            </a:ln>
          </p:spPr>
          <p:txBody>
            <a:bodyPr/>
            <a:lstStyle/>
            <a:p>
              <a:endParaRPr lang="en-CA"/>
            </a:p>
          </p:txBody>
        </p:sp>
        <p:sp>
          <p:nvSpPr>
            <p:cNvPr id="50216" name="Freeform 40"/>
            <p:cNvSpPr>
              <a:spLocks/>
            </p:cNvSpPr>
            <p:nvPr/>
          </p:nvSpPr>
          <p:spPr bwMode="auto">
            <a:xfrm>
              <a:off x="4233" y="2907"/>
              <a:ext cx="109" cy="171"/>
            </a:xfrm>
            <a:custGeom>
              <a:avLst/>
              <a:gdLst/>
              <a:ahLst/>
              <a:cxnLst>
                <a:cxn ang="0">
                  <a:pos x="109" y="171"/>
                </a:cxn>
                <a:cxn ang="0">
                  <a:pos x="0" y="108"/>
                </a:cxn>
                <a:cxn ang="0">
                  <a:pos x="64" y="0"/>
                </a:cxn>
                <a:cxn ang="0">
                  <a:pos x="109" y="171"/>
                </a:cxn>
              </a:cxnLst>
              <a:rect l="0" t="0" r="r" b="b"/>
              <a:pathLst>
                <a:path w="109" h="171">
                  <a:moveTo>
                    <a:pt x="109" y="171"/>
                  </a:moveTo>
                  <a:lnTo>
                    <a:pt x="0" y="108"/>
                  </a:lnTo>
                  <a:lnTo>
                    <a:pt x="64" y="0"/>
                  </a:lnTo>
                  <a:lnTo>
                    <a:pt x="109" y="171"/>
                  </a:lnTo>
                  <a:close/>
                </a:path>
              </a:pathLst>
            </a:custGeom>
            <a:solidFill>
              <a:srgbClr val="000000"/>
            </a:solidFill>
            <a:ln w="9525">
              <a:noFill/>
              <a:round/>
              <a:headEnd/>
              <a:tailEnd/>
            </a:ln>
          </p:spPr>
          <p:txBody>
            <a:bodyPr/>
            <a:lstStyle/>
            <a:p>
              <a:endParaRPr lang="en-CA"/>
            </a:p>
          </p:txBody>
        </p:sp>
        <p:sp>
          <p:nvSpPr>
            <p:cNvPr id="50217" name="Freeform 41"/>
            <p:cNvSpPr>
              <a:spLocks/>
            </p:cNvSpPr>
            <p:nvPr/>
          </p:nvSpPr>
          <p:spPr bwMode="auto">
            <a:xfrm>
              <a:off x="4376" y="2885"/>
              <a:ext cx="108" cy="172"/>
            </a:xfrm>
            <a:custGeom>
              <a:avLst/>
              <a:gdLst/>
              <a:ahLst/>
              <a:cxnLst>
                <a:cxn ang="0">
                  <a:pos x="0" y="0"/>
                </a:cxn>
                <a:cxn ang="0">
                  <a:pos x="108" y="64"/>
                </a:cxn>
                <a:cxn ang="0">
                  <a:pos x="45" y="172"/>
                </a:cxn>
                <a:cxn ang="0">
                  <a:pos x="0" y="0"/>
                </a:cxn>
              </a:cxnLst>
              <a:rect l="0" t="0" r="r" b="b"/>
              <a:pathLst>
                <a:path w="108" h="172">
                  <a:moveTo>
                    <a:pt x="0" y="0"/>
                  </a:moveTo>
                  <a:lnTo>
                    <a:pt x="108" y="64"/>
                  </a:lnTo>
                  <a:lnTo>
                    <a:pt x="45" y="172"/>
                  </a:lnTo>
                  <a:lnTo>
                    <a:pt x="0" y="0"/>
                  </a:lnTo>
                  <a:close/>
                </a:path>
              </a:pathLst>
            </a:custGeom>
            <a:solidFill>
              <a:srgbClr val="000000"/>
            </a:solidFill>
            <a:ln w="9525">
              <a:noFill/>
              <a:round/>
              <a:headEnd/>
              <a:tailEnd/>
            </a:ln>
          </p:spPr>
          <p:txBody>
            <a:bodyPr/>
            <a:lstStyle/>
            <a:p>
              <a:endParaRPr lang="en-CA"/>
            </a:p>
          </p:txBody>
        </p:sp>
        <p:sp>
          <p:nvSpPr>
            <p:cNvPr id="50218" name="Rectangle 42"/>
            <p:cNvSpPr>
              <a:spLocks noChangeArrowheads="1"/>
            </p:cNvSpPr>
            <p:nvPr/>
          </p:nvSpPr>
          <p:spPr bwMode="auto">
            <a:xfrm>
              <a:off x="354" y="2981"/>
              <a:ext cx="590" cy="222"/>
            </a:xfrm>
            <a:prstGeom prst="rect">
              <a:avLst/>
            </a:prstGeom>
            <a:solidFill>
              <a:srgbClr val="99FF99"/>
            </a:solidFill>
            <a:ln w="9525">
              <a:noFill/>
              <a:miter lim="800000"/>
              <a:headEnd/>
              <a:tailEnd/>
            </a:ln>
          </p:spPr>
          <p:txBody>
            <a:bodyPr/>
            <a:lstStyle/>
            <a:p>
              <a:endParaRPr lang="en-CA"/>
            </a:p>
          </p:txBody>
        </p:sp>
        <p:sp>
          <p:nvSpPr>
            <p:cNvPr id="50219" name="Rectangle 43"/>
            <p:cNvSpPr>
              <a:spLocks noChangeArrowheads="1"/>
            </p:cNvSpPr>
            <p:nvPr/>
          </p:nvSpPr>
          <p:spPr bwMode="auto">
            <a:xfrm>
              <a:off x="354" y="2981"/>
              <a:ext cx="590" cy="222"/>
            </a:xfrm>
            <a:prstGeom prst="rect">
              <a:avLst/>
            </a:prstGeom>
            <a:noFill/>
            <a:ln w="19050" cap="rnd">
              <a:solidFill>
                <a:srgbClr val="000000"/>
              </a:solidFill>
              <a:round/>
              <a:headEnd/>
              <a:tailEnd/>
            </a:ln>
          </p:spPr>
          <p:txBody>
            <a:bodyPr/>
            <a:lstStyle/>
            <a:p>
              <a:endParaRPr lang="en-CA"/>
            </a:p>
          </p:txBody>
        </p:sp>
        <p:sp>
          <p:nvSpPr>
            <p:cNvPr id="50220" name="Rectangle 44"/>
            <p:cNvSpPr>
              <a:spLocks noChangeArrowheads="1"/>
            </p:cNvSpPr>
            <p:nvPr/>
          </p:nvSpPr>
          <p:spPr bwMode="auto">
            <a:xfrm>
              <a:off x="427" y="3007"/>
              <a:ext cx="462" cy="154"/>
            </a:xfrm>
            <a:prstGeom prst="rect">
              <a:avLst/>
            </a:prstGeom>
            <a:noFill/>
            <a:ln w="9525">
              <a:noFill/>
              <a:miter lim="800000"/>
              <a:headEnd/>
              <a:tailEnd/>
            </a:ln>
          </p:spPr>
          <p:txBody>
            <a:bodyPr wrap="none" lIns="0" tIns="0" rIns="0" bIns="0">
              <a:spAutoFit/>
            </a:bodyPr>
            <a:lstStyle/>
            <a:p>
              <a:r>
                <a:rPr lang="en-US" sz="1600" b="1">
                  <a:solidFill>
                    <a:srgbClr val="000000"/>
                  </a:solidFill>
                </a:rPr>
                <a:t>I-Cache</a:t>
              </a:r>
              <a:endParaRPr lang="en-US"/>
            </a:p>
          </p:txBody>
        </p:sp>
        <p:sp>
          <p:nvSpPr>
            <p:cNvPr id="50221" name="Rectangle 45"/>
            <p:cNvSpPr>
              <a:spLocks noChangeArrowheads="1"/>
            </p:cNvSpPr>
            <p:nvPr/>
          </p:nvSpPr>
          <p:spPr bwMode="auto">
            <a:xfrm>
              <a:off x="1091" y="2981"/>
              <a:ext cx="591" cy="222"/>
            </a:xfrm>
            <a:prstGeom prst="rect">
              <a:avLst/>
            </a:prstGeom>
            <a:solidFill>
              <a:srgbClr val="99FF99"/>
            </a:solidFill>
            <a:ln w="9525">
              <a:noFill/>
              <a:miter lim="800000"/>
              <a:headEnd/>
              <a:tailEnd/>
            </a:ln>
          </p:spPr>
          <p:txBody>
            <a:bodyPr/>
            <a:lstStyle/>
            <a:p>
              <a:endParaRPr lang="en-CA"/>
            </a:p>
          </p:txBody>
        </p:sp>
        <p:sp>
          <p:nvSpPr>
            <p:cNvPr id="50222" name="Rectangle 46"/>
            <p:cNvSpPr>
              <a:spLocks noChangeArrowheads="1"/>
            </p:cNvSpPr>
            <p:nvPr/>
          </p:nvSpPr>
          <p:spPr bwMode="auto">
            <a:xfrm>
              <a:off x="1091" y="2981"/>
              <a:ext cx="591" cy="222"/>
            </a:xfrm>
            <a:prstGeom prst="rect">
              <a:avLst/>
            </a:prstGeom>
            <a:noFill/>
            <a:ln w="19050" cap="rnd">
              <a:solidFill>
                <a:srgbClr val="000000"/>
              </a:solidFill>
              <a:round/>
              <a:headEnd/>
              <a:tailEnd/>
            </a:ln>
          </p:spPr>
          <p:txBody>
            <a:bodyPr/>
            <a:lstStyle/>
            <a:p>
              <a:endParaRPr lang="en-CA"/>
            </a:p>
          </p:txBody>
        </p:sp>
        <p:sp>
          <p:nvSpPr>
            <p:cNvPr id="50223" name="Rectangle 47"/>
            <p:cNvSpPr>
              <a:spLocks noChangeArrowheads="1"/>
            </p:cNvSpPr>
            <p:nvPr/>
          </p:nvSpPr>
          <p:spPr bwMode="auto">
            <a:xfrm>
              <a:off x="1160" y="3007"/>
              <a:ext cx="461" cy="154"/>
            </a:xfrm>
            <a:prstGeom prst="rect">
              <a:avLst/>
            </a:prstGeom>
            <a:noFill/>
            <a:ln w="9525">
              <a:noFill/>
              <a:miter lim="800000"/>
              <a:headEnd/>
              <a:tailEnd/>
            </a:ln>
          </p:spPr>
          <p:txBody>
            <a:bodyPr wrap="none" lIns="0" tIns="0" rIns="0" bIns="0">
              <a:spAutoFit/>
            </a:bodyPr>
            <a:lstStyle/>
            <a:p>
              <a:r>
                <a:rPr lang="en-US" sz="1600" b="1">
                  <a:solidFill>
                    <a:srgbClr val="000000"/>
                  </a:solidFill>
                </a:rPr>
                <a:t>Decode</a:t>
              </a:r>
              <a:endParaRPr lang="en-US"/>
            </a:p>
          </p:txBody>
        </p:sp>
        <p:sp>
          <p:nvSpPr>
            <p:cNvPr id="50224" name="Rectangle 48"/>
            <p:cNvSpPr>
              <a:spLocks noChangeArrowheads="1"/>
            </p:cNvSpPr>
            <p:nvPr/>
          </p:nvSpPr>
          <p:spPr bwMode="auto">
            <a:xfrm>
              <a:off x="1903" y="2760"/>
              <a:ext cx="590" cy="221"/>
            </a:xfrm>
            <a:prstGeom prst="rect">
              <a:avLst/>
            </a:prstGeom>
            <a:solidFill>
              <a:srgbClr val="99FF99"/>
            </a:solidFill>
            <a:ln w="9525">
              <a:noFill/>
              <a:miter lim="800000"/>
              <a:headEnd/>
              <a:tailEnd/>
            </a:ln>
          </p:spPr>
          <p:txBody>
            <a:bodyPr/>
            <a:lstStyle/>
            <a:p>
              <a:endParaRPr lang="en-CA"/>
            </a:p>
          </p:txBody>
        </p:sp>
        <p:sp>
          <p:nvSpPr>
            <p:cNvPr id="50225" name="Rectangle 49"/>
            <p:cNvSpPr>
              <a:spLocks noChangeArrowheads="1"/>
            </p:cNvSpPr>
            <p:nvPr/>
          </p:nvSpPr>
          <p:spPr bwMode="auto">
            <a:xfrm>
              <a:off x="1903" y="2760"/>
              <a:ext cx="590" cy="221"/>
            </a:xfrm>
            <a:prstGeom prst="rect">
              <a:avLst/>
            </a:prstGeom>
            <a:noFill/>
            <a:ln w="19050" cap="rnd">
              <a:solidFill>
                <a:srgbClr val="000000"/>
              </a:solidFill>
              <a:round/>
              <a:headEnd/>
              <a:tailEnd/>
            </a:ln>
          </p:spPr>
          <p:txBody>
            <a:bodyPr/>
            <a:lstStyle/>
            <a:p>
              <a:endParaRPr lang="en-CA"/>
            </a:p>
          </p:txBody>
        </p:sp>
        <p:sp>
          <p:nvSpPr>
            <p:cNvPr id="50226" name="Rectangle 50"/>
            <p:cNvSpPr>
              <a:spLocks noChangeArrowheads="1"/>
            </p:cNvSpPr>
            <p:nvPr/>
          </p:nvSpPr>
          <p:spPr bwMode="auto">
            <a:xfrm>
              <a:off x="1976" y="2788"/>
              <a:ext cx="456" cy="154"/>
            </a:xfrm>
            <a:prstGeom prst="rect">
              <a:avLst/>
            </a:prstGeom>
            <a:noFill/>
            <a:ln w="9525">
              <a:noFill/>
              <a:miter lim="800000"/>
              <a:headEnd/>
              <a:tailEnd/>
            </a:ln>
          </p:spPr>
          <p:txBody>
            <a:bodyPr wrap="none" lIns="0" tIns="0" rIns="0" bIns="0">
              <a:spAutoFit/>
            </a:bodyPr>
            <a:lstStyle/>
            <a:p>
              <a:r>
                <a:rPr lang="en-US" sz="1600" b="1">
                  <a:solidFill>
                    <a:srgbClr val="000000"/>
                  </a:solidFill>
                </a:rPr>
                <a:t>I-Buffer</a:t>
              </a:r>
              <a:endParaRPr lang="en-US"/>
            </a:p>
          </p:txBody>
        </p:sp>
        <p:sp>
          <p:nvSpPr>
            <p:cNvPr id="50227" name="Rectangle 51"/>
            <p:cNvSpPr>
              <a:spLocks noChangeArrowheads="1"/>
            </p:cNvSpPr>
            <p:nvPr/>
          </p:nvSpPr>
          <p:spPr bwMode="auto">
            <a:xfrm>
              <a:off x="1903" y="3203"/>
              <a:ext cx="590" cy="221"/>
            </a:xfrm>
            <a:prstGeom prst="rect">
              <a:avLst/>
            </a:prstGeom>
            <a:solidFill>
              <a:srgbClr val="99FF99"/>
            </a:solidFill>
            <a:ln w="9525">
              <a:noFill/>
              <a:miter lim="800000"/>
              <a:headEnd/>
              <a:tailEnd/>
            </a:ln>
          </p:spPr>
          <p:txBody>
            <a:bodyPr/>
            <a:lstStyle/>
            <a:p>
              <a:endParaRPr lang="en-CA"/>
            </a:p>
          </p:txBody>
        </p:sp>
        <p:sp>
          <p:nvSpPr>
            <p:cNvPr id="50228" name="Rectangle 52"/>
            <p:cNvSpPr>
              <a:spLocks noChangeArrowheads="1"/>
            </p:cNvSpPr>
            <p:nvPr/>
          </p:nvSpPr>
          <p:spPr bwMode="auto">
            <a:xfrm>
              <a:off x="1903" y="3203"/>
              <a:ext cx="590" cy="221"/>
            </a:xfrm>
            <a:prstGeom prst="rect">
              <a:avLst/>
            </a:prstGeom>
            <a:noFill/>
            <a:ln w="19050" cap="rnd">
              <a:solidFill>
                <a:srgbClr val="000000"/>
              </a:solidFill>
              <a:round/>
              <a:headEnd/>
              <a:tailEnd/>
            </a:ln>
          </p:spPr>
          <p:txBody>
            <a:bodyPr/>
            <a:lstStyle/>
            <a:p>
              <a:endParaRPr lang="en-CA"/>
            </a:p>
          </p:txBody>
        </p:sp>
        <p:sp>
          <p:nvSpPr>
            <p:cNvPr id="50229" name="Rectangle 53"/>
            <p:cNvSpPr>
              <a:spLocks noChangeArrowheads="1"/>
            </p:cNvSpPr>
            <p:nvPr/>
          </p:nvSpPr>
          <p:spPr bwMode="auto">
            <a:xfrm>
              <a:off x="2022" y="3189"/>
              <a:ext cx="355" cy="154"/>
            </a:xfrm>
            <a:prstGeom prst="rect">
              <a:avLst/>
            </a:prstGeom>
            <a:noFill/>
            <a:ln w="9525">
              <a:noFill/>
              <a:miter lim="800000"/>
              <a:headEnd/>
              <a:tailEnd/>
            </a:ln>
          </p:spPr>
          <p:txBody>
            <a:bodyPr wrap="none" lIns="0" tIns="0" rIns="0" bIns="0">
              <a:spAutoFit/>
            </a:bodyPr>
            <a:lstStyle/>
            <a:p>
              <a:r>
                <a:rPr lang="en-US" sz="1600" b="1">
                  <a:solidFill>
                    <a:srgbClr val="000000"/>
                  </a:solidFill>
                </a:rPr>
                <a:t>Score</a:t>
              </a:r>
              <a:endParaRPr lang="en-US"/>
            </a:p>
          </p:txBody>
        </p:sp>
        <p:sp>
          <p:nvSpPr>
            <p:cNvPr id="50230" name="Rectangle 54"/>
            <p:cNvSpPr>
              <a:spLocks noChangeArrowheads="1"/>
            </p:cNvSpPr>
            <p:nvPr/>
          </p:nvSpPr>
          <p:spPr bwMode="auto">
            <a:xfrm>
              <a:off x="2014" y="3287"/>
              <a:ext cx="369" cy="154"/>
            </a:xfrm>
            <a:prstGeom prst="rect">
              <a:avLst/>
            </a:prstGeom>
            <a:noFill/>
            <a:ln w="9525">
              <a:noFill/>
              <a:miter lim="800000"/>
              <a:headEnd/>
              <a:tailEnd/>
            </a:ln>
          </p:spPr>
          <p:txBody>
            <a:bodyPr wrap="none" lIns="0" tIns="0" rIns="0" bIns="0">
              <a:spAutoFit/>
            </a:bodyPr>
            <a:lstStyle/>
            <a:p>
              <a:r>
                <a:rPr lang="en-US" sz="1600" b="1">
                  <a:solidFill>
                    <a:srgbClr val="000000"/>
                  </a:solidFill>
                </a:rPr>
                <a:t>Board</a:t>
              </a:r>
              <a:endParaRPr lang="en-US"/>
            </a:p>
          </p:txBody>
        </p:sp>
        <p:sp>
          <p:nvSpPr>
            <p:cNvPr id="50231" name="Rectangle 55"/>
            <p:cNvSpPr>
              <a:spLocks noChangeArrowheads="1"/>
            </p:cNvSpPr>
            <p:nvPr/>
          </p:nvSpPr>
          <p:spPr bwMode="auto">
            <a:xfrm>
              <a:off x="2714" y="2981"/>
              <a:ext cx="590" cy="222"/>
            </a:xfrm>
            <a:prstGeom prst="rect">
              <a:avLst/>
            </a:prstGeom>
            <a:solidFill>
              <a:srgbClr val="99FF99"/>
            </a:solidFill>
            <a:ln w="9525">
              <a:noFill/>
              <a:miter lim="800000"/>
              <a:headEnd/>
              <a:tailEnd/>
            </a:ln>
          </p:spPr>
          <p:txBody>
            <a:bodyPr/>
            <a:lstStyle/>
            <a:p>
              <a:endParaRPr lang="en-CA"/>
            </a:p>
          </p:txBody>
        </p:sp>
        <p:sp>
          <p:nvSpPr>
            <p:cNvPr id="50232" name="Rectangle 56"/>
            <p:cNvSpPr>
              <a:spLocks noChangeArrowheads="1"/>
            </p:cNvSpPr>
            <p:nvPr/>
          </p:nvSpPr>
          <p:spPr bwMode="auto">
            <a:xfrm>
              <a:off x="2714" y="2981"/>
              <a:ext cx="590" cy="222"/>
            </a:xfrm>
            <a:prstGeom prst="rect">
              <a:avLst/>
            </a:prstGeom>
            <a:noFill/>
            <a:ln w="19050" cap="rnd">
              <a:solidFill>
                <a:srgbClr val="000000"/>
              </a:solidFill>
              <a:round/>
              <a:headEnd/>
              <a:tailEnd/>
            </a:ln>
          </p:spPr>
          <p:txBody>
            <a:bodyPr/>
            <a:lstStyle/>
            <a:p>
              <a:endParaRPr lang="en-CA"/>
            </a:p>
          </p:txBody>
        </p:sp>
        <p:sp>
          <p:nvSpPr>
            <p:cNvPr id="50233" name="Rectangle 57"/>
            <p:cNvSpPr>
              <a:spLocks noChangeArrowheads="1"/>
            </p:cNvSpPr>
            <p:nvPr/>
          </p:nvSpPr>
          <p:spPr bwMode="auto">
            <a:xfrm>
              <a:off x="2846" y="3007"/>
              <a:ext cx="327" cy="154"/>
            </a:xfrm>
            <a:prstGeom prst="rect">
              <a:avLst/>
            </a:prstGeom>
            <a:noFill/>
            <a:ln w="9525">
              <a:noFill/>
              <a:miter lim="800000"/>
              <a:headEnd/>
              <a:tailEnd/>
            </a:ln>
          </p:spPr>
          <p:txBody>
            <a:bodyPr wrap="none" lIns="0" tIns="0" rIns="0" bIns="0">
              <a:spAutoFit/>
            </a:bodyPr>
            <a:lstStyle/>
            <a:p>
              <a:r>
                <a:rPr lang="en-US" sz="1600" b="1">
                  <a:solidFill>
                    <a:srgbClr val="000000"/>
                  </a:solidFill>
                </a:rPr>
                <a:t>Issue</a:t>
              </a:r>
              <a:endParaRPr lang="en-US"/>
            </a:p>
          </p:txBody>
        </p:sp>
        <p:sp>
          <p:nvSpPr>
            <p:cNvPr id="50234" name="Rectangle 58"/>
            <p:cNvSpPr>
              <a:spLocks noChangeArrowheads="1"/>
            </p:cNvSpPr>
            <p:nvPr/>
          </p:nvSpPr>
          <p:spPr bwMode="auto">
            <a:xfrm>
              <a:off x="3599" y="2908"/>
              <a:ext cx="634" cy="384"/>
            </a:xfrm>
            <a:prstGeom prst="rect">
              <a:avLst/>
            </a:prstGeom>
            <a:solidFill>
              <a:srgbClr val="FFFF66"/>
            </a:solidFill>
            <a:ln w="9525">
              <a:noFill/>
              <a:miter lim="800000"/>
              <a:headEnd/>
              <a:tailEnd/>
            </a:ln>
          </p:spPr>
          <p:txBody>
            <a:bodyPr/>
            <a:lstStyle/>
            <a:p>
              <a:endParaRPr lang="en-CA"/>
            </a:p>
          </p:txBody>
        </p:sp>
        <p:sp>
          <p:nvSpPr>
            <p:cNvPr id="50235" name="Rectangle 59"/>
            <p:cNvSpPr>
              <a:spLocks noChangeArrowheads="1"/>
            </p:cNvSpPr>
            <p:nvPr/>
          </p:nvSpPr>
          <p:spPr bwMode="auto">
            <a:xfrm>
              <a:off x="3599" y="2908"/>
              <a:ext cx="634" cy="384"/>
            </a:xfrm>
            <a:prstGeom prst="rect">
              <a:avLst/>
            </a:prstGeom>
            <a:noFill/>
            <a:ln w="19050" cap="rnd">
              <a:solidFill>
                <a:srgbClr val="000000"/>
              </a:solidFill>
              <a:round/>
              <a:headEnd/>
              <a:tailEnd/>
            </a:ln>
          </p:spPr>
          <p:txBody>
            <a:bodyPr/>
            <a:lstStyle/>
            <a:p>
              <a:endParaRPr lang="en-CA"/>
            </a:p>
          </p:txBody>
        </p:sp>
        <p:sp>
          <p:nvSpPr>
            <p:cNvPr id="50236" name="Rectangle 60"/>
            <p:cNvSpPr>
              <a:spLocks noChangeArrowheads="1"/>
            </p:cNvSpPr>
            <p:nvPr/>
          </p:nvSpPr>
          <p:spPr bwMode="auto">
            <a:xfrm>
              <a:off x="3662" y="2939"/>
              <a:ext cx="526" cy="154"/>
            </a:xfrm>
            <a:prstGeom prst="rect">
              <a:avLst/>
            </a:prstGeom>
            <a:noFill/>
            <a:ln w="9525">
              <a:noFill/>
              <a:miter lim="800000"/>
              <a:headEnd/>
              <a:tailEnd/>
            </a:ln>
          </p:spPr>
          <p:txBody>
            <a:bodyPr wrap="none" lIns="0" tIns="0" rIns="0" bIns="0">
              <a:spAutoFit/>
            </a:bodyPr>
            <a:lstStyle/>
            <a:p>
              <a:r>
                <a:rPr lang="en-US" sz="1600" b="1">
                  <a:solidFill>
                    <a:srgbClr val="000000"/>
                  </a:solidFill>
                </a:rPr>
                <a:t>Operand</a:t>
              </a:r>
              <a:endParaRPr lang="en-US"/>
            </a:p>
          </p:txBody>
        </p:sp>
        <p:sp>
          <p:nvSpPr>
            <p:cNvPr id="50237" name="Rectangle 61"/>
            <p:cNvSpPr>
              <a:spLocks noChangeArrowheads="1"/>
            </p:cNvSpPr>
            <p:nvPr/>
          </p:nvSpPr>
          <p:spPr bwMode="auto">
            <a:xfrm>
              <a:off x="3647" y="3090"/>
              <a:ext cx="555" cy="154"/>
            </a:xfrm>
            <a:prstGeom prst="rect">
              <a:avLst/>
            </a:prstGeom>
            <a:noFill/>
            <a:ln w="9525">
              <a:noFill/>
              <a:miter lim="800000"/>
              <a:headEnd/>
              <a:tailEnd/>
            </a:ln>
          </p:spPr>
          <p:txBody>
            <a:bodyPr wrap="none" lIns="0" tIns="0" rIns="0" bIns="0">
              <a:spAutoFit/>
            </a:bodyPr>
            <a:lstStyle/>
            <a:p>
              <a:r>
                <a:rPr lang="en-US" sz="1600" b="1">
                  <a:solidFill>
                    <a:srgbClr val="000000"/>
                  </a:solidFill>
                </a:rPr>
                <a:t>Collector</a:t>
              </a:r>
              <a:endParaRPr lang="en-US"/>
            </a:p>
          </p:txBody>
        </p:sp>
        <p:sp>
          <p:nvSpPr>
            <p:cNvPr id="50238" name="Rectangle 62"/>
            <p:cNvSpPr>
              <a:spLocks noChangeArrowheads="1"/>
            </p:cNvSpPr>
            <p:nvPr/>
          </p:nvSpPr>
          <p:spPr bwMode="auto">
            <a:xfrm>
              <a:off x="4484" y="3114"/>
              <a:ext cx="590" cy="384"/>
            </a:xfrm>
            <a:prstGeom prst="rect">
              <a:avLst/>
            </a:prstGeom>
            <a:solidFill>
              <a:srgbClr val="FFFF66"/>
            </a:solidFill>
            <a:ln w="9525">
              <a:noFill/>
              <a:miter lim="800000"/>
              <a:headEnd/>
              <a:tailEnd/>
            </a:ln>
          </p:spPr>
          <p:txBody>
            <a:bodyPr/>
            <a:lstStyle/>
            <a:p>
              <a:endParaRPr lang="en-CA"/>
            </a:p>
          </p:txBody>
        </p:sp>
        <p:sp>
          <p:nvSpPr>
            <p:cNvPr id="50239" name="Rectangle 63"/>
            <p:cNvSpPr>
              <a:spLocks noChangeArrowheads="1"/>
            </p:cNvSpPr>
            <p:nvPr/>
          </p:nvSpPr>
          <p:spPr bwMode="auto">
            <a:xfrm>
              <a:off x="4484" y="3114"/>
              <a:ext cx="590" cy="384"/>
            </a:xfrm>
            <a:prstGeom prst="rect">
              <a:avLst/>
            </a:prstGeom>
            <a:noFill/>
            <a:ln w="19050" cap="rnd">
              <a:solidFill>
                <a:srgbClr val="000000"/>
              </a:solidFill>
              <a:round/>
              <a:headEnd/>
              <a:tailEnd/>
            </a:ln>
          </p:spPr>
          <p:txBody>
            <a:bodyPr/>
            <a:lstStyle/>
            <a:p>
              <a:endParaRPr lang="en-CA"/>
            </a:p>
          </p:txBody>
        </p:sp>
        <p:sp>
          <p:nvSpPr>
            <p:cNvPr id="50240" name="Rectangle 64"/>
            <p:cNvSpPr>
              <a:spLocks noChangeArrowheads="1"/>
            </p:cNvSpPr>
            <p:nvPr/>
          </p:nvSpPr>
          <p:spPr bwMode="auto">
            <a:xfrm>
              <a:off x="4630" y="3219"/>
              <a:ext cx="299" cy="154"/>
            </a:xfrm>
            <a:prstGeom prst="rect">
              <a:avLst/>
            </a:prstGeom>
            <a:noFill/>
            <a:ln w="9525">
              <a:noFill/>
              <a:miter lim="800000"/>
              <a:headEnd/>
              <a:tailEnd/>
            </a:ln>
          </p:spPr>
          <p:txBody>
            <a:bodyPr wrap="none" lIns="0" tIns="0" rIns="0" bIns="0">
              <a:spAutoFit/>
            </a:bodyPr>
            <a:lstStyle/>
            <a:p>
              <a:r>
                <a:rPr lang="en-US" sz="1600" b="1">
                  <a:solidFill>
                    <a:srgbClr val="000000"/>
                  </a:solidFill>
                </a:rPr>
                <a:t>MEM</a:t>
              </a:r>
              <a:endParaRPr lang="en-US"/>
            </a:p>
          </p:txBody>
        </p:sp>
        <p:sp>
          <p:nvSpPr>
            <p:cNvPr id="50241" name="Rectangle 65"/>
            <p:cNvSpPr>
              <a:spLocks noChangeArrowheads="1"/>
            </p:cNvSpPr>
            <p:nvPr/>
          </p:nvSpPr>
          <p:spPr bwMode="auto">
            <a:xfrm>
              <a:off x="4484" y="2760"/>
              <a:ext cx="590" cy="221"/>
            </a:xfrm>
            <a:prstGeom prst="rect">
              <a:avLst/>
            </a:prstGeom>
            <a:solidFill>
              <a:srgbClr val="FFFF66"/>
            </a:solidFill>
            <a:ln w="9525">
              <a:noFill/>
              <a:miter lim="800000"/>
              <a:headEnd/>
              <a:tailEnd/>
            </a:ln>
          </p:spPr>
          <p:txBody>
            <a:bodyPr/>
            <a:lstStyle/>
            <a:p>
              <a:endParaRPr lang="en-CA"/>
            </a:p>
          </p:txBody>
        </p:sp>
        <p:sp>
          <p:nvSpPr>
            <p:cNvPr id="50242" name="Rectangle 66"/>
            <p:cNvSpPr>
              <a:spLocks noChangeArrowheads="1"/>
            </p:cNvSpPr>
            <p:nvPr/>
          </p:nvSpPr>
          <p:spPr bwMode="auto">
            <a:xfrm>
              <a:off x="4484" y="2760"/>
              <a:ext cx="590" cy="221"/>
            </a:xfrm>
            <a:prstGeom prst="rect">
              <a:avLst/>
            </a:prstGeom>
            <a:noFill/>
            <a:ln w="19050" cap="rnd">
              <a:solidFill>
                <a:srgbClr val="000000"/>
              </a:solidFill>
              <a:round/>
              <a:headEnd/>
              <a:tailEnd/>
            </a:ln>
          </p:spPr>
          <p:txBody>
            <a:bodyPr/>
            <a:lstStyle/>
            <a:p>
              <a:endParaRPr lang="en-CA"/>
            </a:p>
          </p:txBody>
        </p:sp>
        <p:sp>
          <p:nvSpPr>
            <p:cNvPr id="50243" name="Rectangle 67"/>
            <p:cNvSpPr>
              <a:spLocks noChangeArrowheads="1"/>
            </p:cNvSpPr>
            <p:nvPr/>
          </p:nvSpPr>
          <p:spPr bwMode="auto">
            <a:xfrm>
              <a:off x="4652" y="2788"/>
              <a:ext cx="262" cy="154"/>
            </a:xfrm>
            <a:prstGeom prst="rect">
              <a:avLst/>
            </a:prstGeom>
            <a:noFill/>
            <a:ln w="9525">
              <a:noFill/>
              <a:miter lim="800000"/>
              <a:headEnd/>
              <a:tailEnd/>
            </a:ln>
          </p:spPr>
          <p:txBody>
            <a:bodyPr wrap="none" lIns="0" tIns="0" rIns="0" bIns="0">
              <a:spAutoFit/>
            </a:bodyPr>
            <a:lstStyle/>
            <a:p>
              <a:r>
                <a:rPr lang="en-US" sz="1600" b="1">
                  <a:solidFill>
                    <a:srgbClr val="000000"/>
                  </a:solidFill>
                </a:rPr>
                <a:t>ALU</a:t>
              </a:r>
              <a:endParaRPr lang="en-US"/>
            </a:p>
          </p:txBody>
        </p:sp>
        <p:sp>
          <p:nvSpPr>
            <p:cNvPr id="50244" name="Rectangle 68"/>
            <p:cNvSpPr>
              <a:spLocks noChangeArrowheads="1"/>
            </p:cNvSpPr>
            <p:nvPr/>
          </p:nvSpPr>
          <p:spPr bwMode="auto">
            <a:xfrm>
              <a:off x="354" y="2538"/>
              <a:ext cx="590" cy="222"/>
            </a:xfrm>
            <a:prstGeom prst="rect">
              <a:avLst/>
            </a:prstGeom>
            <a:solidFill>
              <a:srgbClr val="99FF99"/>
            </a:solidFill>
            <a:ln w="9525">
              <a:noFill/>
              <a:miter lim="800000"/>
              <a:headEnd/>
              <a:tailEnd/>
            </a:ln>
          </p:spPr>
          <p:txBody>
            <a:bodyPr/>
            <a:lstStyle/>
            <a:p>
              <a:endParaRPr lang="en-CA"/>
            </a:p>
          </p:txBody>
        </p:sp>
        <p:sp>
          <p:nvSpPr>
            <p:cNvPr id="50245" name="Rectangle 69"/>
            <p:cNvSpPr>
              <a:spLocks noChangeArrowheads="1"/>
            </p:cNvSpPr>
            <p:nvPr/>
          </p:nvSpPr>
          <p:spPr bwMode="auto">
            <a:xfrm>
              <a:off x="354" y="2538"/>
              <a:ext cx="590" cy="222"/>
            </a:xfrm>
            <a:prstGeom prst="rect">
              <a:avLst/>
            </a:prstGeom>
            <a:noFill/>
            <a:ln w="19050" cap="rnd">
              <a:solidFill>
                <a:srgbClr val="000000"/>
              </a:solidFill>
              <a:round/>
              <a:headEnd/>
              <a:tailEnd/>
            </a:ln>
          </p:spPr>
          <p:txBody>
            <a:bodyPr/>
            <a:lstStyle/>
            <a:p>
              <a:endParaRPr lang="en-CA"/>
            </a:p>
          </p:txBody>
        </p:sp>
        <p:sp>
          <p:nvSpPr>
            <p:cNvPr id="50246" name="Rectangle 70"/>
            <p:cNvSpPr>
              <a:spLocks noChangeArrowheads="1"/>
            </p:cNvSpPr>
            <p:nvPr/>
          </p:nvSpPr>
          <p:spPr bwMode="auto">
            <a:xfrm>
              <a:off x="480" y="2569"/>
              <a:ext cx="341" cy="154"/>
            </a:xfrm>
            <a:prstGeom prst="rect">
              <a:avLst/>
            </a:prstGeom>
            <a:noFill/>
            <a:ln w="9525">
              <a:noFill/>
              <a:miter lim="800000"/>
              <a:headEnd/>
              <a:tailEnd/>
            </a:ln>
          </p:spPr>
          <p:txBody>
            <a:bodyPr wrap="none" lIns="0" tIns="0" rIns="0" bIns="0">
              <a:spAutoFit/>
            </a:bodyPr>
            <a:lstStyle/>
            <a:p>
              <a:r>
                <a:rPr lang="en-US" sz="1600" b="1">
                  <a:solidFill>
                    <a:srgbClr val="000000"/>
                  </a:solidFill>
                </a:rPr>
                <a:t>Fetch</a:t>
              </a:r>
              <a:endParaRPr lang="en-US"/>
            </a:p>
          </p:txBody>
        </p:sp>
        <p:sp>
          <p:nvSpPr>
            <p:cNvPr id="50247" name="Rectangle 71"/>
            <p:cNvSpPr>
              <a:spLocks noChangeArrowheads="1"/>
            </p:cNvSpPr>
            <p:nvPr/>
          </p:nvSpPr>
          <p:spPr bwMode="auto">
            <a:xfrm>
              <a:off x="2603" y="2542"/>
              <a:ext cx="812" cy="218"/>
            </a:xfrm>
            <a:prstGeom prst="rect">
              <a:avLst/>
            </a:prstGeom>
            <a:solidFill>
              <a:srgbClr val="99FF99"/>
            </a:solidFill>
            <a:ln w="9525">
              <a:noFill/>
              <a:miter lim="800000"/>
              <a:headEnd/>
              <a:tailEnd/>
            </a:ln>
          </p:spPr>
          <p:txBody>
            <a:bodyPr/>
            <a:lstStyle/>
            <a:p>
              <a:endParaRPr lang="en-CA"/>
            </a:p>
          </p:txBody>
        </p:sp>
        <p:sp>
          <p:nvSpPr>
            <p:cNvPr id="50248" name="Rectangle 72"/>
            <p:cNvSpPr>
              <a:spLocks noChangeArrowheads="1"/>
            </p:cNvSpPr>
            <p:nvPr/>
          </p:nvSpPr>
          <p:spPr bwMode="auto">
            <a:xfrm>
              <a:off x="2603" y="2542"/>
              <a:ext cx="812" cy="218"/>
            </a:xfrm>
            <a:prstGeom prst="rect">
              <a:avLst/>
            </a:prstGeom>
            <a:noFill/>
            <a:ln w="19050" cap="rnd">
              <a:solidFill>
                <a:srgbClr val="000000"/>
              </a:solidFill>
              <a:round/>
              <a:headEnd/>
              <a:tailEnd/>
            </a:ln>
          </p:spPr>
          <p:txBody>
            <a:bodyPr/>
            <a:lstStyle/>
            <a:p>
              <a:endParaRPr lang="en-CA"/>
            </a:p>
          </p:txBody>
        </p:sp>
        <p:sp>
          <p:nvSpPr>
            <p:cNvPr id="50249" name="Rectangle 73"/>
            <p:cNvSpPr>
              <a:spLocks noChangeArrowheads="1"/>
            </p:cNvSpPr>
            <p:nvPr/>
          </p:nvSpPr>
          <p:spPr bwMode="auto">
            <a:xfrm>
              <a:off x="2672" y="2569"/>
              <a:ext cx="690" cy="154"/>
            </a:xfrm>
            <a:prstGeom prst="rect">
              <a:avLst/>
            </a:prstGeom>
            <a:noFill/>
            <a:ln w="9525">
              <a:noFill/>
              <a:miter lim="800000"/>
              <a:headEnd/>
              <a:tailEnd/>
            </a:ln>
          </p:spPr>
          <p:txBody>
            <a:bodyPr wrap="none" lIns="0" tIns="0" rIns="0" bIns="0">
              <a:spAutoFit/>
            </a:bodyPr>
            <a:lstStyle/>
            <a:p>
              <a:r>
                <a:rPr lang="en-US" sz="1600" b="1">
                  <a:solidFill>
                    <a:srgbClr val="000000"/>
                  </a:solidFill>
                </a:rPr>
                <a:t>SIMT-Stack</a:t>
              </a:r>
              <a:endParaRPr lang="en-US"/>
            </a:p>
          </p:txBody>
        </p:sp>
        <p:sp>
          <p:nvSpPr>
            <p:cNvPr id="50250" name="Freeform 74"/>
            <p:cNvSpPr>
              <a:spLocks/>
            </p:cNvSpPr>
            <p:nvPr/>
          </p:nvSpPr>
          <p:spPr bwMode="auto">
            <a:xfrm>
              <a:off x="1682" y="2612"/>
              <a:ext cx="3628" cy="924"/>
            </a:xfrm>
            <a:custGeom>
              <a:avLst/>
              <a:gdLst/>
              <a:ahLst/>
              <a:cxnLst>
                <a:cxn ang="0">
                  <a:pos x="1733" y="0"/>
                </a:cxn>
                <a:cxn ang="0">
                  <a:pos x="3628" y="0"/>
                </a:cxn>
                <a:cxn ang="0">
                  <a:pos x="3628" y="924"/>
                </a:cxn>
                <a:cxn ang="0">
                  <a:pos x="0" y="924"/>
                </a:cxn>
                <a:cxn ang="0">
                  <a:pos x="0" y="739"/>
                </a:cxn>
                <a:cxn ang="0">
                  <a:pos x="162" y="739"/>
                </a:cxn>
              </a:cxnLst>
              <a:rect l="0" t="0" r="r" b="b"/>
              <a:pathLst>
                <a:path w="3628" h="924">
                  <a:moveTo>
                    <a:pt x="1733" y="0"/>
                  </a:moveTo>
                  <a:lnTo>
                    <a:pt x="3628" y="0"/>
                  </a:lnTo>
                  <a:lnTo>
                    <a:pt x="3628" y="924"/>
                  </a:lnTo>
                  <a:lnTo>
                    <a:pt x="0" y="924"/>
                  </a:lnTo>
                  <a:lnTo>
                    <a:pt x="0" y="739"/>
                  </a:lnTo>
                  <a:lnTo>
                    <a:pt x="162" y="739"/>
                  </a:lnTo>
                </a:path>
              </a:pathLst>
            </a:custGeom>
            <a:noFill/>
            <a:ln w="19050" cap="flat">
              <a:solidFill>
                <a:srgbClr val="000000"/>
              </a:solidFill>
              <a:prstDash val="solid"/>
              <a:miter lim="800000"/>
              <a:headEnd/>
              <a:tailEnd/>
            </a:ln>
          </p:spPr>
          <p:txBody>
            <a:bodyPr/>
            <a:lstStyle/>
            <a:p>
              <a:endParaRPr lang="en-CA"/>
            </a:p>
          </p:txBody>
        </p:sp>
        <p:sp>
          <p:nvSpPr>
            <p:cNvPr id="50251" name="Freeform 75"/>
            <p:cNvSpPr>
              <a:spLocks/>
            </p:cNvSpPr>
            <p:nvPr/>
          </p:nvSpPr>
          <p:spPr bwMode="auto">
            <a:xfrm>
              <a:off x="1826" y="3312"/>
              <a:ext cx="77" cy="78"/>
            </a:xfrm>
            <a:custGeom>
              <a:avLst/>
              <a:gdLst/>
              <a:ahLst/>
              <a:cxnLst>
                <a:cxn ang="0">
                  <a:pos x="164" y="82"/>
                </a:cxn>
                <a:cxn ang="0">
                  <a:pos x="0" y="164"/>
                </a:cxn>
                <a:cxn ang="0">
                  <a:pos x="0" y="0"/>
                </a:cxn>
                <a:cxn ang="0">
                  <a:pos x="0" y="0"/>
                </a:cxn>
                <a:cxn ang="0">
                  <a:pos x="164" y="82"/>
                </a:cxn>
              </a:cxnLst>
              <a:rect l="0" t="0" r="r" b="b"/>
              <a:pathLst>
                <a:path w="164" h="164">
                  <a:moveTo>
                    <a:pt x="164" y="82"/>
                  </a:moveTo>
                  <a:lnTo>
                    <a:pt x="0" y="164"/>
                  </a:lnTo>
                  <a:cubicBezTo>
                    <a:pt x="25" y="112"/>
                    <a:pt x="25" y="51"/>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CA"/>
            </a:p>
          </p:txBody>
        </p:sp>
        <p:sp>
          <p:nvSpPr>
            <p:cNvPr id="50252" name="Line 76"/>
            <p:cNvSpPr>
              <a:spLocks noChangeShapeType="1"/>
            </p:cNvSpPr>
            <p:nvPr/>
          </p:nvSpPr>
          <p:spPr bwMode="auto">
            <a:xfrm flipH="1">
              <a:off x="1003" y="2642"/>
              <a:ext cx="1600" cy="0"/>
            </a:xfrm>
            <a:prstGeom prst="line">
              <a:avLst/>
            </a:prstGeom>
            <a:noFill/>
            <a:ln w="19050">
              <a:solidFill>
                <a:srgbClr val="000000"/>
              </a:solidFill>
              <a:miter lim="800000"/>
              <a:headEnd/>
              <a:tailEnd/>
            </a:ln>
          </p:spPr>
          <p:txBody>
            <a:bodyPr/>
            <a:lstStyle/>
            <a:p>
              <a:endParaRPr lang="en-CA"/>
            </a:p>
          </p:txBody>
        </p:sp>
        <p:sp>
          <p:nvSpPr>
            <p:cNvPr id="50253" name="Freeform 77"/>
            <p:cNvSpPr>
              <a:spLocks/>
            </p:cNvSpPr>
            <p:nvPr/>
          </p:nvSpPr>
          <p:spPr bwMode="auto">
            <a:xfrm>
              <a:off x="944" y="2603"/>
              <a:ext cx="78" cy="77"/>
            </a:xfrm>
            <a:custGeom>
              <a:avLst/>
              <a:gdLst/>
              <a:ahLst/>
              <a:cxnLst>
                <a:cxn ang="0">
                  <a:pos x="0" y="82"/>
                </a:cxn>
                <a:cxn ang="0">
                  <a:pos x="164" y="0"/>
                </a:cxn>
                <a:cxn ang="0">
                  <a:pos x="164" y="164"/>
                </a:cxn>
                <a:cxn ang="0">
                  <a:pos x="164" y="164"/>
                </a:cxn>
                <a:cxn ang="0">
                  <a:pos x="0" y="82"/>
                </a:cxn>
              </a:cxnLst>
              <a:rect l="0" t="0" r="r" b="b"/>
              <a:pathLst>
                <a:path w="164" h="164">
                  <a:moveTo>
                    <a:pt x="0" y="82"/>
                  </a:moveTo>
                  <a:lnTo>
                    <a:pt x="164" y="0"/>
                  </a:lnTo>
                  <a:cubicBezTo>
                    <a:pt x="138" y="51"/>
                    <a:pt x="138" y="112"/>
                    <a:pt x="164" y="164"/>
                  </a:cubicBezTo>
                  <a:lnTo>
                    <a:pt x="164" y="164"/>
                  </a:lnTo>
                  <a:lnTo>
                    <a:pt x="0" y="82"/>
                  </a:lnTo>
                  <a:close/>
                </a:path>
              </a:pathLst>
            </a:custGeom>
            <a:solidFill>
              <a:srgbClr val="000000"/>
            </a:solidFill>
            <a:ln w="0">
              <a:solidFill>
                <a:srgbClr val="000000"/>
              </a:solidFill>
              <a:prstDash val="solid"/>
              <a:round/>
              <a:headEnd/>
              <a:tailEnd/>
            </a:ln>
          </p:spPr>
          <p:txBody>
            <a:bodyPr/>
            <a:lstStyle/>
            <a:p>
              <a:endParaRPr lang="en-CA"/>
            </a:p>
          </p:txBody>
        </p:sp>
        <p:sp>
          <p:nvSpPr>
            <p:cNvPr id="50254" name="Line 78"/>
            <p:cNvSpPr>
              <a:spLocks noChangeShapeType="1"/>
            </p:cNvSpPr>
            <p:nvPr/>
          </p:nvSpPr>
          <p:spPr bwMode="auto">
            <a:xfrm>
              <a:off x="586" y="2760"/>
              <a:ext cx="0" cy="148"/>
            </a:xfrm>
            <a:prstGeom prst="line">
              <a:avLst/>
            </a:prstGeom>
            <a:noFill/>
            <a:ln w="36513">
              <a:solidFill>
                <a:srgbClr val="000000"/>
              </a:solidFill>
              <a:miter lim="800000"/>
              <a:headEnd/>
              <a:tailEnd/>
            </a:ln>
          </p:spPr>
          <p:txBody>
            <a:bodyPr/>
            <a:lstStyle/>
            <a:p>
              <a:endParaRPr lang="en-CA"/>
            </a:p>
          </p:txBody>
        </p:sp>
        <p:sp>
          <p:nvSpPr>
            <p:cNvPr id="50255" name="Freeform 79"/>
            <p:cNvSpPr>
              <a:spLocks/>
            </p:cNvSpPr>
            <p:nvPr/>
          </p:nvSpPr>
          <p:spPr bwMode="auto">
            <a:xfrm>
              <a:off x="538" y="2884"/>
              <a:ext cx="97" cy="97"/>
            </a:xfrm>
            <a:custGeom>
              <a:avLst/>
              <a:gdLst/>
              <a:ahLst/>
              <a:cxnLst>
                <a:cxn ang="0">
                  <a:pos x="103" y="207"/>
                </a:cxn>
                <a:cxn ang="0">
                  <a:pos x="0" y="0"/>
                </a:cxn>
                <a:cxn ang="0">
                  <a:pos x="206" y="0"/>
                </a:cxn>
                <a:cxn ang="0">
                  <a:pos x="206" y="0"/>
                </a:cxn>
                <a:cxn ang="0">
                  <a:pos x="103" y="207"/>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CA"/>
            </a:p>
          </p:txBody>
        </p:sp>
        <p:sp>
          <p:nvSpPr>
            <p:cNvPr id="50256" name="Freeform 80"/>
            <p:cNvSpPr>
              <a:spLocks/>
            </p:cNvSpPr>
            <p:nvPr/>
          </p:nvSpPr>
          <p:spPr bwMode="auto">
            <a:xfrm>
              <a:off x="856" y="2818"/>
              <a:ext cx="1047" cy="60"/>
            </a:xfrm>
            <a:custGeom>
              <a:avLst/>
              <a:gdLst/>
              <a:ahLst/>
              <a:cxnLst>
                <a:cxn ang="0">
                  <a:pos x="1047" y="60"/>
                </a:cxn>
                <a:cxn ang="0">
                  <a:pos x="0" y="60"/>
                </a:cxn>
                <a:cxn ang="0">
                  <a:pos x="0" y="0"/>
                </a:cxn>
              </a:cxnLst>
              <a:rect l="0" t="0" r="r" b="b"/>
              <a:pathLst>
                <a:path w="1047" h="60">
                  <a:moveTo>
                    <a:pt x="1047" y="60"/>
                  </a:moveTo>
                  <a:lnTo>
                    <a:pt x="0" y="60"/>
                  </a:lnTo>
                  <a:lnTo>
                    <a:pt x="0" y="0"/>
                  </a:lnTo>
                </a:path>
              </a:pathLst>
            </a:custGeom>
            <a:noFill/>
            <a:ln w="19050" cap="flat">
              <a:solidFill>
                <a:srgbClr val="000000"/>
              </a:solidFill>
              <a:prstDash val="solid"/>
              <a:miter lim="800000"/>
              <a:headEnd/>
              <a:tailEnd/>
            </a:ln>
          </p:spPr>
          <p:txBody>
            <a:bodyPr/>
            <a:lstStyle/>
            <a:p>
              <a:endParaRPr lang="en-CA"/>
            </a:p>
          </p:txBody>
        </p:sp>
        <p:sp>
          <p:nvSpPr>
            <p:cNvPr id="50257" name="Freeform 81"/>
            <p:cNvSpPr>
              <a:spLocks/>
            </p:cNvSpPr>
            <p:nvPr/>
          </p:nvSpPr>
          <p:spPr bwMode="auto">
            <a:xfrm>
              <a:off x="817" y="2760"/>
              <a:ext cx="77" cy="77"/>
            </a:xfrm>
            <a:custGeom>
              <a:avLst/>
              <a:gdLst/>
              <a:ahLst/>
              <a:cxnLst>
                <a:cxn ang="0">
                  <a:pos x="82" y="0"/>
                </a:cxn>
                <a:cxn ang="0">
                  <a:pos x="164" y="164"/>
                </a:cxn>
                <a:cxn ang="0">
                  <a:pos x="0" y="164"/>
                </a:cxn>
                <a:cxn ang="0">
                  <a:pos x="0" y="164"/>
                </a:cxn>
                <a:cxn ang="0">
                  <a:pos x="82" y="0"/>
                </a:cxn>
              </a:cxnLst>
              <a:rect l="0" t="0" r="r" b="b"/>
              <a:pathLst>
                <a:path w="164" h="164">
                  <a:moveTo>
                    <a:pt x="82" y="0"/>
                  </a:moveTo>
                  <a:lnTo>
                    <a:pt x="164" y="164"/>
                  </a:lnTo>
                  <a:cubicBezTo>
                    <a:pt x="112" y="138"/>
                    <a:pt x="52" y="138"/>
                    <a:pt x="0" y="164"/>
                  </a:cubicBezTo>
                  <a:lnTo>
                    <a:pt x="0" y="164"/>
                  </a:lnTo>
                  <a:lnTo>
                    <a:pt x="82" y="0"/>
                  </a:lnTo>
                  <a:close/>
                </a:path>
              </a:pathLst>
            </a:custGeom>
            <a:solidFill>
              <a:srgbClr val="000000"/>
            </a:solidFill>
            <a:ln w="0">
              <a:solidFill>
                <a:srgbClr val="000000"/>
              </a:solidFill>
              <a:prstDash val="solid"/>
              <a:round/>
              <a:headEnd/>
              <a:tailEnd/>
            </a:ln>
          </p:spPr>
          <p:txBody>
            <a:bodyPr/>
            <a:lstStyle/>
            <a:p>
              <a:endParaRPr lang="en-CA"/>
            </a:p>
          </p:txBody>
        </p:sp>
        <p:sp>
          <p:nvSpPr>
            <p:cNvPr id="50258" name="Line 82"/>
            <p:cNvSpPr>
              <a:spLocks noChangeShapeType="1"/>
            </p:cNvSpPr>
            <p:nvPr/>
          </p:nvSpPr>
          <p:spPr bwMode="auto">
            <a:xfrm flipV="1">
              <a:off x="2980" y="2760"/>
              <a:ext cx="0" cy="148"/>
            </a:xfrm>
            <a:prstGeom prst="line">
              <a:avLst/>
            </a:prstGeom>
            <a:noFill/>
            <a:ln w="36513">
              <a:solidFill>
                <a:srgbClr val="000000"/>
              </a:solidFill>
              <a:miter lim="800000"/>
              <a:headEnd/>
              <a:tailEnd/>
            </a:ln>
          </p:spPr>
          <p:txBody>
            <a:bodyPr/>
            <a:lstStyle/>
            <a:p>
              <a:endParaRPr lang="en-CA"/>
            </a:p>
          </p:txBody>
        </p:sp>
        <p:sp>
          <p:nvSpPr>
            <p:cNvPr id="50259" name="Freeform 83"/>
            <p:cNvSpPr>
              <a:spLocks/>
            </p:cNvSpPr>
            <p:nvPr/>
          </p:nvSpPr>
          <p:spPr bwMode="auto">
            <a:xfrm>
              <a:off x="2931" y="2884"/>
              <a:ext cx="98" cy="97"/>
            </a:xfrm>
            <a:custGeom>
              <a:avLst/>
              <a:gdLst/>
              <a:ahLst/>
              <a:cxnLst>
                <a:cxn ang="0">
                  <a:pos x="104" y="207"/>
                </a:cxn>
                <a:cxn ang="0">
                  <a:pos x="0" y="0"/>
                </a:cxn>
                <a:cxn ang="0">
                  <a:pos x="207" y="0"/>
                </a:cxn>
                <a:cxn ang="0">
                  <a:pos x="207" y="0"/>
                </a:cxn>
                <a:cxn ang="0">
                  <a:pos x="104" y="207"/>
                </a:cxn>
              </a:cxnLst>
              <a:rect l="0" t="0" r="r" b="b"/>
              <a:pathLst>
                <a:path w="207" h="207">
                  <a:moveTo>
                    <a:pt x="104" y="207"/>
                  </a:moveTo>
                  <a:lnTo>
                    <a:pt x="0" y="0"/>
                  </a:lnTo>
                  <a:cubicBezTo>
                    <a:pt x="65" y="33"/>
                    <a:pt x="142" y="33"/>
                    <a:pt x="207" y="0"/>
                  </a:cubicBezTo>
                  <a:lnTo>
                    <a:pt x="207" y="0"/>
                  </a:lnTo>
                  <a:lnTo>
                    <a:pt x="104" y="207"/>
                  </a:lnTo>
                  <a:close/>
                </a:path>
              </a:pathLst>
            </a:custGeom>
            <a:solidFill>
              <a:srgbClr val="000000"/>
            </a:solidFill>
            <a:ln w="0">
              <a:solidFill>
                <a:srgbClr val="000000"/>
              </a:solidFill>
              <a:prstDash val="solid"/>
              <a:round/>
              <a:headEnd/>
              <a:tailEnd/>
            </a:ln>
          </p:spPr>
          <p:txBody>
            <a:bodyPr/>
            <a:lstStyle/>
            <a:p>
              <a:endParaRPr lang="en-CA"/>
            </a:p>
          </p:txBody>
        </p:sp>
        <p:sp>
          <p:nvSpPr>
            <p:cNvPr id="50260" name="Rectangle 84"/>
            <p:cNvSpPr>
              <a:spLocks noChangeArrowheads="1"/>
            </p:cNvSpPr>
            <p:nvPr/>
          </p:nvSpPr>
          <p:spPr bwMode="auto">
            <a:xfrm>
              <a:off x="2747" y="3386"/>
              <a:ext cx="550" cy="125"/>
            </a:xfrm>
            <a:prstGeom prst="rect">
              <a:avLst/>
            </a:prstGeom>
            <a:noFill/>
            <a:ln w="9525">
              <a:noFill/>
              <a:miter lim="800000"/>
              <a:headEnd/>
              <a:tailEnd/>
            </a:ln>
          </p:spPr>
          <p:txBody>
            <a:bodyPr wrap="none" lIns="0" tIns="0" rIns="0" bIns="0">
              <a:spAutoFit/>
            </a:bodyPr>
            <a:lstStyle/>
            <a:p>
              <a:r>
                <a:rPr lang="en-US" sz="1300">
                  <a:solidFill>
                    <a:srgbClr val="000000"/>
                  </a:solidFill>
                </a:rPr>
                <a:t>Done (WID)</a:t>
              </a:r>
              <a:endParaRPr lang="en-US"/>
            </a:p>
          </p:txBody>
        </p:sp>
        <p:sp>
          <p:nvSpPr>
            <p:cNvPr id="50261" name="Rectangle 85"/>
            <p:cNvSpPr>
              <a:spLocks noChangeArrowheads="1"/>
            </p:cNvSpPr>
            <p:nvPr/>
          </p:nvSpPr>
          <p:spPr bwMode="auto">
            <a:xfrm>
              <a:off x="1213" y="2751"/>
              <a:ext cx="451" cy="125"/>
            </a:xfrm>
            <a:prstGeom prst="rect">
              <a:avLst/>
            </a:prstGeom>
            <a:noFill/>
            <a:ln w="9525">
              <a:noFill/>
              <a:miter lim="800000"/>
              <a:headEnd/>
              <a:tailEnd/>
            </a:ln>
          </p:spPr>
          <p:txBody>
            <a:bodyPr wrap="none" lIns="0" tIns="0" rIns="0" bIns="0">
              <a:spAutoFit/>
            </a:bodyPr>
            <a:lstStyle/>
            <a:p>
              <a:r>
                <a:rPr lang="en-US" sz="1300">
                  <a:solidFill>
                    <a:srgbClr val="000000"/>
                  </a:solidFill>
                </a:rPr>
                <a:t>Valid[1:N]</a:t>
              </a:r>
              <a:endParaRPr lang="en-US"/>
            </a:p>
          </p:txBody>
        </p:sp>
        <p:sp>
          <p:nvSpPr>
            <p:cNvPr id="50262" name="Rectangle 86"/>
            <p:cNvSpPr>
              <a:spLocks noChangeArrowheads="1"/>
            </p:cNvSpPr>
            <p:nvPr/>
          </p:nvSpPr>
          <p:spPr bwMode="auto">
            <a:xfrm>
              <a:off x="1115" y="2471"/>
              <a:ext cx="834" cy="125"/>
            </a:xfrm>
            <a:prstGeom prst="rect">
              <a:avLst/>
            </a:prstGeom>
            <a:noFill/>
            <a:ln w="9525">
              <a:noFill/>
              <a:miter lim="800000"/>
              <a:headEnd/>
              <a:tailEnd/>
            </a:ln>
          </p:spPr>
          <p:txBody>
            <a:bodyPr wrap="none" lIns="0" tIns="0" rIns="0" bIns="0">
              <a:spAutoFit/>
            </a:bodyPr>
            <a:lstStyle/>
            <a:p>
              <a:r>
                <a:rPr lang="en-US" sz="1300">
                  <a:solidFill>
                    <a:srgbClr val="000000"/>
                  </a:solidFill>
                </a:rPr>
                <a:t>Branch Target PC</a:t>
              </a:r>
              <a:endParaRPr lang="en-US"/>
            </a:p>
          </p:txBody>
        </p:sp>
        <p:sp>
          <p:nvSpPr>
            <p:cNvPr id="50263" name="Line 87"/>
            <p:cNvSpPr>
              <a:spLocks noChangeShapeType="1"/>
            </p:cNvSpPr>
            <p:nvPr/>
          </p:nvSpPr>
          <p:spPr bwMode="auto">
            <a:xfrm>
              <a:off x="3472" y="2806"/>
              <a:ext cx="127" cy="102"/>
            </a:xfrm>
            <a:prstGeom prst="line">
              <a:avLst/>
            </a:prstGeom>
            <a:noFill/>
            <a:ln w="36513">
              <a:solidFill>
                <a:srgbClr val="000000"/>
              </a:solidFill>
              <a:miter lim="800000"/>
              <a:headEnd/>
              <a:tailEnd/>
            </a:ln>
          </p:spPr>
          <p:txBody>
            <a:bodyPr/>
            <a:lstStyle/>
            <a:p>
              <a:endParaRPr lang="en-CA"/>
            </a:p>
          </p:txBody>
        </p:sp>
        <p:sp>
          <p:nvSpPr>
            <p:cNvPr id="50264" name="Freeform 88"/>
            <p:cNvSpPr>
              <a:spLocks/>
            </p:cNvSpPr>
            <p:nvPr/>
          </p:nvSpPr>
          <p:spPr bwMode="auto">
            <a:xfrm>
              <a:off x="3415" y="2760"/>
              <a:ext cx="106" cy="99"/>
            </a:xfrm>
            <a:custGeom>
              <a:avLst/>
              <a:gdLst/>
              <a:ahLst/>
              <a:cxnLst>
                <a:cxn ang="0">
                  <a:pos x="0" y="0"/>
                </a:cxn>
                <a:cxn ang="0">
                  <a:pos x="225" y="48"/>
                </a:cxn>
                <a:cxn ang="0">
                  <a:pos x="96" y="209"/>
                </a:cxn>
                <a:cxn ang="0">
                  <a:pos x="96" y="209"/>
                </a:cxn>
                <a:cxn ang="0">
                  <a:pos x="0" y="0"/>
                </a:cxn>
              </a:cxnLst>
              <a:rect l="0" t="0" r="r" b="b"/>
              <a:pathLst>
                <a:path w="225" h="209">
                  <a:moveTo>
                    <a:pt x="0" y="0"/>
                  </a:moveTo>
                  <a:lnTo>
                    <a:pt x="225" y="48"/>
                  </a:lnTo>
                  <a:cubicBezTo>
                    <a:pt x="159" y="79"/>
                    <a:pt x="111" y="138"/>
                    <a:pt x="96" y="209"/>
                  </a:cubicBezTo>
                  <a:lnTo>
                    <a:pt x="96" y="209"/>
                  </a:lnTo>
                  <a:lnTo>
                    <a:pt x="0" y="0"/>
                  </a:lnTo>
                  <a:close/>
                </a:path>
              </a:pathLst>
            </a:custGeom>
            <a:solidFill>
              <a:srgbClr val="000000"/>
            </a:solidFill>
            <a:ln w="0">
              <a:solidFill>
                <a:srgbClr val="000000"/>
              </a:solidFill>
              <a:prstDash val="solid"/>
              <a:round/>
              <a:headEnd/>
              <a:tailEnd/>
            </a:ln>
          </p:spPr>
          <p:txBody>
            <a:bodyPr/>
            <a:lstStyle/>
            <a:p>
              <a:endParaRPr lang="en-CA"/>
            </a:p>
          </p:txBody>
        </p:sp>
        <p:sp>
          <p:nvSpPr>
            <p:cNvPr id="50265" name="Rectangle 89"/>
            <p:cNvSpPr>
              <a:spLocks noChangeArrowheads="1"/>
            </p:cNvSpPr>
            <p:nvPr/>
          </p:nvSpPr>
          <p:spPr bwMode="auto">
            <a:xfrm>
              <a:off x="3549" y="2773"/>
              <a:ext cx="249" cy="125"/>
            </a:xfrm>
            <a:prstGeom prst="rect">
              <a:avLst/>
            </a:prstGeom>
            <a:noFill/>
            <a:ln w="9525">
              <a:noFill/>
              <a:miter lim="800000"/>
              <a:headEnd/>
              <a:tailEnd/>
            </a:ln>
          </p:spPr>
          <p:txBody>
            <a:bodyPr wrap="none" lIns="0" tIns="0" rIns="0" bIns="0">
              <a:spAutoFit/>
            </a:bodyPr>
            <a:lstStyle/>
            <a:p>
              <a:r>
                <a:rPr lang="en-US" sz="1300">
                  <a:solidFill>
                    <a:srgbClr val="000000"/>
                  </a:solidFill>
                </a:rPr>
                <a:t>Pred.</a:t>
              </a:r>
              <a:endParaRPr lang="en-US"/>
            </a:p>
          </p:txBody>
        </p:sp>
        <p:sp>
          <p:nvSpPr>
            <p:cNvPr id="50266" name="Line 90"/>
            <p:cNvSpPr>
              <a:spLocks noChangeShapeType="1"/>
            </p:cNvSpPr>
            <p:nvPr/>
          </p:nvSpPr>
          <p:spPr bwMode="auto">
            <a:xfrm>
              <a:off x="5074" y="2878"/>
              <a:ext cx="177" cy="0"/>
            </a:xfrm>
            <a:prstGeom prst="line">
              <a:avLst/>
            </a:prstGeom>
            <a:noFill/>
            <a:ln w="19050">
              <a:solidFill>
                <a:srgbClr val="000000"/>
              </a:solidFill>
              <a:miter lim="800000"/>
              <a:headEnd/>
              <a:tailEnd/>
            </a:ln>
          </p:spPr>
          <p:txBody>
            <a:bodyPr/>
            <a:lstStyle/>
            <a:p>
              <a:endParaRPr lang="en-CA"/>
            </a:p>
          </p:txBody>
        </p:sp>
        <p:sp>
          <p:nvSpPr>
            <p:cNvPr id="50267" name="Freeform 91"/>
            <p:cNvSpPr>
              <a:spLocks/>
            </p:cNvSpPr>
            <p:nvPr/>
          </p:nvSpPr>
          <p:spPr bwMode="auto">
            <a:xfrm>
              <a:off x="5233" y="2839"/>
              <a:ext cx="77" cy="78"/>
            </a:xfrm>
            <a:custGeom>
              <a:avLst/>
              <a:gdLst/>
              <a:ahLst/>
              <a:cxnLst>
                <a:cxn ang="0">
                  <a:pos x="164" y="82"/>
                </a:cxn>
                <a:cxn ang="0">
                  <a:pos x="0" y="164"/>
                </a:cxn>
                <a:cxn ang="0">
                  <a:pos x="0" y="0"/>
                </a:cxn>
                <a:cxn ang="0">
                  <a:pos x="0" y="0"/>
                </a:cxn>
                <a:cxn ang="0">
                  <a:pos x="164" y="82"/>
                </a:cxn>
              </a:cxnLst>
              <a:rect l="0" t="0" r="r" b="b"/>
              <a:pathLst>
                <a:path w="164" h="164">
                  <a:moveTo>
                    <a:pt x="164" y="82"/>
                  </a:moveTo>
                  <a:lnTo>
                    <a:pt x="0" y="164"/>
                  </a:lnTo>
                  <a:cubicBezTo>
                    <a:pt x="26" y="112"/>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CA"/>
            </a:p>
          </p:txBody>
        </p:sp>
        <p:sp>
          <p:nvSpPr>
            <p:cNvPr id="50268" name="Line 92"/>
            <p:cNvSpPr>
              <a:spLocks noChangeShapeType="1"/>
            </p:cNvSpPr>
            <p:nvPr/>
          </p:nvSpPr>
          <p:spPr bwMode="auto">
            <a:xfrm>
              <a:off x="5074" y="3319"/>
              <a:ext cx="177" cy="2"/>
            </a:xfrm>
            <a:prstGeom prst="line">
              <a:avLst/>
            </a:prstGeom>
            <a:noFill/>
            <a:ln w="19050">
              <a:solidFill>
                <a:srgbClr val="000000"/>
              </a:solidFill>
              <a:miter lim="800000"/>
              <a:headEnd/>
              <a:tailEnd/>
            </a:ln>
          </p:spPr>
          <p:txBody>
            <a:bodyPr/>
            <a:lstStyle/>
            <a:p>
              <a:endParaRPr lang="en-CA"/>
            </a:p>
          </p:txBody>
        </p:sp>
        <p:sp>
          <p:nvSpPr>
            <p:cNvPr id="50269" name="Freeform 93"/>
            <p:cNvSpPr>
              <a:spLocks/>
            </p:cNvSpPr>
            <p:nvPr/>
          </p:nvSpPr>
          <p:spPr bwMode="auto">
            <a:xfrm>
              <a:off x="5233" y="3282"/>
              <a:ext cx="77" cy="77"/>
            </a:xfrm>
            <a:custGeom>
              <a:avLst/>
              <a:gdLst/>
              <a:ahLst/>
              <a:cxnLst>
                <a:cxn ang="0">
                  <a:pos x="164" y="83"/>
                </a:cxn>
                <a:cxn ang="0">
                  <a:pos x="0" y="164"/>
                </a:cxn>
                <a:cxn ang="0">
                  <a:pos x="1" y="0"/>
                </a:cxn>
                <a:cxn ang="0">
                  <a:pos x="1" y="0"/>
                </a:cxn>
                <a:cxn ang="0">
                  <a:pos x="164" y="83"/>
                </a:cxn>
              </a:cxnLst>
              <a:rect l="0" t="0" r="r" b="b"/>
              <a:pathLst>
                <a:path w="164" h="164">
                  <a:moveTo>
                    <a:pt x="164" y="83"/>
                  </a:moveTo>
                  <a:lnTo>
                    <a:pt x="0" y="164"/>
                  </a:lnTo>
                  <a:cubicBezTo>
                    <a:pt x="26" y="112"/>
                    <a:pt x="26" y="52"/>
                    <a:pt x="1" y="0"/>
                  </a:cubicBezTo>
                  <a:lnTo>
                    <a:pt x="1" y="0"/>
                  </a:lnTo>
                  <a:lnTo>
                    <a:pt x="164" y="83"/>
                  </a:lnTo>
                  <a:close/>
                </a:path>
              </a:pathLst>
            </a:custGeom>
            <a:solidFill>
              <a:srgbClr val="000000"/>
            </a:solidFill>
            <a:ln w="0">
              <a:solidFill>
                <a:srgbClr val="000000"/>
              </a:solidFill>
              <a:prstDash val="solid"/>
              <a:round/>
              <a:headEnd/>
              <a:tailEnd/>
            </a:ln>
          </p:spPr>
          <p:txBody>
            <a:bodyPr/>
            <a:lstStyle/>
            <a:p>
              <a:endParaRPr lang="en-CA"/>
            </a:p>
          </p:txBody>
        </p:sp>
        <p:sp>
          <p:nvSpPr>
            <p:cNvPr id="50270" name="Rectangle 94"/>
            <p:cNvSpPr>
              <a:spLocks noChangeArrowheads="1"/>
            </p:cNvSpPr>
            <p:nvPr/>
          </p:nvSpPr>
          <p:spPr bwMode="auto">
            <a:xfrm>
              <a:off x="3020" y="2758"/>
              <a:ext cx="283" cy="125"/>
            </a:xfrm>
            <a:prstGeom prst="rect">
              <a:avLst/>
            </a:prstGeom>
            <a:noFill/>
            <a:ln w="9525">
              <a:noFill/>
              <a:miter lim="800000"/>
              <a:headEnd/>
              <a:tailEnd/>
            </a:ln>
          </p:spPr>
          <p:txBody>
            <a:bodyPr wrap="none" lIns="0" tIns="0" rIns="0" bIns="0">
              <a:spAutoFit/>
            </a:bodyPr>
            <a:lstStyle/>
            <a:p>
              <a:r>
                <a:rPr lang="en-US" sz="1300">
                  <a:solidFill>
                    <a:srgbClr val="000000"/>
                  </a:solidFill>
                </a:rPr>
                <a:t>Active</a:t>
              </a:r>
              <a:endParaRPr lang="en-US"/>
            </a:p>
          </p:txBody>
        </p:sp>
        <p:sp>
          <p:nvSpPr>
            <p:cNvPr id="50271" name="Rectangle 95"/>
            <p:cNvSpPr>
              <a:spLocks noChangeArrowheads="1"/>
            </p:cNvSpPr>
            <p:nvPr/>
          </p:nvSpPr>
          <p:spPr bwMode="auto">
            <a:xfrm>
              <a:off x="3035" y="2841"/>
              <a:ext cx="249" cy="125"/>
            </a:xfrm>
            <a:prstGeom prst="rect">
              <a:avLst/>
            </a:prstGeom>
            <a:noFill/>
            <a:ln w="9525">
              <a:noFill/>
              <a:miter lim="800000"/>
              <a:headEnd/>
              <a:tailEnd/>
            </a:ln>
          </p:spPr>
          <p:txBody>
            <a:bodyPr wrap="none" lIns="0" tIns="0" rIns="0" bIns="0">
              <a:spAutoFit/>
            </a:bodyPr>
            <a:lstStyle/>
            <a:p>
              <a:r>
                <a:rPr lang="en-US" sz="1300">
                  <a:solidFill>
                    <a:srgbClr val="000000"/>
                  </a:solidFill>
                </a:rPr>
                <a:t>Mask</a:t>
              </a:r>
              <a:endParaRPr lang="en-US"/>
            </a:p>
          </p:txBody>
        </p:sp>
      </p:grpSp>
      <p:sp>
        <p:nvSpPr>
          <p:cNvPr id="50272" name="Rectangle 96"/>
          <p:cNvSpPr>
            <a:spLocks noGrp="1" noChangeArrowheads="1"/>
          </p:cNvSpPr>
          <p:nvPr>
            <p:ph type="body" idx="1"/>
          </p:nvPr>
        </p:nvSpPr>
        <p:spPr>
          <a:xfrm>
            <a:off x="457200" y="4038600"/>
            <a:ext cx="8229600" cy="2362200"/>
          </a:xfrm>
        </p:spPr>
        <p:txBody>
          <a:bodyPr>
            <a:normAutofit/>
          </a:bodyPr>
          <a:lstStyle/>
          <a:p>
            <a:r>
              <a:rPr lang="en-US" dirty="0" smtClean="0"/>
              <a:t>Three </a:t>
            </a:r>
            <a:r>
              <a:rPr lang="en-US" dirty="0"/>
              <a:t>decoupled warp schedulers</a:t>
            </a:r>
          </a:p>
          <a:p>
            <a:r>
              <a:rPr lang="en-US" dirty="0"/>
              <a:t>Scoreboard</a:t>
            </a:r>
            <a:endParaRPr lang="en-US" dirty="0" smtClean="0"/>
          </a:p>
          <a:p>
            <a:r>
              <a:rPr lang="en-US" dirty="0" smtClean="0"/>
              <a:t>Large register file</a:t>
            </a:r>
          </a:p>
          <a:p>
            <a:r>
              <a:rPr lang="en-US" dirty="0"/>
              <a:t>Multiple SIMD functional </a:t>
            </a:r>
            <a:r>
              <a:rPr lang="en-US" dirty="0" smtClean="0"/>
              <a:t>units</a:t>
            </a:r>
            <a:endParaRPr lang="en-US" dirty="0"/>
          </a:p>
        </p:txBody>
      </p:sp>
      <p:sp>
        <p:nvSpPr>
          <p:cNvPr id="50273" name="Rectangle 97"/>
          <p:cNvSpPr>
            <a:spLocks noChangeArrowheads="1"/>
          </p:cNvSpPr>
          <p:nvPr/>
        </p:nvSpPr>
        <p:spPr bwMode="auto">
          <a:xfrm>
            <a:off x="304800" y="2362200"/>
            <a:ext cx="1447800" cy="381000"/>
          </a:xfrm>
          <a:prstGeom prst="rect">
            <a:avLst/>
          </a:prstGeom>
          <a:solidFill>
            <a:srgbClr val="002060"/>
          </a:solidFill>
          <a:ln w="9525">
            <a:noFill/>
            <a:miter lim="800000"/>
            <a:headEnd/>
            <a:tailEnd/>
          </a:ln>
          <a:effectLst/>
        </p:spPr>
        <p:txBody>
          <a:bodyPr wrap="none" anchor="ctr"/>
          <a:lstStyle/>
          <a:p>
            <a:pPr algn="ctr"/>
            <a:r>
              <a:rPr lang="en-US" b="1">
                <a:solidFill>
                  <a:schemeClr val="bg1"/>
                </a:solidFill>
              </a:rPr>
              <a:t>Scheduler 1</a:t>
            </a:r>
          </a:p>
        </p:txBody>
      </p:sp>
      <p:sp>
        <p:nvSpPr>
          <p:cNvPr id="50274" name="Rectangle 98"/>
          <p:cNvSpPr>
            <a:spLocks noChangeArrowheads="1"/>
          </p:cNvSpPr>
          <p:nvPr/>
        </p:nvSpPr>
        <p:spPr bwMode="auto">
          <a:xfrm>
            <a:off x="4114800" y="3124200"/>
            <a:ext cx="1447800" cy="381000"/>
          </a:xfrm>
          <a:prstGeom prst="rect">
            <a:avLst/>
          </a:prstGeom>
          <a:solidFill>
            <a:srgbClr val="002060"/>
          </a:solidFill>
          <a:ln w="9525">
            <a:noFill/>
            <a:miter lim="800000"/>
            <a:headEnd/>
            <a:tailEnd/>
          </a:ln>
          <a:effectLst/>
        </p:spPr>
        <p:txBody>
          <a:bodyPr wrap="none" anchor="ctr"/>
          <a:lstStyle/>
          <a:p>
            <a:pPr algn="ctr"/>
            <a:r>
              <a:rPr lang="en-US" b="1">
                <a:solidFill>
                  <a:schemeClr val="bg1"/>
                </a:solidFill>
              </a:rPr>
              <a:t>Scheduler 2</a:t>
            </a:r>
          </a:p>
        </p:txBody>
      </p:sp>
      <p:sp>
        <p:nvSpPr>
          <p:cNvPr id="50275" name="Rectangle 99"/>
          <p:cNvSpPr>
            <a:spLocks noChangeArrowheads="1"/>
          </p:cNvSpPr>
          <p:nvPr/>
        </p:nvSpPr>
        <p:spPr bwMode="auto">
          <a:xfrm>
            <a:off x="6019800" y="2362200"/>
            <a:ext cx="1447800" cy="381000"/>
          </a:xfrm>
          <a:prstGeom prst="rect">
            <a:avLst/>
          </a:prstGeom>
          <a:solidFill>
            <a:srgbClr val="002060"/>
          </a:solidFill>
          <a:ln w="9525">
            <a:noFill/>
            <a:miter lim="800000"/>
            <a:headEnd/>
            <a:tailEnd/>
          </a:ln>
          <a:effectLst/>
        </p:spPr>
        <p:txBody>
          <a:bodyPr wrap="none" anchor="ctr"/>
          <a:lstStyle/>
          <a:p>
            <a:pPr algn="ctr"/>
            <a:r>
              <a:rPr lang="en-US" b="1">
                <a:solidFill>
                  <a:schemeClr val="bg1"/>
                </a:solidFill>
              </a:rPr>
              <a:t>Scheduler 3</a:t>
            </a:r>
          </a:p>
        </p:txBody>
      </p:sp>
      <p:sp>
        <p:nvSpPr>
          <p:cNvPr id="104" name="Slide Number Placeholder 103"/>
          <p:cNvSpPr>
            <a:spLocks noGrp="1"/>
          </p:cNvSpPr>
          <p:nvPr>
            <p:ph type="sldNum" sz="quarter" idx="12"/>
          </p:nvPr>
        </p:nvSpPr>
        <p:spPr/>
        <p:txBody>
          <a:bodyPr/>
          <a:lstStyle/>
          <a:p>
            <a:fld id="{C74CD959-FEEE-0C40-B400-C9669618CBC4}" type="slidenum">
              <a:rPr lang="en-US" smtClean="0"/>
              <a:t>19</a:t>
            </a:fld>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2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2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3" grpId="0" animBg="1"/>
      <p:bldP spid="50274" grpId="0" animBg="1"/>
      <p:bldP spid="5027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11188" y="0"/>
            <a:ext cx="7772400" cy="1143000"/>
          </a:xfrm>
        </p:spPr>
        <p:txBody>
          <a:bodyPr/>
          <a:lstStyle/>
          <a:p>
            <a:r>
              <a:rPr lang="en-CA">
                <a:latin typeface="Arial  " charset="0"/>
                <a:ea typeface="ＭＳ Ｐゴシック" charset="0"/>
                <a:cs typeface="Arial  " charset="0"/>
              </a:rPr>
              <a:t>The GPU is Ubiquitous</a:t>
            </a:r>
          </a:p>
        </p:txBody>
      </p:sp>
      <p:sp>
        <p:nvSpPr>
          <p:cNvPr id="2457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06A7D4B-738E-9A42-B19C-675FCF438456}" type="slidenum">
              <a:rPr lang="en-US" sz="1400">
                <a:latin typeface="Arial  " charset="0"/>
              </a:rPr>
              <a:pPr/>
              <a:t>2</a:t>
            </a:fld>
            <a:r>
              <a:rPr lang="en-US" sz="1400">
                <a:latin typeface="Arial  " charset="0"/>
              </a:rPr>
              <a:t> </a:t>
            </a:r>
            <a:endParaRPr lang="en-US" sz="1400"/>
          </a:p>
        </p:txBody>
      </p:sp>
      <p:pic>
        <p:nvPicPr>
          <p:cNvPr id="24580" name="Picture 4" descr="amd-apu-graphics-size-compared-to-inte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68413"/>
            <a:ext cx="9144000"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3782" y="6356350"/>
            <a:ext cx="1772766" cy="369332"/>
          </a:xfrm>
          <a:prstGeom prst="rect">
            <a:avLst/>
          </a:prstGeom>
          <a:noFill/>
        </p:spPr>
        <p:txBody>
          <a:bodyPr wrap="none" rtlCol="0">
            <a:spAutoFit/>
          </a:bodyPr>
          <a:lstStyle/>
          <a:p>
            <a:r>
              <a:rPr lang="en-US" dirty="0" smtClean="0"/>
              <a:t>[APU13 keynote]</a:t>
            </a:r>
            <a:endParaRPr lang="en-US" dirty="0"/>
          </a:p>
        </p:txBody>
      </p:sp>
      <p:sp>
        <p:nvSpPr>
          <p:cNvPr id="6" name="TextBox 5"/>
          <p:cNvSpPr txBox="1"/>
          <p:nvPr/>
        </p:nvSpPr>
        <p:spPr>
          <a:xfrm>
            <a:off x="8686800" y="133290"/>
            <a:ext cx="312906" cy="400110"/>
          </a:xfrm>
          <a:prstGeom prst="rect">
            <a:avLst/>
          </a:prstGeom>
          <a:noFill/>
        </p:spPr>
        <p:txBody>
          <a:bodyPr wrap="none" rtlCol="0">
            <a:spAutoFit/>
          </a:bodyPr>
          <a:lstStyle/>
          <a:p>
            <a:r>
              <a:rPr lang="en-US" sz="2000" dirty="0" smtClean="0"/>
              <a:t>+</a:t>
            </a:r>
            <a:endParaRPr lang="en-US" sz="2000" dirty="0"/>
          </a:p>
        </p:txBody>
      </p:sp>
    </p:spTree>
    <p:extLst>
      <p:ext uri="{BB962C8B-B14F-4D97-AF65-F5344CB8AC3E}">
        <p14:creationId xmlns:p14="http://schemas.microsoft.com/office/powerpoint/2010/main" val="273946790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Fetch + Decode</a:t>
            </a:r>
          </a:p>
        </p:txBody>
      </p:sp>
      <p:grpSp>
        <p:nvGrpSpPr>
          <p:cNvPr id="2" name="Group 420"/>
          <p:cNvGrpSpPr>
            <a:grpSpLocks/>
          </p:cNvGrpSpPr>
          <p:nvPr/>
        </p:nvGrpSpPr>
        <p:grpSpPr bwMode="auto">
          <a:xfrm>
            <a:off x="6324600" y="5791200"/>
            <a:ext cx="2257425" cy="660400"/>
            <a:chOff x="3984" y="3600"/>
            <a:chExt cx="1422" cy="416"/>
          </a:xfrm>
        </p:grpSpPr>
        <p:sp>
          <p:nvSpPr>
            <p:cNvPr id="49180" name="Rectangle 28"/>
            <p:cNvSpPr>
              <a:spLocks noChangeArrowheads="1"/>
            </p:cNvSpPr>
            <p:nvPr/>
          </p:nvSpPr>
          <p:spPr bwMode="auto">
            <a:xfrm>
              <a:off x="5195" y="3655"/>
              <a:ext cx="169" cy="93"/>
            </a:xfrm>
            <a:prstGeom prst="rect">
              <a:avLst/>
            </a:prstGeom>
            <a:solidFill>
              <a:srgbClr val="FFFF66"/>
            </a:solidFill>
            <a:ln w="9525">
              <a:noFill/>
              <a:miter lim="800000"/>
              <a:headEnd/>
              <a:tailEnd/>
            </a:ln>
          </p:spPr>
          <p:txBody>
            <a:bodyPr/>
            <a:lstStyle/>
            <a:p>
              <a:endParaRPr lang="en-CA"/>
            </a:p>
          </p:txBody>
        </p:sp>
        <p:sp>
          <p:nvSpPr>
            <p:cNvPr id="49181" name="Rectangle 29"/>
            <p:cNvSpPr>
              <a:spLocks noChangeArrowheads="1"/>
            </p:cNvSpPr>
            <p:nvPr/>
          </p:nvSpPr>
          <p:spPr bwMode="auto">
            <a:xfrm>
              <a:off x="5195" y="3655"/>
              <a:ext cx="169" cy="93"/>
            </a:xfrm>
            <a:prstGeom prst="rect">
              <a:avLst/>
            </a:prstGeom>
            <a:noFill/>
            <a:ln w="19050" cap="rnd">
              <a:solidFill>
                <a:srgbClr val="000000"/>
              </a:solidFill>
              <a:round/>
              <a:headEnd/>
              <a:tailEnd/>
            </a:ln>
          </p:spPr>
          <p:txBody>
            <a:bodyPr/>
            <a:lstStyle/>
            <a:p>
              <a:endParaRPr lang="en-CA"/>
            </a:p>
          </p:txBody>
        </p:sp>
        <p:sp>
          <p:nvSpPr>
            <p:cNvPr id="49183" name="Rectangle 31"/>
            <p:cNvSpPr>
              <a:spLocks noChangeArrowheads="1"/>
            </p:cNvSpPr>
            <p:nvPr/>
          </p:nvSpPr>
          <p:spPr bwMode="auto">
            <a:xfrm>
              <a:off x="5186" y="3668"/>
              <a:ext cx="169" cy="92"/>
            </a:xfrm>
            <a:prstGeom prst="rect">
              <a:avLst/>
            </a:prstGeom>
            <a:solidFill>
              <a:srgbClr val="FFFF66"/>
            </a:solidFill>
            <a:ln w="9525">
              <a:noFill/>
              <a:miter lim="800000"/>
              <a:headEnd/>
              <a:tailEnd/>
            </a:ln>
          </p:spPr>
          <p:txBody>
            <a:bodyPr/>
            <a:lstStyle/>
            <a:p>
              <a:endParaRPr lang="en-CA"/>
            </a:p>
          </p:txBody>
        </p:sp>
        <p:sp>
          <p:nvSpPr>
            <p:cNvPr id="49184" name="Rectangle 32"/>
            <p:cNvSpPr>
              <a:spLocks noChangeArrowheads="1"/>
            </p:cNvSpPr>
            <p:nvPr/>
          </p:nvSpPr>
          <p:spPr bwMode="auto">
            <a:xfrm>
              <a:off x="5186" y="3668"/>
              <a:ext cx="169" cy="92"/>
            </a:xfrm>
            <a:prstGeom prst="rect">
              <a:avLst/>
            </a:prstGeom>
            <a:noFill/>
            <a:ln w="19050" cap="rnd">
              <a:solidFill>
                <a:srgbClr val="000000"/>
              </a:solidFill>
              <a:round/>
              <a:headEnd/>
              <a:tailEnd/>
            </a:ln>
          </p:spPr>
          <p:txBody>
            <a:bodyPr/>
            <a:lstStyle/>
            <a:p>
              <a:endParaRPr lang="en-CA"/>
            </a:p>
          </p:txBody>
        </p:sp>
        <p:sp>
          <p:nvSpPr>
            <p:cNvPr id="49186" name="Rectangle 34"/>
            <p:cNvSpPr>
              <a:spLocks noChangeArrowheads="1"/>
            </p:cNvSpPr>
            <p:nvPr/>
          </p:nvSpPr>
          <p:spPr bwMode="auto">
            <a:xfrm>
              <a:off x="5178" y="3680"/>
              <a:ext cx="169" cy="93"/>
            </a:xfrm>
            <a:prstGeom prst="rect">
              <a:avLst/>
            </a:prstGeom>
            <a:solidFill>
              <a:srgbClr val="FFFF66"/>
            </a:solidFill>
            <a:ln w="9525">
              <a:noFill/>
              <a:miter lim="800000"/>
              <a:headEnd/>
              <a:tailEnd/>
            </a:ln>
          </p:spPr>
          <p:txBody>
            <a:bodyPr/>
            <a:lstStyle/>
            <a:p>
              <a:endParaRPr lang="en-CA"/>
            </a:p>
          </p:txBody>
        </p:sp>
        <p:sp>
          <p:nvSpPr>
            <p:cNvPr id="49187" name="Rectangle 35"/>
            <p:cNvSpPr>
              <a:spLocks noChangeArrowheads="1"/>
            </p:cNvSpPr>
            <p:nvPr/>
          </p:nvSpPr>
          <p:spPr bwMode="auto">
            <a:xfrm>
              <a:off x="5178" y="3680"/>
              <a:ext cx="169" cy="93"/>
            </a:xfrm>
            <a:prstGeom prst="rect">
              <a:avLst/>
            </a:prstGeom>
            <a:noFill/>
            <a:ln w="19050" cap="rnd">
              <a:solidFill>
                <a:srgbClr val="000000"/>
              </a:solidFill>
              <a:round/>
              <a:headEnd/>
              <a:tailEnd/>
            </a:ln>
          </p:spPr>
          <p:txBody>
            <a:bodyPr/>
            <a:lstStyle/>
            <a:p>
              <a:endParaRPr lang="en-CA"/>
            </a:p>
          </p:txBody>
        </p:sp>
        <p:sp>
          <p:nvSpPr>
            <p:cNvPr id="49189" name="Oval 37"/>
            <p:cNvSpPr>
              <a:spLocks noChangeArrowheads="1"/>
            </p:cNvSpPr>
            <p:nvPr/>
          </p:nvSpPr>
          <p:spPr bwMode="auto">
            <a:xfrm>
              <a:off x="5368" y="3695"/>
              <a:ext cx="4" cy="7"/>
            </a:xfrm>
            <a:prstGeom prst="ellipse">
              <a:avLst/>
            </a:prstGeom>
            <a:solidFill>
              <a:srgbClr val="FFFF66"/>
            </a:solidFill>
            <a:ln w="0">
              <a:solidFill>
                <a:srgbClr val="000000"/>
              </a:solidFill>
              <a:round/>
              <a:headEnd/>
              <a:tailEnd/>
            </a:ln>
          </p:spPr>
          <p:txBody>
            <a:bodyPr/>
            <a:lstStyle/>
            <a:p>
              <a:endParaRPr lang="en-CA"/>
            </a:p>
          </p:txBody>
        </p:sp>
        <p:sp>
          <p:nvSpPr>
            <p:cNvPr id="49190" name="Oval 38"/>
            <p:cNvSpPr>
              <a:spLocks noChangeArrowheads="1"/>
            </p:cNvSpPr>
            <p:nvPr/>
          </p:nvSpPr>
          <p:spPr bwMode="auto">
            <a:xfrm>
              <a:off x="5368" y="3695"/>
              <a:ext cx="4" cy="7"/>
            </a:xfrm>
            <a:prstGeom prst="ellipse">
              <a:avLst/>
            </a:prstGeom>
            <a:noFill/>
            <a:ln w="3175">
              <a:solidFill>
                <a:srgbClr val="000000"/>
              </a:solidFill>
              <a:miter lim="800000"/>
              <a:headEnd/>
              <a:tailEnd/>
            </a:ln>
          </p:spPr>
          <p:txBody>
            <a:bodyPr/>
            <a:lstStyle/>
            <a:p>
              <a:endParaRPr lang="en-CA"/>
            </a:p>
          </p:txBody>
        </p:sp>
        <p:sp>
          <p:nvSpPr>
            <p:cNvPr id="49191" name="Oval 39"/>
            <p:cNvSpPr>
              <a:spLocks noChangeArrowheads="1"/>
            </p:cNvSpPr>
            <p:nvPr/>
          </p:nvSpPr>
          <p:spPr bwMode="auto">
            <a:xfrm>
              <a:off x="5374" y="3686"/>
              <a:ext cx="4" cy="7"/>
            </a:xfrm>
            <a:prstGeom prst="ellipse">
              <a:avLst/>
            </a:prstGeom>
            <a:solidFill>
              <a:srgbClr val="FFFF66"/>
            </a:solidFill>
            <a:ln w="0">
              <a:solidFill>
                <a:srgbClr val="000000"/>
              </a:solidFill>
              <a:round/>
              <a:headEnd/>
              <a:tailEnd/>
            </a:ln>
          </p:spPr>
          <p:txBody>
            <a:bodyPr/>
            <a:lstStyle/>
            <a:p>
              <a:endParaRPr lang="en-CA"/>
            </a:p>
          </p:txBody>
        </p:sp>
        <p:sp>
          <p:nvSpPr>
            <p:cNvPr id="49192" name="Oval 40"/>
            <p:cNvSpPr>
              <a:spLocks noChangeArrowheads="1"/>
            </p:cNvSpPr>
            <p:nvPr/>
          </p:nvSpPr>
          <p:spPr bwMode="auto">
            <a:xfrm>
              <a:off x="5374" y="3686"/>
              <a:ext cx="4" cy="7"/>
            </a:xfrm>
            <a:prstGeom prst="ellipse">
              <a:avLst/>
            </a:prstGeom>
            <a:noFill/>
            <a:ln w="3175">
              <a:solidFill>
                <a:srgbClr val="000000"/>
              </a:solidFill>
              <a:miter lim="800000"/>
              <a:headEnd/>
              <a:tailEnd/>
            </a:ln>
          </p:spPr>
          <p:txBody>
            <a:bodyPr/>
            <a:lstStyle/>
            <a:p>
              <a:endParaRPr lang="en-CA"/>
            </a:p>
          </p:txBody>
        </p:sp>
        <p:sp>
          <p:nvSpPr>
            <p:cNvPr id="49193" name="Oval 41"/>
            <p:cNvSpPr>
              <a:spLocks noChangeArrowheads="1"/>
            </p:cNvSpPr>
            <p:nvPr/>
          </p:nvSpPr>
          <p:spPr bwMode="auto">
            <a:xfrm>
              <a:off x="5381" y="3677"/>
              <a:ext cx="4" cy="6"/>
            </a:xfrm>
            <a:prstGeom prst="ellipse">
              <a:avLst/>
            </a:prstGeom>
            <a:solidFill>
              <a:srgbClr val="FFFF66"/>
            </a:solidFill>
            <a:ln w="0">
              <a:solidFill>
                <a:srgbClr val="000000"/>
              </a:solidFill>
              <a:round/>
              <a:headEnd/>
              <a:tailEnd/>
            </a:ln>
          </p:spPr>
          <p:txBody>
            <a:bodyPr/>
            <a:lstStyle/>
            <a:p>
              <a:endParaRPr lang="en-CA"/>
            </a:p>
          </p:txBody>
        </p:sp>
        <p:sp>
          <p:nvSpPr>
            <p:cNvPr id="49194" name="Oval 42"/>
            <p:cNvSpPr>
              <a:spLocks noChangeArrowheads="1"/>
            </p:cNvSpPr>
            <p:nvPr/>
          </p:nvSpPr>
          <p:spPr bwMode="auto">
            <a:xfrm>
              <a:off x="5381" y="3677"/>
              <a:ext cx="4" cy="6"/>
            </a:xfrm>
            <a:prstGeom prst="ellipse">
              <a:avLst/>
            </a:prstGeom>
            <a:noFill/>
            <a:ln w="3175">
              <a:solidFill>
                <a:srgbClr val="000000"/>
              </a:solidFill>
              <a:miter lim="800000"/>
              <a:headEnd/>
              <a:tailEnd/>
            </a:ln>
          </p:spPr>
          <p:txBody>
            <a:bodyPr/>
            <a:lstStyle/>
            <a:p>
              <a:endParaRPr lang="en-CA"/>
            </a:p>
          </p:txBody>
        </p:sp>
        <p:sp>
          <p:nvSpPr>
            <p:cNvPr id="49195" name="Line 43"/>
            <p:cNvSpPr>
              <a:spLocks noChangeShapeType="1"/>
            </p:cNvSpPr>
            <p:nvPr/>
          </p:nvSpPr>
          <p:spPr bwMode="auto">
            <a:xfrm>
              <a:off x="4153" y="3831"/>
              <a:ext cx="22" cy="0"/>
            </a:xfrm>
            <a:prstGeom prst="line">
              <a:avLst/>
            </a:prstGeom>
            <a:noFill/>
            <a:ln w="36513">
              <a:solidFill>
                <a:srgbClr val="000000"/>
              </a:solidFill>
              <a:miter lim="800000"/>
              <a:headEnd/>
              <a:tailEnd/>
            </a:ln>
          </p:spPr>
          <p:txBody>
            <a:bodyPr/>
            <a:lstStyle/>
            <a:p>
              <a:endParaRPr lang="en-CA"/>
            </a:p>
          </p:txBody>
        </p:sp>
        <p:sp>
          <p:nvSpPr>
            <p:cNvPr id="49196" name="Freeform 44"/>
            <p:cNvSpPr>
              <a:spLocks/>
            </p:cNvSpPr>
            <p:nvPr/>
          </p:nvSpPr>
          <p:spPr bwMode="auto">
            <a:xfrm>
              <a:off x="4168" y="3811"/>
              <a:ext cx="27" cy="40"/>
            </a:xfrm>
            <a:custGeom>
              <a:avLst/>
              <a:gdLst/>
              <a:ahLst/>
              <a:cxnLst>
                <a:cxn ang="0">
                  <a:pos x="206" y="103"/>
                </a:cxn>
                <a:cxn ang="0">
                  <a:pos x="0" y="207"/>
                </a:cxn>
                <a:cxn ang="0">
                  <a:pos x="0" y="0"/>
                </a:cxn>
                <a:cxn ang="0">
                  <a:pos x="0" y="0"/>
                </a:cxn>
                <a:cxn ang="0">
                  <a:pos x="206" y="103"/>
                </a:cxn>
              </a:cxnLst>
              <a:rect l="0" t="0" r="r" b="b"/>
              <a:pathLst>
                <a:path w="206" h="207">
                  <a:moveTo>
                    <a:pt x="206" y="103"/>
                  </a:moveTo>
                  <a:lnTo>
                    <a:pt x="0" y="207"/>
                  </a:lnTo>
                  <a:cubicBezTo>
                    <a:pt x="33" y="142"/>
                    <a:pt x="33" y="65"/>
                    <a:pt x="0" y="0"/>
                  </a:cubicBezTo>
                  <a:lnTo>
                    <a:pt x="0" y="0"/>
                  </a:lnTo>
                  <a:lnTo>
                    <a:pt x="206" y="103"/>
                  </a:lnTo>
                  <a:close/>
                </a:path>
              </a:pathLst>
            </a:custGeom>
            <a:solidFill>
              <a:srgbClr val="000000"/>
            </a:solidFill>
            <a:ln w="0">
              <a:solidFill>
                <a:srgbClr val="000000"/>
              </a:solidFill>
              <a:prstDash val="solid"/>
              <a:round/>
              <a:headEnd/>
              <a:tailEnd/>
            </a:ln>
          </p:spPr>
          <p:txBody>
            <a:bodyPr/>
            <a:lstStyle/>
            <a:p>
              <a:endParaRPr lang="en-CA"/>
            </a:p>
          </p:txBody>
        </p:sp>
        <p:sp>
          <p:nvSpPr>
            <p:cNvPr id="49197" name="Line 45"/>
            <p:cNvSpPr>
              <a:spLocks noChangeShapeType="1"/>
            </p:cNvSpPr>
            <p:nvPr/>
          </p:nvSpPr>
          <p:spPr bwMode="auto">
            <a:xfrm>
              <a:off x="4365" y="3865"/>
              <a:ext cx="43" cy="17"/>
            </a:xfrm>
            <a:prstGeom prst="line">
              <a:avLst/>
            </a:prstGeom>
            <a:noFill/>
            <a:ln w="36513">
              <a:solidFill>
                <a:srgbClr val="000000"/>
              </a:solidFill>
              <a:miter lim="800000"/>
              <a:headEnd/>
              <a:tailEnd/>
            </a:ln>
          </p:spPr>
          <p:txBody>
            <a:bodyPr/>
            <a:lstStyle/>
            <a:p>
              <a:endParaRPr lang="en-CA"/>
            </a:p>
          </p:txBody>
        </p:sp>
        <p:sp>
          <p:nvSpPr>
            <p:cNvPr id="49198" name="Freeform 46"/>
            <p:cNvSpPr>
              <a:spLocks/>
            </p:cNvSpPr>
            <p:nvPr/>
          </p:nvSpPr>
          <p:spPr bwMode="auto">
            <a:xfrm>
              <a:off x="4398" y="3859"/>
              <a:ext cx="30" cy="39"/>
            </a:xfrm>
            <a:custGeom>
              <a:avLst/>
              <a:gdLst/>
              <a:ahLst/>
              <a:cxnLst>
                <a:cxn ang="0">
                  <a:pos x="227" y="154"/>
                </a:cxn>
                <a:cxn ang="0">
                  <a:pos x="0" y="199"/>
                </a:cxn>
                <a:cxn ang="0">
                  <a:pos x="55" y="0"/>
                </a:cxn>
                <a:cxn ang="0">
                  <a:pos x="55" y="0"/>
                </a:cxn>
                <a:cxn ang="0">
                  <a:pos x="227" y="154"/>
                </a:cxn>
              </a:cxnLst>
              <a:rect l="0" t="0" r="r" b="b"/>
              <a:pathLst>
                <a:path w="227" h="199">
                  <a:moveTo>
                    <a:pt x="227" y="154"/>
                  </a:moveTo>
                  <a:lnTo>
                    <a:pt x="0" y="199"/>
                  </a:lnTo>
                  <a:cubicBezTo>
                    <a:pt x="49" y="145"/>
                    <a:pt x="69" y="71"/>
                    <a:pt x="55" y="0"/>
                  </a:cubicBezTo>
                  <a:lnTo>
                    <a:pt x="55" y="0"/>
                  </a:lnTo>
                  <a:lnTo>
                    <a:pt x="227" y="154"/>
                  </a:lnTo>
                  <a:close/>
                </a:path>
              </a:pathLst>
            </a:custGeom>
            <a:solidFill>
              <a:srgbClr val="000000"/>
            </a:solidFill>
            <a:ln w="0">
              <a:solidFill>
                <a:srgbClr val="000000"/>
              </a:solidFill>
              <a:prstDash val="solid"/>
              <a:round/>
              <a:headEnd/>
              <a:tailEnd/>
            </a:ln>
          </p:spPr>
          <p:txBody>
            <a:bodyPr/>
            <a:lstStyle/>
            <a:p>
              <a:endParaRPr lang="en-CA"/>
            </a:p>
          </p:txBody>
        </p:sp>
        <p:sp>
          <p:nvSpPr>
            <p:cNvPr id="49199" name="Line 47"/>
            <p:cNvSpPr>
              <a:spLocks noChangeShapeType="1"/>
            </p:cNvSpPr>
            <p:nvPr/>
          </p:nvSpPr>
          <p:spPr bwMode="auto">
            <a:xfrm flipV="1">
              <a:off x="4365" y="3780"/>
              <a:ext cx="43" cy="18"/>
            </a:xfrm>
            <a:prstGeom prst="line">
              <a:avLst/>
            </a:prstGeom>
            <a:noFill/>
            <a:ln w="36513">
              <a:solidFill>
                <a:srgbClr val="000000"/>
              </a:solidFill>
              <a:miter lim="800000"/>
              <a:headEnd/>
              <a:tailEnd/>
            </a:ln>
          </p:spPr>
          <p:txBody>
            <a:bodyPr/>
            <a:lstStyle/>
            <a:p>
              <a:endParaRPr lang="en-CA"/>
            </a:p>
          </p:txBody>
        </p:sp>
        <p:sp>
          <p:nvSpPr>
            <p:cNvPr id="49200" name="Freeform 48"/>
            <p:cNvSpPr>
              <a:spLocks/>
            </p:cNvSpPr>
            <p:nvPr/>
          </p:nvSpPr>
          <p:spPr bwMode="auto">
            <a:xfrm>
              <a:off x="4398" y="3763"/>
              <a:ext cx="30" cy="40"/>
            </a:xfrm>
            <a:custGeom>
              <a:avLst/>
              <a:gdLst/>
              <a:ahLst/>
              <a:cxnLst>
                <a:cxn ang="0">
                  <a:pos x="227" y="45"/>
                </a:cxn>
                <a:cxn ang="0">
                  <a:pos x="55" y="199"/>
                </a:cxn>
                <a:cxn ang="0">
                  <a:pos x="0" y="0"/>
                </a:cxn>
                <a:cxn ang="0">
                  <a:pos x="0" y="0"/>
                </a:cxn>
                <a:cxn ang="0">
                  <a:pos x="227" y="45"/>
                </a:cxn>
              </a:cxnLst>
              <a:rect l="0" t="0" r="r" b="b"/>
              <a:pathLst>
                <a:path w="227" h="199">
                  <a:moveTo>
                    <a:pt x="227" y="45"/>
                  </a:moveTo>
                  <a:lnTo>
                    <a:pt x="55" y="199"/>
                  </a:lnTo>
                  <a:cubicBezTo>
                    <a:pt x="69" y="128"/>
                    <a:pt x="49" y="54"/>
                    <a:pt x="0" y="0"/>
                  </a:cubicBezTo>
                  <a:lnTo>
                    <a:pt x="0" y="0"/>
                  </a:lnTo>
                  <a:lnTo>
                    <a:pt x="227" y="45"/>
                  </a:lnTo>
                  <a:close/>
                </a:path>
              </a:pathLst>
            </a:custGeom>
            <a:solidFill>
              <a:srgbClr val="000000"/>
            </a:solidFill>
            <a:ln w="0">
              <a:solidFill>
                <a:srgbClr val="000000"/>
              </a:solidFill>
              <a:prstDash val="solid"/>
              <a:round/>
              <a:headEnd/>
              <a:tailEnd/>
            </a:ln>
          </p:spPr>
          <p:txBody>
            <a:bodyPr/>
            <a:lstStyle/>
            <a:p>
              <a:endParaRPr lang="en-CA"/>
            </a:p>
          </p:txBody>
        </p:sp>
        <p:sp>
          <p:nvSpPr>
            <p:cNvPr id="49201" name="Line 49"/>
            <p:cNvSpPr>
              <a:spLocks noChangeShapeType="1"/>
            </p:cNvSpPr>
            <p:nvPr/>
          </p:nvSpPr>
          <p:spPr bwMode="auto">
            <a:xfrm flipV="1">
              <a:off x="4513" y="3816"/>
              <a:ext cx="0" cy="30"/>
            </a:xfrm>
            <a:prstGeom prst="line">
              <a:avLst/>
            </a:prstGeom>
            <a:noFill/>
            <a:ln w="36513">
              <a:solidFill>
                <a:srgbClr val="000000"/>
              </a:solidFill>
              <a:miter lim="800000"/>
              <a:headEnd/>
              <a:tailEnd/>
            </a:ln>
          </p:spPr>
          <p:txBody>
            <a:bodyPr/>
            <a:lstStyle/>
            <a:p>
              <a:endParaRPr lang="en-CA"/>
            </a:p>
          </p:txBody>
        </p:sp>
        <p:sp>
          <p:nvSpPr>
            <p:cNvPr id="49202" name="Freeform 50"/>
            <p:cNvSpPr>
              <a:spLocks/>
            </p:cNvSpPr>
            <p:nvPr/>
          </p:nvSpPr>
          <p:spPr bwMode="auto">
            <a:xfrm>
              <a:off x="4499" y="3836"/>
              <a:ext cx="28" cy="41"/>
            </a:xfrm>
            <a:custGeom>
              <a:avLst/>
              <a:gdLst/>
              <a:ahLst/>
              <a:cxnLst>
                <a:cxn ang="0">
                  <a:pos x="103" y="207"/>
                </a:cxn>
                <a:cxn ang="0">
                  <a:pos x="0" y="0"/>
                </a:cxn>
                <a:cxn ang="0">
                  <a:pos x="206" y="0"/>
                </a:cxn>
                <a:cxn ang="0">
                  <a:pos x="206" y="0"/>
                </a:cxn>
                <a:cxn ang="0">
                  <a:pos x="103" y="207"/>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CA"/>
            </a:p>
          </p:txBody>
        </p:sp>
        <p:sp>
          <p:nvSpPr>
            <p:cNvPr id="49203" name="Freeform 51"/>
            <p:cNvSpPr>
              <a:spLocks/>
            </p:cNvSpPr>
            <p:nvPr/>
          </p:nvSpPr>
          <p:spPr bwMode="auto">
            <a:xfrm>
              <a:off x="4499" y="3785"/>
              <a:ext cx="28" cy="41"/>
            </a:xfrm>
            <a:custGeom>
              <a:avLst/>
              <a:gdLst/>
              <a:ahLst/>
              <a:cxnLst>
                <a:cxn ang="0">
                  <a:pos x="103" y="0"/>
                </a:cxn>
                <a:cxn ang="0">
                  <a:pos x="206" y="206"/>
                </a:cxn>
                <a:cxn ang="0">
                  <a:pos x="0" y="206"/>
                </a:cxn>
                <a:cxn ang="0">
                  <a:pos x="103" y="0"/>
                </a:cxn>
              </a:cxnLst>
              <a:rect l="0" t="0" r="r" b="b"/>
              <a:pathLst>
                <a:path w="206" h="206">
                  <a:moveTo>
                    <a:pt x="103" y="0"/>
                  </a:moveTo>
                  <a:lnTo>
                    <a:pt x="206" y="206"/>
                  </a:lnTo>
                  <a:cubicBezTo>
                    <a:pt x="141" y="174"/>
                    <a:pt x="65" y="174"/>
                    <a:pt x="0" y="206"/>
                  </a:cubicBezTo>
                  <a:lnTo>
                    <a:pt x="103" y="0"/>
                  </a:lnTo>
                  <a:close/>
                </a:path>
              </a:pathLst>
            </a:custGeom>
            <a:solidFill>
              <a:srgbClr val="000000"/>
            </a:solidFill>
            <a:ln w="0">
              <a:solidFill>
                <a:srgbClr val="000000"/>
              </a:solidFill>
              <a:prstDash val="solid"/>
              <a:round/>
              <a:headEnd/>
              <a:tailEnd/>
            </a:ln>
          </p:spPr>
          <p:txBody>
            <a:bodyPr/>
            <a:lstStyle/>
            <a:p>
              <a:endParaRPr lang="en-CA"/>
            </a:p>
          </p:txBody>
        </p:sp>
        <p:sp>
          <p:nvSpPr>
            <p:cNvPr id="49204" name="Line 52"/>
            <p:cNvSpPr>
              <a:spLocks noChangeShapeType="1"/>
            </p:cNvSpPr>
            <p:nvPr/>
          </p:nvSpPr>
          <p:spPr bwMode="auto">
            <a:xfrm flipV="1">
              <a:off x="4598" y="3873"/>
              <a:ext cx="43" cy="17"/>
            </a:xfrm>
            <a:prstGeom prst="line">
              <a:avLst/>
            </a:prstGeom>
            <a:noFill/>
            <a:ln w="36513">
              <a:solidFill>
                <a:srgbClr val="000000"/>
              </a:solidFill>
              <a:miter lim="800000"/>
              <a:headEnd/>
              <a:tailEnd/>
            </a:ln>
          </p:spPr>
          <p:txBody>
            <a:bodyPr/>
            <a:lstStyle/>
            <a:p>
              <a:endParaRPr lang="en-CA"/>
            </a:p>
          </p:txBody>
        </p:sp>
        <p:sp>
          <p:nvSpPr>
            <p:cNvPr id="49205" name="Freeform 53"/>
            <p:cNvSpPr>
              <a:spLocks/>
            </p:cNvSpPr>
            <p:nvPr/>
          </p:nvSpPr>
          <p:spPr bwMode="auto">
            <a:xfrm>
              <a:off x="4631" y="3856"/>
              <a:ext cx="30" cy="39"/>
            </a:xfrm>
            <a:custGeom>
              <a:avLst/>
              <a:gdLst/>
              <a:ahLst/>
              <a:cxnLst>
                <a:cxn ang="0">
                  <a:pos x="226" y="45"/>
                </a:cxn>
                <a:cxn ang="0">
                  <a:pos x="54" y="199"/>
                </a:cxn>
                <a:cxn ang="0">
                  <a:pos x="0" y="0"/>
                </a:cxn>
                <a:cxn ang="0">
                  <a:pos x="0" y="0"/>
                </a:cxn>
                <a:cxn ang="0">
                  <a:pos x="226" y="45"/>
                </a:cxn>
              </a:cxnLst>
              <a:rect l="0" t="0" r="r" b="b"/>
              <a:pathLst>
                <a:path w="226" h="199">
                  <a:moveTo>
                    <a:pt x="226" y="45"/>
                  </a:moveTo>
                  <a:lnTo>
                    <a:pt x="54" y="199"/>
                  </a:lnTo>
                  <a:cubicBezTo>
                    <a:pt x="68" y="128"/>
                    <a:pt x="48" y="54"/>
                    <a:pt x="0" y="0"/>
                  </a:cubicBezTo>
                  <a:lnTo>
                    <a:pt x="0" y="0"/>
                  </a:lnTo>
                  <a:lnTo>
                    <a:pt x="226" y="45"/>
                  </a:lnTo>
                  <a:close/>
                </a:path>
              </a:pathLst>
            </a:custGeom>
            <a:solidFill>
              <a:srgbClr val="000000"/>
            </a:solidFill>
            <a:ln w="0">
              <a:solidFill>
                <a:srgbClr val="000000"/>
              </a:solidFill>
              <a:prstDash val="solid"/>
              <a:round/>
              <a:headEnd/>
              <a:tailEnd/>
            </a:ln>
          </p:spPr>
          <p:txBody>
            <a:bodyPr/>
            <a:lstStyle/>
            <a:p>
              <a:endParaRPr lang="en-CA"/>
            </a:p>
          </p:txBody>
        </p:sp>
        <p:sp>
          <p:nvSpPr>
            <p:cNvPr id="49206" name="Line 54"/>
            <p:cNvSpPr>
              <a:spLocks noChangeShapeType="1"/>
            </p:cNvSpPr>
            <p:nvPr/>
          </p:nvSpPr>
          <p:spPr bwMode="auto">
            <a:xfrm>
              <a:off x="4598" y="3772"/>
              <a:ext cx="43" cy="17"/>
            </a:xfrm>
            <a:prstGeom prst="line">
              <a:avLst/>
            </a:prstGeom>
            <a:noFill/>
            <a:ln w="36513">
              <a:solidFill>
                <a:srgbClr val="000000"/>
              </a:solidFill>
              <a:miter lim="800000"/>
              <a:headEnd/>
              <a:tailEnd/>
            </a:ln>
          </p:spPr>
          <p:txBody>
            <a:bodyPr/>
            <a:lstStyle/>
            <a:p>
              <a:endParaRPr lang="en-CA"/>
            </a:p>
          </p:txBody>
        </p:sp>
        <p:sp>
          <p:nvSpPr>
            <p:cNvPr id="49207" name="Freeform 55"/>
            <p:cNvSpPr>
              <a:spLocks/>
            </p:cNvSpPr>
            <p:nvPr/>
          </p:nvSpPr>
          <p:spPr bwMode="auto">
            <a:xfrm>
              <a:off x="4631" y="3767"/>
              <a:ext cx="30" cy="39"/>
            </a:xfrm>
            <a:custGeom>
              <a:avLst/>
              <a:gdLst/>
              <a:ahLst/>
              <a:cxnLst>
                <a:cxn ang="0">
                  <a:pos x="226" y="154"/>
                </a:cxn>
                <a:cxn ang="0">
                  <a:pos x="0" y="199"/>
                </a:cxn>
                <a:cxn ang="0">
                  <a:pos x="54" y="0"/>
                </a:cxn>
                <a:cxn ang="0">
                  <a:pos x="226" y="154"/>
                </a:cxn>
              </a:cxnLst>
              <a:rect l="0" t="0" r="r" b="b"/>
              <a:pathLst>
                <a:path w="226" h="199">
                  <a:moveTo>
                    <a:pt x="226" y="154"/>
                  </a:moveTo>
                  <a:lnTo>
                    <a:pt x="0" y="199"/>
                  </a:lnTo>
                  <a:cubicBezTo>
                    <a:pt x="48" y="145"/>
                    <a:pt x="68" y="71"/>
                    <a:pt x="54" y="0"/>
                  </a:cubicBezTo>
                  <a:lnTo>
                    <a:pt x="226" y="154"/>
                  </a:lnTo>
                  <a:close/>
                </a:path>
              </a:pathLst>
            </a:custGeom>
            <a:solidFill>
              <a:srgbClr val="000000"/>
            </a:solidFill>
            <a:ln w="0">
              <a:solidFill>
                <a:srgbClr val="000000"/>
              </a:solidFill>
              <a:prstDash val="solid"/>
              <a:round/>
              <a:headEnd/>
              <a:tailEnd/>
            </a:ln>
          </p:spPr>
          <p:txBody>
            <a:bodyPr/>
            <a:lstStyle/>
            <a:p>
              <a:endParaRPr lang="en-CA"/>
            </a:p>
          </p:txBody>
        </p:sp>
        <p:sp>
          <p:nvSpPr>
            <p:cNvPr id="49208" name="Line 56"/>
            <p:cNvSpPr>
              <a:spLocks noChangeShapeType="1"/>
            </p:cNvSpPr>
            <p:nvPr/>
          </p:nvSpPr>
          <p:spPr bwMode="auto">
            <a:xfrm>
              <a:off x="4830" y="3834"/>
              <a:ext cx="64" cy="0"/>
            </a:xfrm>
            <a:prstGeom prst="line">
              <a:avLst/>
            </a:prstGeom>
            <a:noFill/>
            <a:ln w="36513">
              <a:solidFill>
                <a:srgbClr val="000000"/>
              </a:solidFill>
              <a:miter lim="800000"/>
              <a:headEnd/>
              <a:tailEnd/>
            </a:ln>
          </p:spPr>
          <p:txBody>
            <a:bodyPr/>
            <a:lstStyle/>
            <a:p>
              <a:endParaRPr lang="en-CA"/>
            </a:p>
          </p:txBody>
        </p:sp>
        <p:sp>
          <p:nvSpPr>
            <p:cNvPr id="49209" name="Freeform 57"/>
            <p:cNvSpPr>
              <a:spLocks/>
            </p:cNvSpPr>
            <p:nvPr/>
          </p:nvSpPr>
          <p:spPr bwMode="auto">
            <a:xfrm>
              <a:off x="4887" y="3814"/>
              <a:ext cx="28" cy="40"/>
            </a:xfrm>
            <a:custGeom>
              <a:avLst/>
              <a:gdLst/>
              <a:ahLst/>
              <a:cxnLst>
                <a:cxn ang="0">
                  <a:pos x="206" y="103"/>
                </a:cxn>
                <a:cxn ang="0">
                  <a:pos x="0" y="206"/>
                </a:cxn>
                <a:cxn ang="0">
                  <a:pos x="0" y="0"/>
                </a:cxn>
                <a:cxn ang="0">
                  <a:pos x="0" y="0"/>
                </a:cxn>
                <a:cxn ang="0">
                  <a:pos x="206" y="103"/>
                </a:cxn>
              </a:cxnLst>
              <a:rect l="0" t="0" r="r" b="b"/>
              <a:pathLst>
                <a:path w="206" h="206">
                  <a:moveTo>
                    <a:pt x="206" y="103"/>
                  </a:moveTo>
                  <a:lnTo>
                    <a:pt x="0" y="206"/>
                  </a:lnTo>
                  <a:cubicBezTo>
                    <a:pt x="32" y="141"/>
                    <a:pt x="32" y="65"/>
                    <a:pt x="0" y="0"/>
                  </a:cubicBezTo>
                  <a:lnTo>
                    <a:pt x="0" y="0"/>
                  </a:lnTo>
                  <a:lnTo>
                    <a:pt x="206" y="103"/>
                  </a:lnTo>
                  <a:close/>
                </a:path>
              </a:pathLst>
            </a:custGeom>
            <a:solidFill>
              <a:srgbClr val="000000"/>
            </a:solidFill>
            <a:ln w="0">
              <a:solidFill>
                <a:srgbClr val="000000"/>
              </a:solidFill>
              <a:prstDash val="solid"/>
              <a:round/>
              <a:headEnd/>
              <a:tailEnd/>
            </a:ln>
          </p:spPr>
          <p:txBody>
            <a:bodyPr/>
            <a:lstStyle/>
            <a:p>
              <a:endParaRPr lang="en-CA"/>
            </a:p>
          </p:txBody>
        </p:sp>
        <p:sp>
          <p:nvSpPr>
            <p:cNvPr id="49210" name="Line 58"/>
            <p:cNvSpPr>
              <a:spLocks noChangeShapeType="1"/>
            </p:cNvSpPr>
            <p:nvPr/>
          </p:nvSpPr>
          <p:spPr bwMode="auto">
            <a:xfrm>
              <a:off x="5117" y="3873"/>
              <a:ext cx="32" cy="11"/>
            </a:xfrm>
            <a:prstGeom prst="line">
              <a:avLst/>
            </a:prstGeom>
            <a:noFill/>
            <a:ln w="38100">
              <a:solidFill>
                <a:srgbClr val="000000"/>
              </a:solidFill>
              <a:miter lim="800000"/>
              <a:headEnd/>
              <a:tailEnd/>
            </a:ln>
          </p:spPr>
          <p:txBody>
            <a:bodyPr/>
            <a:lstStyle/>
            <a:p>
              <a:endParaRPr lang="en-CA"/>
            </a:p>
          </p:txBody>
        </p:sp>
        <p:sp>
          <p:nvSpPr>
            <p:cNvPr id="49211" name="Freeform 59"/>
            <p:cNvSpPr>
              <a:spLocks/>
            </p:cNvSpPr>
            <p:nvPr/>
          </p:nvSpPr>
          <p:spPr bwMode="auto">
            <a:xfrm>
              <a:off x="5097" y="3838"/>
              <a:ext cx="31" cy="72"/>
            </a:xfrm>
            <a:custGeom>
              <a:avLst/>
              <a:gdLst/>
              <a:ahLst/>
              <a:cxnLst>
                <a:cxn ang="0">
                  <a:pos x="66" y="172"/>
                </a:cxn>
                <a:cxn ang="0">
                  <a:pos x="0" y="66"/>
                </a:cxn>
                <a:cxn ang="0">
                  <a:pos x="107" y="0"/>
                </a:cxn>
                <a:cxn ang="0">
                  <a:pos x="66" y="172"/>
                </a:cxn>
              </a:cxnLst>
              <a:rect l="0" t="0" r="r" b="b"/>
              <a:pathLst>
                <a:path w="107" h="172">
                  <a:moveTo>
                    <a:pt x="66" y="172"/>
                  </a:moveTo>
                  <a:lnTo>
                    <a:pt x="0" y="66"/>
                  </a:lnTo>
                  <a:lnTo>
                    <a:pt x="107" y="0"/>
                  </a:lnTo>
                  <a:lnTo>
                    <a:pt x="66" y="172"/>
                  </a:lnTo>
                  <a:close/>
                </a:path>
              </a:pathLst>
            </a:custGeom>
            <a:solidFill>
              <a:srgbClr val="000000"/>
            </a:solidFill>
            <a:ln w="9525">
              <a:noFill/>
              <a:round/>
              <a:headEnd/>
              <a:tailEnd/>
            </a:ln>
          </p:spPr>
          <p:txBody>
            <a:bodyPr/>
            <a:lstStyle/>
            <a:p>
              <a:endParaRPr lang="en-CA"/>
            </a:p>
          </p:txBody>
        </p:sp>
        <p:sp>
          <p:nvSpPr>
            <p:cNvPr id="49212" name="Freeform 60"/>
            <p:cNvSpPr>
              <a:spLocks/>
            </p:cNvSpPr>
            <p:nvPr/>
          </p:nvSpPr>
          <p:spPr bwMode="auto">
            <a:xfrm>
              <a:off x="5138" y="3846"/>
              <a:ext cx="31" cy="72"/>
            </a:xfrm>
            <a:custGeom>
              <a:avLst/>
              <a:gdLst/>
              <a:ahLst/>
              <a:cxnLst>
                <a:cxn ang="0">
                  <a:pos x="42" y="0"/>
                </a:cxn>
                <a:cxn ang="0">
                  <a:pos x="107" y="107"/>
                </a:cxn>
                <a:cxn ang="0">
                  <a:pos x="0" y="172"/>
                </a:cxn>
                <a:cxn ang="0">
                  <a:pos x="42" y="0"/>
                </a:cxn>
              </a:cxnLst>
              <a:rect l="0" t="0" r="r" b="b"/>
              <a:pathLst>
                <a:path w="107" h="172">
                  <a:moveTo>
                    <a:pt x="42" y="0"/>
                  </a:moveTo>
                  <a:lnTo>
                    <a:pt x="107" y="107"/>
                  </a:lnTo>
                  <a:lnTo>
                    <a:pt x="0" y="172"/>
                  </a:lnTo>
                  <a:lnTo>
                    <a:pt x="42" y="0"/>
                  </a:lnTo>
                  <a:close/>
                </a:path>
              </a:pathLst>
            </a:custGeom>
            <a:solidFill>
              <a:srgbClr val="000000"/>
            </a:solidFill>
            <a:ln w="9525">
              <a:noFill/>
              <a:round/>
              <a:headEnd/>
              <a:tailEnd/>
            </a:ln>
          </p:spPr>
          <p:txBody>
            <a:bodyPr/>
            <a:lstStyle/>
            <a:p>
              <a:endParaRPr lang="en-CA"/>
            </a:p>
          </p:txBody>
        </p:sp>
        <p:sp>
          <p:nvSpPr>
            <p:cNvPr id="49213" name="Line 61"/>
            <p:cNvSpPr>
              <a:spLocks noChangeShapeType="1"/>
            </p:cNvSpPr>
            <p:nvPr/>
          </p:nvSpPr>
          <p:spPr bwMode="auto">
            <a:xfrm flipV="1">
              <a:off x="5117" y="3779"/>
              <a:ext cx="32" cy="12"/>
            </a:xfrm>
            <a:prstGeom prst="line">
              <a:avLst/>
            </a:prstGeom>
            <a:noFill/>
            <a:ln w="38100">
              <a:solidFill>
                <a:srgbClr val="000000"/>
              </a:solidFill>
              <a:miter lim="800000"/>
              <a:headEnd/>
              <a:tailEnd/>
            </a:ln>
          </p:spPr>
          <p:txBody>
            <a:bodyPr/>
            <a:lstStyle/>
            <a:p>
              <a:endParaRPr lang="en-CA"/>
            </a:p>
          </p:txBody>
        </p:sp>
        <p:sp>
          <p:nvSpPr>
            <p:cNvPr id="49214" name="Freeform 62"/>
            <p:cNvSpPr>
              <a:spLocks/>
            </p:cNvSpPr>
            <p:nvPr/>
          </p:nvSpPr>
          <p:spPr bwMode="auto">
            <a:xfrm>
              <a:off x="5097" y="3754"/>
              <a:ext cx="31" cy="71"/>
            </a:xfrm>
            <a:custGeom>
              <a:avLst/>
              <a:gdLst/>
              <a:ahLst/>
              <a:cxnLst>
                <a:cxn ang="0">
                  <a:pos x="109" y="171"/>
                </a:cxn>
                <a:cxn ang="0">
                  <a:pos x="0" y="108"/>
                </a:cxn>
                <a:cxn ang="0">
                  <a:pos x="64" y="0"/>
                </a:cxn>
                <a:cxn ang="0">
                  <a:pos x="109" y="171"/>
                </a:cxn>
              </a:cxnLst>
              <a:rect l="0" t="0" r="r" b="b"/>
              <a:pathLst>
                <a:path w="109" h="171">
                  <a:moveTo>
                    <a:pt x="109" y="171"/>
                  </a:moveTo>
                  <a:lnTo>
                    <a:pt x="0" y="108"/>
                  </a:lnTo>
                  <a:lnTo>
                    <a:pt x="64" y="0"/>
                  </a:lnTo>
                  <a:lnTo>
                    <a:pt x="109" y="171"/>
                  </a:lnTo>
                  <a:close/>
                </a:path>
              </a:pathLst>
            </a:custGeom>
            <a:solidFill>
              <a:srgbClr val="000000"/>
            </a:solidFill>
            <a:ln w="9525">
              <a:noFill/>
              <a:round/>
              <a:headEnd/>
              <a:tailEnd/>
            </a:ln>
          </p:spPr>
          <p:txBody>
            <a:bodyPr/>
            <a:lstStyle/>
            <a:p>
              <a:endParaRPr lang="en-CA"/>
            </a:p>
          </p:txBody>
        </p:sp>
        <p:sp>
          <p:nvSpPr>
            <p:cNvPr id="49215" name="Freeform 63"/>
            <p:cNvSpPr>
              <a:spLocks/>
            </p:cNvSpPr>
            <p:nvPr/>
          </p:nvSpPr>
          <p:spPr bwMode="auto">
            <a:xfrm>
              <a:off x="5138" y="3745"/>
              <a:ext cx="31" cy="71"/>
            </a:xfrm>
            <a:custGeom>
              <a:avLst/>
              <a:gdLst/>
              <a:ahLst/>
              <a:cxnLst>
                <a:cxn ang="0">
                  <a:pos x="0" y="0"/>
                </a:cxn>
                <a:cxn ang="0">
                  <a:pos x="108" y="64"/>
                </a:cxn>
                <a:cxn ang="0">
                  <a:pos x="45" y="172"/>
                </a:cxn>
                <a:cxn ang="0">
                  <a:pos x="0" y="0"/>
                </a:cxn>
              </a:cxnLst>
              <a:rect l="0" t="0" r="r" b="b"/>
              <a:pathLst>
                <a:path w="108" h="172">
                  <a:moveTo>
                    <a:pt x="0" y="0"/>
                  </a:moveTo>
                  <a:lnTo>
                    <a:pt x="108" y="64"/>
                  </a:lnTo>
                  <a:lnTo>
                    <a:pt x="45" y="172"/>
                  </a:lnTo>
                  <a:lnTo>
                    <a:pt x="0" y="0"/>
                  </a:lnTo>
                  <a:close/>
                </a:path>
              </a:pathLst>
            </a:custGeom>
            <a:solidFill>
              <a:srgbClr val="000000"/>
            </a:solidFill>
            <a:ln w="9525">
              <a:noFill/>
              <a:round/>
              <a:headEnd/>
              <a:tailEnd/>
            </a:ln>
          </p:spPr>
          <p:txBody>
            <a:bodyPr/>
            <a:lstStyle/>
            <a:p>
              <a:endParaRPr lang="en-CA"/>
            </a:p>
          </p:txBody>
        </p:sp>
        <p:sp>
          <p:nvSpPr>
            <p:cNvPr id="49216" name="Rectangle 64"/>
            <p:cNvSpPr>
              <a:spLocks noChangeArrowheads="1"/>
            </p:cNvSpPr>
            <p:nvPr/>
          </p:nvSpPr>
          <p:spPr bwMode="auto">
            <a:xfrm>
              <a:off x="3984" y="3785"/>
              <a:ext cx="169" cy="92"/>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49217" name="Rectangle 65"/>
            <p:cNvSpPr>
              <a:spLocks noChangeArrowheads="1"/>
            </p:cNvSpPr>
            <p:nvPr/>
          </p:nvSpPr>
          <p:spPr bwMode="auto">
            <a:xfrm>
              <a:off x="3984" y="3785"/>
              <a:ext cx="169" cy="92"/>
            </a:xfrm>
            <a:prstGeom prst="rect">
              <a:avLst/>
            </a:prstGeom>
            <a:noFill/>
            <a:ln w="19050" cap="rnd">
              <a:solidFill>
                <a:srgbClr val="000000"/>
              </a:solidFill>
              <a:round/>
              <a:headEnd/>
              <a:tailEnd/>
            </a:ln>
          </p:spPr>
          <p:txBody>
            <a:bodyPr/>
            <a:lstStyle/>
            <a:p>
              <a:endParaRPr lang="en-CA"/>
            </a:p>
          </p:txBody>
        </p:sp>
        <p:sp>
          <p:nvSpPr>
            <p:cNvPr id="49219" name="Rectangle 67"/>
            <p:cNvSpPr>
              <a:spLocks noChangeArrowheads="1"/>
            </p:cNvSpPr>
            <p:nvPr/>
          </p:nvSpPr>
          <p:spPr bwMode="auto">
            <a:xfrm>
              <a:off x="4195" y="3785"/>
              <a:ext cx="170" cy="92"/>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49220" name="Rectangle 68"/>
            <p:cNvSpPr>
              <a:spLocks noChangeArrowheads="1"/>
            </p:cNvSpPr>
            <p:nvPr/>
          </p:nvSpPr>
          <p:spPr bwMode="auto">
            <a:xfrm>
              <a:off x="4195" y="3785"/>
              <a:ext cx="170" cy="92"/>
            </a:xfrm>
            <a:prstGeom prst="rect">
              <a:avLst/>
            </a:prstGeom>
            <a:noFill/>
            <a:ln w="19050" cap="rnd">
              <a:solidFill>
                <a:srgbClr val="000000"/>
              </a:solidFill>
              <a:round/>
              <a:headEnd/>
              <a:tailEnd/>
            </a:ln>
          </p:spPr>
          <p:txBody>
            <a:bodyPr/>
            <a:lstStyle/>
            <a:p>
              <a:endParaRPr lang="en-CA"/>
            </a:p>
          </p:txBody>
        </p:sp>
        <p:sp>
          <p:nvSpPr>
            <p:cNvPr id="49222" name="Rectangle 70"/>
            <p:cNvSpPr>
              <a:spLocks noChangeArrowheads="1"/>
            </p:cNvSpPr>
            <p:nvPr/>
          </p:nvSpPr>
          <p:spPr bwMode="auto">
            <a:xfrm>
              <a:off x="4428" y="3693"/>
              <a:ext cx="170" cy="92"/>
            </a:xfrm>
            <a:prstGeom prst="rect">
              <a:avLst/>
            </a:prstGeom>
            <a:gradFill rotWithShape="1">
              <a:gsLst>
                <a:gs pos="0">
                  <a:srgbClr val="009900"/>
                </a:gs>
                <a:gs pos="100000">
                  <a:srgbClr val="009900">
                    <a:gamma/>
                    <a:shade val="45490"/>
                    <a:invGamma/>
                  </a:srgbClr>
                </a:gs>
              </a:gsLst>
              <a:lin ang="2700000" scaled="1"/>
            </a:gradFill>
            <a:ln w="9525">
              <a:noFill/>
              <a:miter lim="800000"/>
              <a:headEnd/>
              <a:tailEnd/>
            </a:ln>
          </p:spPr>
          <p:txBody>
            <a:bodyPr/>
            <a:lstStyle/>
            <a:p>
              <a:endParaRPr lang="en-CA"/>
            </a:p>
          </p:txBody>
        </p:sp>
        <p:sp>
          <p:nvSpPr>
            <p:cNvPr id="49223" name="Rectangle 71"/>
            <p:cNvSpPr>
              <a:spLocks noChangeArrowheads="1"/>
            </p:cNvSpPr>
            <p:nvPr/>
          </p:nvSpPr>
          <p:spPr bwMode="auto">
            <a:xfrm>
              <a:off x="4428" y="3693"/>
              <a:ext cx="170" cy="92"/>
            </a:xfrm>
            <a:prstGeom prst="rect">
              <a:avLst/>
            </a:prstGeom>
            <a:noFill/>
            <a:ln w="19050" cap="rnd">
              <a:solidFill>
                <a:srgbClr val="000000"/>
              </a:solidFill>
              <a:round/>
              <a:headEnd/>
              <a:tailEnd/>
            </a:ln>
          </p:spPr>
          <p:txBody>
            <a:bodyPr/>
            <a:lstStyle/>
            <a:p>
              <a:endParaRPr lang="en-CA"/>
            </a:p>
          </p:txBody>
        </p:sp>
        <p:sp>
          <p:nvSpPr>
            <p:cNvPr id="49225" name="Rectangle 73"/>
            <p:cNvSpPr>
              <a:spLocks noChangeArrowheads="1"/>
            </p:cNvSpPr>
            <p:nvPr/>
          </p:nvSpPr>
          <p:spPr bwMode="auto">
            <a:xfrm>
              <a:off x="4428" y="3877"/>
              <a:ext cx="170" cy="92"/>
            </a:xfrm>
            <a:prstGeom prst="rect">
              <a:avLst/>
            </a:prstGeom>
            <a:solidFill>
              <a:srgbClr val="99FF99"/>
            </a:solidFill>
            <a:ln w="9525">
              <a:noFill/>
              <a:miter lim="800000"/>
              <a:headEnd/>
              <a:tailEnd/>
            </a:ln>
          </p:spPr>
          <p:txBody>
            <a:bodyPr/>
            <a:lstStyle/>
            <a:p>
              <a:endParaRPr lang="en-CA"/>
            </a:p>
          </p:txBody>
        </p:sp>
        <p:sp>
          <p:nvSpPr>
            <p:cNvPr id="49226" name="Rectangle 74"/>
            <p:cNvSpPr>
              <a:spLocks noChangeArrowheads="1"/>
            </p:cNvSpPr>
            <p:nvPr/>
          </p:nvSpPr>
          <p:spPr bwMode="auto">
            <a:xfrm>
              <a:off x="4428" y="3877"/>
              <a:ext cx="170" cy="92"/>
            </a:xfrm>
            <a:prstGeom prst="rect">
              <a:avLst/>
            </a:prstGeom>
            <a:noFill/>
            <a:ln w="19050" cap="rnd">
              <a:solidFill>
                <a:srgbClr val="000000"/>
              </a:solidFill>
              <a:round/>
              <a:headEnd/>
              <a:tailEnd/>
            </a:ln>
          </p:spPr>
          <p:txBody>
            <a:bodyPr/>
            <a:lstStyle/>
            <a:p>
              <a:endParaRPr lang="en-CA"/>
            </a:p>
          </p:txBody>
        </p:sp>
        <p:sp>
          <p:nvSpPr>
            <p:cNvPr id="49229" name="Rectangle 77"/>
            <p:cNvSpPr>
              <a:spLocks noChangeArrowheads="1"/>
            </p:cNvSpPr>
            <p:nvPr/>
          </p:nvSpPr>
          <p:spPr bwMode="auto">
            <a:xfrm>
              <a:off x="4661" y="3785"/>
              <a:ext cx="169" cy="92"/>
            </a:xfrm>
            <a:prstGeom prst="rect">
              <a:avLst/>
            </a:prstGeom>
            <a:solidFill>
              <a:srgbClr val="99FF99"/>
            </a:solidFill>
            <a:ln w="9525">
              <a:noFill/>
              <a:miter lim="800000"/>
              <a:headEnd/>
              <a:tailEnd/>
            </a:ln>
          </p:spPr>
          <p:txBody>
            <a:bodyPr/>
            <a:lstStyle/>
            <a:p>
              <a:endParaRPr lang="en-CA"/>
            </a:p>
          </p:txBody>
        </p:sp>
        <p:sp>
          <p:nvSpPr>
            <p:cNvPr id="49230" name="Rectangle 78"/>
            <p:cNvSpPr>
              <a:spLocks noChangeArrowheads="1"/>
            </p:cNvSpPr>
            <p:nvPr/>
          </p:nvSpPr>
          <p:spPr bwMode="auto">
            <a:xfrm>
              <a:off x="4661" y="3785"/>
              <a:ext cx="169" cy="92"/>
            </a:xfrm>
            <a:prstGeom prst="rect">
              <a:avLst/>
            </a:prstGeom>
            <a:noFill/>
            <a:ln w="19050" cap="rnd">
              <a:solidFill>
                <a:srgbClr val="000000"/>
              </a:solidFill>
              <a:round/>
              <a:headEnd/>
              <a:tailEnd/>
            </a:ln>
          </p:spPr>
          <p:txBody>
            <a:bodyPr/>
            <a:lstStyle/>
            <a:p>
              <a:endParaRPr lang="en-CA"/>
            </a:p>
          </p:txBody>
        </p:sp>
        <p:sp>
          <p:nvSpPr>
            <p:cNvPr id="49232" name="Rectangle 80"/>
            <p:cNvSpPr>
              <a:spLocks noChangeArrowheads="1"/>
            </p:cNvSpPr>
            <p:nvPr/>
          </p:nvSpPr>
          <p:spPr bwMode="auto">
            <a:xfrm>
              <a:off x="4915" y="3754"/>
              <a:ext cx="182" cy="160"/>
            </a:xfrm>
            <a:prstGeom prst="rect">
              <a:avLst/>
            </a:prstGeom>
            <a:solidFill>
              <a:srgbClr val="FFFF66"/>
            </a:solidFill>
            <a:ln w="9525">
              <a:noFill/>
              <a:miter lim="800000"/>
              <a:headEnd/>
              <a:tailEnd/>
            </a:ln>
          </p:spPr>
          <p:txBody>
            <a:bodyPr/>
            <a:lstStyle/>
            <a:p>
              <a:endParaRPr lang="en-CA"/>
            </a:p>
          </p:txBody>
        </p:sp>
        <p:sp>
          <p:nvSpPr>
            <p:cNvPr id="49233" name="Rectangle 81"/>
            <p:cNvSpPr>
              <a:spLocks noChangeArrowheads="1"/>
            </p:cNvSpPr>
            <p:nvPr/>
          </p:nvSpPr>
          <p:spPr bwMode="auto">
            <a:xfrm>
              <a:off x="4915" y="3754"/>
              <a:ext cx="182" cy="160"/>
            </a:xfrm>
            <a:prstGeom prst="rect">
              <a:avLst/>
            </a:prstGeom>
            <a:noFill/>
            <a:ln w="19050" cap="rnd">
              <a:solidFill>
                <a:srgbClr val="000000"/>
              </a:solidFill>
              <a:round/>
              <a:headEnd/>
              <a:tailEnd/>
            </a:ln>
          </p:spPr>
          <p:txBody>
            <a:bodyPr/>
            <a:lstStyle/>
            <a:p>
              <a:endParaRPr lang="en-CA"/>
            </a:p>
          </p:txBody>
        </p:sp>
        <p:sp>
          <p:nvSpPr>
            <p:cNvPr id="49236" name="Rectangle 84"/>
            <p:cNvSpPr>
              <a:spLocks noChangeArrowheads="1"/>
            </p:cNvSpPr>
            <p:nvPr/>
          </p:nvSpPr>
          <p:spPr bwMode="auto">
            <a:xfrm>
              <a:off x="5169" y="3840"/>
              <a:ext cx="169" cy="160"/>
            </a:xfrm>
            <a:prstGeom prst="rect">
              <a:avLst/>
            </a:prstGeom>
            <a:solidFill>
              <a:srgbClr val="FFFF66"/>
            </a:solidFill>
            <a:ln w="9525">
              <a:noFill/>
              <a:miter lim="800000"/>
              <a:headEnd/>
              <a:tailEnd/>
            </a:ln>
          </p:spPr>
          <p:txBody>
            <a:bodyPr/>
            <a:lstStyle/>
            <a:p>
              <a:endParaRPr lang="en-CA"/>
            </a:p>
          </p:txBody>
        </p:sp>
        <p:sp>
          <p:nvSpPr>
            <p:cNvPr id="49237" name="Rectangle 85"/>
            <p:cNvSpPr>
              <a:spLocks noChangeArrowheads="1"/>
            </p:cNvSpPr>
            <p:nvPr/>
          </p:nvSpPr>
          <p:spPr bwMode="auto">
            <a:xfrm>
              <a:off x="5169" y="3840"/>
              <a:ext cx="169" cy="160"/>
            </a:xfrm>
            <a:prstGeom prst="rect">
              <a:avLst/>
            </a:prstGeom>
            <a:noFill/>
            <a:ln w="19050" cap="rnd">
              <a:solidFill>
                <a:srgbClr val="000000"/>
              </a:solidFill>
              <a:round/>
              <a:headEnd/>
              <a:tailEnd/>
            </a:ln>
          </p:spPr>
          <p:txBody>
            <a:bodyPr/>
            <a:lstStyle/>
            <a:p>
              <a:endParaRPr lang="en-CA"/>
            </a:p>
          </p:txBody>
        </p:sp>
        <p:sp>
          <p:nvSpPr>
            <p:cNvPr id="49239" name="Rectangle 87"/>
            <p:cNvSpPr>
              <a:spLocks noChangeArrowheads="1"/>
            </p:cNvSpPr>
            <p:nvPr/>
          </p:nvSpPr>
          <p:spPr bwMode="auto">
            <a:xfrm>
              <a:off x="5169" y="3693"/>
              <a:ext cx="169" cy="92"/>
            </a:xfrm>
            <a:prstGeom prst="rect">
              <a:avLst/>
            </a:prstGeom>
            <a:solidFill>
              <a:srgbClr val="FFFF66"/>
            </a:solidFill>
            <a:ln w="9525">
              <a:noFill/>
              <a:miter lim="800000"/>
              <a:headEnd/>
              <a:tailEnd/>
            </a:ln>
          </p:spPr>
          <p:txBody>
            <a:bodyPr/>
            <a:lstStyle/>
            <a:p>
              <a:endParaRPr lang="en-CA"/>
            </a:p>
          </p:txBody>
        </p:sp>
        <p:sp>
          <p:nvSpPr>
            <p:cNvPr id="49240" name="Rectangle 88"/>
            <p:cNvSpPr>
              <a:spLocks noChangeArrowheads="1"/>
            </p:cNvSpPr>
            <p:nvPr/>
          </p:nvSpPr>
          <p:spPr bwMode="auto">
            <a:xfrm>
              <a:off x="5169" y="3693"/>
              <a:ext cx="169" cy="92"/>
            </a:xfrm>
            <a:prstGeom prst="rect">
              <a:avLst/>
            </a:prstGeom>
            <a:noFill/>
            <a:ln w="19050" cap="rnd">
              <a:solidFill>
                <a:srgbClr val="000000"/>
              </a:solidFill>
              <a:round/>
              <a:headEnd/>
              <a:tailEnd/>
            </a:ln>
          </p:spPr>
          <p:txBody>
            <a:bodyPr/>
            <a:lstStyle/>
            <a:p>
              <a:endParaRPr lang="en-CA"/>
            </a:p>
          </p:txBody>
        </p:sp>
        <p:sp>
          <p:nvSpPr>
            <p:cNvPr id="49242" name="Rectangle 90"/>
            <p:cNvSpPr>
              <a:spLocks noChangeArrowheads="1"/>
            </p:cNvSpPr>
            <p:nvPr/>
          </p:nvSpPr>
          <p:spPr bwMode="auto">
            <a:xfrm>
              <a:off x="3984" y="3600"/>
              <a:ext cx="169" cy="93"/>
            </a:xfrm>
            <a:prstGeom prst="rect">
              <a:avLst/>
            </a:prstGeom>
            <a:solidFill>
              <a:srgbClr val="99FF99"/>
            </a:solidFill>
            <a:ln w="9525">
              <a:noFill/>
              <a:miter lim="800000"/>
              <a:headEnd/>
              <a:tailEnd/>
            </a:ln>
          </p:spPr>
          <p:txBody>
            <a:bodyPr/>
            <a:lstStyle/>
            <a:p>
              <a:endParaRPr lang="en-CA"/>
            </a:p>
          </p:txBody>
        </p:sp>
        <p:sp>
          <p:nvSpPr>
            <p:cNvPr id="49243" name="Rectangle 91"/>
            <p:cNvSpPr>
              <a:spLocks noChangeArrowheads="1"/>
            </p:cNvSpPr>
            <p:nvPr/>
          </p:nvSpPr>
          <p:spPr bwMode="auto">
            <a:xfrm>
              <a:off x="3984" y="3600"/>
              <a:ext cx="169" cy="93"/>
            </a:xfrm>
            <a:prstGeom prst="rect">
              <a:avLst/>
            </a:prstGeom>
            <a:gradFill rotWithShape="1">
              <a:gsLst>
                <a:gs pos="0">
                  <a:srgbClr val="009900"/>
                </a:gs>
                <a:gs pos="100000">
                  <a:srgbClr val="009900">
                    <a:gamma/>
                    <a:shade val="46275"/>
                    <a:invGamma/>
                  </a:srgbClr>
                </a:gs>
              </a:gsLst>
              <a:lin ang="2700000" scaled="1"/>
            </a:gradFill>
            <a:ln w="19050" cap="rnd">
              <a:solidFill>
                <a:srgbClr val="000000"/>
              </a:solidFill>
              <a:round/>
              <a:headEnd/>
              <a:tailEnd/>
            </a:ln>
          </p:spPr>
          <p:txBody>
            <a:bodyPr/>
            <a:lstStyle/>
            <a:p>
              <a:endParaRPr lang="en-CA"/>
            </a:p>
          </p:txBody>
        </p:sp>
        <p:sp>
          <p:nvSpPr>
            <p:cNvPr id="49245" name="Rectangle 93"/>
            <p:cNvSpPr>
              <a:spLocks noChangeArrowheads="1"/>
            </p:cNvSpPr>
            <p:nvPr/>
          </p:nvSpPr>
          <p:spPr bwMode="auto">
            <a:xfrm>
              <a:off x="4629" y="3602"/>
              <a:ext cx="233" cy="91"/>
            </a:xfrm>
            <a:prstGeom prst="rect">
              <a:avLst/>
            </a:prstGeom>
            <a:solidFill>
              <a:srgbClr val="99FF99"/>
            </a:solidFill>
            <a:ln w="9525">
              <a:noFill/>
              <a:miter lim="800000"/>
              <a:headEnd/>
              <a:tailEnd/>
            </a:ln>
          </p:spPr>
          <p:txBody>
            <a:bodyPr/>
            <a:lstStyle/>
            <a:p>
              <a:endParaRPr lang="en-CA"/>
            </a:p>
          </p:txBody>
        </p:sp>
        <p:sp>
          <p:nvSpPr>
            <p:cNvPr id="49246" name="Rectangle 94"/>
            <p:cNvSpPr>
              <a:spLocks noChangeArrowheads="1"/>
            </p:cNvSpPr>
            <p:nvPr/>
          </p:nvSpPr>
          <p:spPr bwMode="auto">
            <a:xfrm>
              <a:off x="4629" y="3602"/>
              <a:ext cx="233" cy="91"/>
            </a:xfrm>
            <a:prstGeom prst="rect">
              <a:avLst/>
            </a:prstGeom>
            <a:noFill/>
            <a:ln w="19050" cap="rnd">
              <a:solidFill>
                <a:srgbClr val="000000"/>
              </a:solidFill>
              <a:round/>
              <a:headEnd/>
              <a:tailEnd/>
            </a:ln>
          </p:spPr>
          <p:txBody>
            <a:bodyPr/>
            <a:lstStyle/>
            <a:p>
              <a:endParaRPr lang="en-CA"/>
            </a:p>
          </p:txBody>
        </p:sp>
        <p:sp>
          <p:nvSpPr>
            <p:cNvPr id="49248" name="Freeform 96"/>
            <p:cNvSpPr>
              <a:spLocks/>
            </p:cNvSpPr>
            <p:nvPr/>
          </p:nvSpPr>
          <p:spPr bwMode="auto">
            <a:xfrm>
              <a:off x="4365" y="3631"/>
              <a:ext cx="1041" cy="385"/>
            </a:xfrm>
            <a:custGeom>
              <a:avLst/>
              <a:gdLst/>
              <a:ahLst/>
              <a:cxnLst>
                <a:cxn ang="0">
                  <a:pos x="1733" y="0"/>
                </a:cxn>
                <a:cxn ang="0">
                  <a:pos x="3628" y="0"/>
                </a:cxn>
                <a:cxn ang="0">
                  <a:pos x="3628" y="924"/>
                </a:cxn>
                <a:cxn ang="0">
                  <a:pos x="0" y="924"/>
                </a:cxn>
                <a:cxn ang="0">
                  <a:pos x="0" y="739"/>
                </a:cxn>
                <a:cxn ang="0">
                  <a:pos x="162" y="739"/>
                </a:cxn>
              </a:cxnLst>
              <a:rect l="0" t="0" r="r" b="b"/>
              <a:pathLst>
                <a:path w="3628" h="924">
                  <a:moveTo>
                    <a:pt x="1733" y="0"/>
                  </a:moveTo>
                  <a:lnTo>
                    <a:pt x="3628" y="0"/>
                  </a:lnTo>
                  <a:lnTo>
                    <a:pt x="3628" y="924"/>
                  </a:lnTo>
                  <a:lnTo>
                    <a:pt x="0" y="924"/>
                  </a:lnTo>
                  <a:lnTo>
                    <a:pt x="0" y="739"/>
                  </a:lnTo>
                  <a:lnTo>
                    <a:pt x="162" y="739"/>
                  </a:lnTo>
                </a:path>
              </a:pathLst>
            </a:custGeom>
            <a:noFill/>
            <a:ln w="19050" cap="flat">
              <a:solidFill>
                <a:srgbClr val="000000"/>
              </a:solidFill>
              <a:prstDash val="solid"/>
              <a:miter lim="800000"/>
              <a:headEnd/>
              <a:tailEnd/>
            </a:ln>
          </p:spPr>
          <p:txBody>
            <a:bodyPr/>
            <a:lstStyle/>
            <a:p>
              <a:endParaRPr lang="en-CA"/>
            </a:p>
          </p:txBody>
        </p:sp>
        <p:sp>
          <p:nvSpPr>
            <p:cNvPr id="49249" name="Freeform 97"/>
            <p:cNvSpPr>
              <a:spLocks/>
            </p:cNvSpPr>
            <p:nvPr/>
          </p:nvSpPr>
          <p:spPr bwMode="auto">
            <a:xfrm>
              <a:off x="4406" y="3923"/>
              <a:ext cx="22" cy="32"/>
            </a:xfrm>
            <a:custGeom>
              <a:avLst/>
              <a:gdLst/>
              <a:ahLst/>
              <a:cxnLst>
                <a:cxn ang="0">
                  <a:pos x="164" y="82"/>
                </a:cxn>
                <a:cxn ang="0">
                  <a:pos x="0" y="164"/>
                </a:cxn>
                <a:cxn ang="0">
                  <a:pos x="0" y="0"/>
                </a:cxn>
                <a:cxn ang="0">
                  <a:pos x="0" y="0"/>
                </a:cxn>
                <a:cxn ang="0">
                  <a:pos x="164" y="82"/>
                </a:cxn>
              </a:cxnLst>
              <a:rect l="0" t="0" r="r" b="b"/>
              <a:pathLst>
                <a:path w="164" h="164">
                  <a:moveTo>
                    <a:pt x="164" y="82"/>
                  </a:moveTo>
                  <a:lnTo>
                    <a:pt x="0" y="164"/>
                  </a:lnTo>
                  <a:cubicBezTo>
                    <a:pt x="25" y="112"/>
                    <a:pt x="25" y="51"/>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CA"/>
            </a:p>
          </p:txBody>
        </p:sp>
        <p:sp>
          <p:nvSpPr>
            <p:cNvPr id="49250" name="Line 98"/>
            <p:cNvSpPr>
              <a:spLocks noChangeShapeType="1"/>
            </p:cNvSpPr>
            <p:nvPr/>
          </p:nvSpPr>
          <p:spPr bwMode="auto">
            <a:xfrm flipH="1">
              <a:off x="4170" y="3643"/>
              <a:ext cx="459" cy="0"/>
            </a:xfrm>
            <a:prstGeom prst="line">
              <a:avLst/>
            </a:prstGeom>
            <a:noFill/>
            <a:ln w="19050">
              <a:solidFill>
                <a:srgbClr val="000000"/>
              </a:solidFill>
              <a:miter lim="800000"/>
              <a:headEnd/>
              <a:tailEnd/>
            </a:ln>
          </p:spPr>
          <p:txBody>
            <a:bodyPr/>
            <a:lstStyle/>
            <a:p>
              <a:endParaRPr lang="en-CA"/>
            </a:p>
          </p:txBody>
        </p:sp>
        <p:sp>
          <p:nvSpPr>
            <p:cNvPr id="49251" name="Freeform 99"/>
            <p:cNvSpPr>
              <a:spLocks/>
            </p:cNvSpPr>
            <p:nvPr/>
          </p:nvSpPr>
          <p:spPr bwMode="auto">
            <a:xfrm>
              <a:off x="4153" y="3627"/>
              <a:ext cx="23" cy="32"/>
            </a:xfrm>
            <a:custGeom>
              <a:avLst/>
              <a:gdLst/>
              <a:ahLst/>
              <a:cxnLst>
                <a:cxn ang="0">
                  <a:pos x="0" y="82"/>
                </a:cxn>
                <a:cxn ang="0">
                  <a:pos x="164" y="0"/>
                </a:cxn>
                <a:cxn ang="0">
                  <a:pos x="164" y="164"/>
                </a:cxn>
                <a:cxn ang="0">
                  <a:pos x="164" y="164"/>
                </a:cxn>
                <a:cxn ang="0">
                  <a:pos x="0" y="82"/>
                </a:cxn>
              </a:cxnLst>
              <a:rect l="0" t="0" r="r" b="b"/>
              <a:pathLst>
                <a:path w="164" h="164">
                  <a:moveTo>
                    <a:pt x="0" y="82"/>
                  </a:moveTo>
                  <a:lnTo>
                    <a:pt x="164" y="0"/>
                  </a:lnTo>
                  <a:cubicBezTo>
                    <a:pt x="138" y="51"/>
                    <a:pt x="138" y="112"/>
                    <a:pt x="164" y="164"/>
                  </a:cubicBezTo>
                  <a:lnTo>
                    <a:pt x="164" y="164"/>
                  </a:lnTo>
                  <a:lnTo>
                    <a:pt x="0" y="82"/>
                  </a:lnTo>
                  <a:close/>
                </a:path>
              </a:pathLst>
            </a:custGeom>
            <a:solidFill>
              <a:srgbClr val="000000"/>
            </a:solidFill>
            <a:ln w="0">
              <a:solidFill>
                <a:srgbClr val="000000"/>
              </a:solidFill>
              <a:prstDash val="solid"/>
              <a:round/>
              <a:headEnd/>
              <a:tailEnd/>
            </a:ln>
          </p:spPr>
          <p:txBody>
            <a:bodyPr/>
            <a:lstStyle/>
            <a:p>
              <a:endParaRPr lang="en-CA"/>
            </a:p>
          </p:txBody>
        </p:sp>
        <p:sp>
          <p:nvSpPr>
            <p:cNvPr id="49252" name="Line 100"/>
            <p:cNvSpPr>
              <a:spLocks noChangeShapeType="1"/>
            </p:cNvSpPr>
            <p:nvPr/>
          </p:nvSpPr>
          <p:spPr bwMode="auto">
            <a:xfrm>
              <a:off x="4051" y="3693"/>
              <a:ext cx="0" cy="61"/>
            </a:xfrm>
            <a:prstGeom prst="line">
              <a:avLst/>
            </a:prstGeom>
            <a:noFill/>
            <a:ln w="36513">
              <a:solidFill>
                <a:srgbClr val="000000"/>
              </a:solidFill>
              <a:miter lim="800000"/>
              <a:headEnd/>
              <a:tailEnd/>
            </a:ln>
          </p:spPr>
          <p:txBody>
            <a:bodyPr/>
            <a:lstStyle/>
            <a:p>
              <a:endParaRPr lang="en-CA"/>
            </a:p>
          </p:txBody>
        </p:sp>
        <p:sp>
          <p:nvSpPr>
            <p:cNvPr id="49253" name="Freeform 101"/>
            <p:cNvSpPr>
              <a:spLocks/>
            </p:cNvSpPr>
            <p:nvPr/>
          </p:nvSpPr>
          <p:spPr bwMode="auto">
            <a:xfrm>
              <a:off x="4037" y="3744"/>
              <a:ext cx="28" cy="41"/>
            </a:xfrm>
            <a:custGeom>
              <a:avLst/>
              <a:gdLst/>
              <a:ahLst/>
              <a:cxnLst>
                <a:cxn ang="0">
                  <a:pos x="103" y="207"/>
                </a:cxn>
                <a:cxn ang="0">
                  <a:pos x="0" y="0"/>
                </a:cxn>
                <a:cxn ang="0">
                  <a:pos x="206" y="0"/>
                </a:cxn>
                <a:cxn ang="0">
                  <a:pos x="206" y="0"/>
                </a:cxn>
                <a:cxn ang="0">
                  <a:pos x="103" y="207"/>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CA"/>
            </a:p>
          </p:txBody>
        </p:sp>
        <p:sp>
          <p:nvSpPr>
            <p:cNvPr id="49254" name="Freeform 102"/>
            <p:cNvSpPr>
              <a:spLocks/>
            </p:cNvSpPr>
            <p:nvPr/>
          </p:nvSpPr>
          <p:spPr bwMode="auto">
            <a:xfrm>
              <a:off x="4128" y="3717"/>
              <a:ext cx="300" cy="25"/>
            </a:xfrm>
            <a:custGeom>
              <a:avLst/>
              <a:gdLst/>
              <a:ahLst/>
              <a:cxnLst>
                <a:cxn ang="0">
                  <a:pos x="1047" y="60"/>
                </a:cxn>
                <a:cxn ang="0">
                  <a:pos x="0" y="60"/>
                </a:cxn>
                <a:cxn ang="0">
                  <a:pos x="0" y="0"/>
                </a:cxn>
              </a:cxnLst>
              <a:rect l="0" t="0" r="r" b="b"/>
              <a:pathLst>
                <a:path w="1047" h="60">
                  <a:moveTo>
                    <a:pt x="1047" y="60"/>
                  </a:moveTo>
                  <a:lnTo>
                    <a:pt x="0" y="60"/>
                  </a:lnTo>
                  <a:lnTo>
                    <a:pt x="0" y="0"/>
                  </a:lnTo>
                </a:path>
              </a:pathLst>
            </a:custGeom>
            <a:noFill/>
            <a:ln w="19050" cap="flat">
              <a:solidFill>
                <a:srgbClr val="000000"/>
              </a:solidFill>
              <a:prstDash val="solid"/>
              <a:miter lim="800000"/>
              <a:headEnd/>
              <a:tailEnd/>
            </a:ln>
          </p:spPr>
          <p:txBody>
            <a:bodyPr/>
            <a:lstStyle/>
            <a:p>
              <a:endParaRPr lang="en-CA"/>
            </a:p>
          </p:txBody>
        </p:sp>
        <p:sp>
          <p:nvSpPr>
            <p:cNvPr id="49255" name="Freeform 103"/>
            <p:cNvSpPr>
              <a:spLocks/>
            </p:cNvSpPr>
            <p:nvPr/>
          </p:nvSpPr>
          <p:spPr bwMode="auto">
            <a:xfrm>
              <a:off x="4117" y="3693"/>
              <a:ext cx="22" cy="32"/>
            </a:xfrm>
            <a:custGeom>
              <a:avLst/>
              <a:gdLst/>
              <a:ahLst/>
              <a:cxnLst>
                <a:cxn ang="0">
                  <a:pos x="82" y="0"/>
                </a:cxn>
                <a:cxn ang="0">
                  <a:pos x="164" y="164"/>
                </a:cxn>
                <a:cxn ang="0">
                  <a:pos x="0" y="164"/>
                </a:cxn>
                <a:cxn ang="0">
                  <a:pos x="0" y="164"/>
                </a:cxn>
                <a:cxn ang="0">
                  <a:pos x="82" y="0"/>
                </a:cxn>
              </a:cxnLst>
              <a:rect l="0" t="0" r="r" b="b"/>
              <a:pathLst>
                <a:path w="164" h="164">
                  <a:moveTo>
                    <a:pt x="82" y="0"/>
                  </a:moveTo>
                  <a:lnTo>
                    <a:pt x="164" y="164"/>
                  </a:lnTo>
                  <a:cubicBezTo>
                    <a:pt x="112" y="138"/>
                    <a:pt x="52" y="138"/>
                    <a:pt x="0" y="164"/>
                  </a:cubicBezTo>
                  <a:lnTo>
                    <a:pt x="0" y="164"/>
                  </a:lnTo>
                  <a:lnTo>
                    <a:pt x="82" y="0"/>
                  </a:lnTo>
                  <a:close/>
                </a:path>
              </a:pathLst>
            </a:custGeom>
            <a:solidFill>
              <a:srgbClr val="000000"/>
            </a:solidFill>
            <a:ln w="0">
              <a:solidFill>
                <a:srgbClr val="000000"/>
              </a:solidFill>
              <a:prstDash val="solid"/>
              <a:round/>
              <a:headEnd/>
              <a:tailEnd/>
            </a:ln>
          </p:spPr>
          <p:txBody>
            <a:bodyPr/>
            <a:lstStyle/>
            <a:p>
              <a:endParaRPr lang="en-CA"/>
            </a:p>
          </p:txBody>
        </p:sp>
        <p:sp>
          <p:nvSpPr>
            <p:cNvPr id="49256" name="Line 104"/>
            <p:cNvSpPr>
              <a:spLocks noChangeShapeType="1"/>
            </p:cNvSpPr>
            <p:nvPr/>
          </p:nvSpPr>
          <p:spPr bwMode="auto">
            <a:xfrm flipV="1">
              <a:off x="4737" y="3693"/>
              <a:ext cx="0" cy="61"/>
            </a:xfrm>
            <a:prstGeom prst="line">
              <a:avLst/>
            </a:prstGeom>
            <a:noFill/>
            <a:ln w="36513">
              <a:solidFill>
                <a:srgbClr val="000000"/>
              </a:solidFill>
              <a:miter lim="800000"/>
              <a:headEnd/>
              <a:tailEnd/>
            </a:ln>
          </p:spPr>
          <p:txBody>
            <a:bodyPr/>
            <a:lstStyle/>
            <a:p>
              <a:endParaRPr lang="en-CA"/>
            </a:p>
          </p:txBody>
        </p:sp>
        <p:sp>
          <p:nvSpPr>
            <p:cNvPr id="49257" name="Freeform 105"/>
            <p:cNvSpPr>
              <a:spLocks/>
            </p:cNvSpPr>
            <p:nvPr/>
          </p:nvSpPr>
          <p:spPr bwMode="auto">
            <a:xfrm>
              <a:off x="4723" y="3744"/>
              <a:ext cx="29" cy="41"/>
            </a:xfrm>
            <a:custGeom>
              <a:avLst/>
              <a:gdLst/>
              <a:ahLst/>
              <a:cxnLst>
                <a:cxn ang="0">
                  <a:pos x="104" y="207"/>
                </a:cxn>
                <a:cxn ang="0">
                  <a:pos x="0" y="0"/>
                </a:cxn>
                <a:cxn ang="0">
                  <a:pos x="207" y="0"/>
                </a:cxn>
                <a:cxn ang="0">
                  <a:pos x="207" y="0"/>
                </a:cxn>
                <a:cxn ang="0">
                  <a:pos x="104" y="207"/>
                </a:cxn>
              </a:cxnLst>
              <a:rect l="0" t="0" r="r" b="b"/>
              <a:pathLst>
                <a:path w="207" h="207">
                  <a:moveTo>
                    <a:pt x="104" y="207"/>
                  </a:moveTo>
                  <a:lnTo>
                    <a:pt x="0" y="0"/>
                  </a:lnTo>
                  <a:cubicBezTo>
                    <a:pt x="65" y="33"/>
                    <a:pt x="142" y="33"/>
                    <a:pt x="207" y="0"/>
                  </a:cubicBezTo>
                  <a:lnTo>
                    <a:pt x="207" y="0"/>
                  </a:lnTo>
                  <a:lnTo>
                    <a:pt x="104" y="207"/>
                  </a:lnTo>
                  <a:close/>
                </a:path>
              </a:pathLst>
            </a:custGeom>
            <a:solidFill>
              <a:srgbClr val="000000"/>
            </a:solidFill>
            <a:ln w="0">
              <a:solidFill>
                <a:srgbClr val="000000"/>
              </a:solidFill>
              <a:prstDash val="solid"/>
              <a:round/>
              <a:headEnd/>
              <a:tailEnd/>
            </a:ln>
          </p:spPr>
          <p:txBody>
            <a:bodyPr/>
            <a:lstStyle/>
            <a:p>
              <a:endParaRPr lang="en-CA"/>
            </a:p>
          </p:txBody>
        </p:sp>
        <p:sp>
          <p:nvSpPr>
            <p:cNvPr id="49261" name="Line 109"/>
            <p:cNvSpPr>
              <a:spLocks noChangeShapeType="1"/>
            </p:cNvSpPr>
            <p:nvPr/>
          </p:nvSpPr>
          <p:spPr bwMode="auto">
            <a:xfrm>
              <a:off x="4879" y="3712"/>
              <a:ext cx="36" cy="42"/>
            </a:xfrm>
            <a:prstGeom prst="line">
              <a:avLst/>
            </a:prstGeom>
            <a:noFill/>
            <a:ln w="36513">
              <a:solidFill>
                <a:srgbClr val="000000"/>
              </a:solidFill>
              <a:miter lim="800000"/>
              <a:headEnd/>
              <a:tailEnd/>
            </a:ln>
          </p:spPr>
          <p:txBody>
            <a:bodyPr/>
            <a:lstStyle/>
            <a:p>
              <a:endParaRPr lang="en-CA"/>
            </a:p>
          </p:txBody>
        </p:sp>
        <p:sp>
          <p:nvSpPr>
            <p:cNvPr id="49262" name="Freeform 110"/>
            <p:cNvSpPr>
              <a:spLocks/>
            </p:cNvSpPr>
            <p:nvPr/>
          </p:nvSpPr>
          <p:spPr bwMode="auto">
            <a:xfrm>
              <a:off x="4862" y="3693"/>
              <a:ext cx="31" cy="41"/>
            </a:xfrm>
            <a:custGeom>
              <a:avLst/>
              <a:gdLst/>
              <a:ahLst/>
              <a:cxnLst>
                <a:cxn ang="0">
                  <a:pos x="0" y="0"/>
                </a:cxn>
                <a:cxn ang="0">
                  <a:pos x="225" y="48"/>
                </a:cxn>
                <a:cxn ang="0">
                  <a:pos x="96" y="209"/>
                </a:cxn>
                <a:cxn ang="0">
                  <a:pos x="96" y="209"/>
                </a:cxn>
                <a:cxn ang="0">
                  <a:pos x="0" y="0"/>
                </a:cxn>
              </a:cxnLst>
              <a:rect l="0" t="0" r="r" b="b"/>
              <a:pathLst>
                <a:path w="225" h="209">
                  <a:moveTo>
                    <a:pt x="0" y="0"/>
                  </a:moveTo>
                  <a:lnTo>
                    <a:pt x="225" y="48"/>
                  </a:lnTo>
                  <a:cubicBezTo>
                    <a:pt x="159" y="79"/>
                    <a:pt x="111" y="138"/>
                    <a:pt x="96" y="209"/>
                  </a:cubicBezTo>
                  <a:lnTo>
                    <a:pt x="96" y="209"/>
                  </a:lnTo>
                  <a:lnTo>
                    <a:pt x="0" y="0"/>
                  </a:lnTo>
                  <a:close/>
                </a:path>
              </a:pathLst>
            </a:custGeom>
            <a:solidFill>
              <a:srgbClr val="000000"/>
            </a:solidFill>
            <a:ln w="0">
              <a:solidFill>
                <a:srgbClr val="000000"/>
              </a:solidFill>
              <a:prstDash val="solid"/>
              <a:round/>
              <a:headEnd/>
              <a:tailEnd/>
            </a:ln>
          </p:spPr>
          <p:txBody>
            <a:bodyPr/>
            <a:lstStyle/>
            <a:p>
              <a:endParaRPr lang="en-CA"/>
            </a:p>
          </p:txBody>
        </p:sp>
        <p:sp>
          <p:nvSpPr>
            <p:cNvPr id="49264" name="Line 112"/>
            <p:cNvSpPr>
              <a:spLocks noChangeShapeType="1"/>
            </p:cNvSpPr>
            <p:nvPr/>
          </p:nvSpPr>
          <p:spPr bwMode="auto">
            <a:xfrm>
              <a:off x="5338" y="3742"/>
              <a:ext cx="51" cy="0"/>
            </a:xfrm>
            <a:prstGeom prst="line">
              <a:avLst/>
            </a:prstGeom>
            <a:noFill/>
            <a:ln w="19050">
              <a:solidFill>
                <a:srgbClr val="000000"/>
              </a:solidFill>
              <a:miter lim="800000"/>
              <a:headEnd/>
              <a:tailEnd/>
            </a:ln>
          </p:spPr>
          <p:txBody>
            <a:bodyPr/>
            <a:lstStyle/>
            <a:p>
              <a:endParaRPr lang="en-CA"/>
            </a:p>
          </p:txBody>
        </p:sp>
        <p:sp>
          <p:nvSpPr>
            <p:cNvPr id="49265" name="Freeform 113"/>
            <p:cNvSpPr>
              <a:spLocks/>
            </p:cNvSpPr>
            <p:nvPr/>
          </p:nvSpPr>
          <p:spPr bwMode="auto">
            <a:xfrm>
              <a:off x="5384" y="3725"/>
              <a:ext cx="22" cy="33"/>
            </a:xfrm>
            <a:custGeom>
              <a:avLst/>
              <a:gdLst/>
              <a:ahLst/>
              <a:cxnLst>
                <a:cxn ang="0">
                  <a:pos x="164" y="82"/>
                </a:cxn>
                <a:cxn ang="0">
                  <a:pos x="0" y="164"/>
                </a:cxn>
                <a:cxn ang="0">
                  <a:pos x="0" y="0"/>
                </a:cxn>
                <a:cxn ang="0">
                  <a:pos x="0" y="0"/>
                </a:cxn>
                <a:cxn ang="0">
                  <a:pos x="164" y="82"/>
                </a:cxn>
              </a:cxnLst>
              <a:rect l="0" t="0" r="r" b="b"/>
              <a:pathLst>
                <a:path w="164" h="164">
                  <a:moveTo>
                    <a:pt x="164" y="82"/>
                  </a:moveTo>
                  <a:lnTo>
                    <a:pt x="0" y="164"/>
                  </a:lnTo>
                  <a:cubicBezTo>
                    <a:pt x="26" y="112"/>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CA"/>
            </a:p>
          </p:txBody>
        </p:sp>
        <p:sp>
          <p:nvSpPr>
            <p:cNvPr id="49266" name="Line 114"/>
            <p:cNvSpPr>
              <a:spLocks noChangeShapeType="1"/>
            </p:cNvSpPr>
            <p:nvPr/>
          </p:nvSpPr>
          <p:spPr bwMode="auto">
            <a:xfrm>
              <a:off x="5338" y="3926"/>
              <a:ext cx="51" cy="0"/>
            </a:xfrm>
            <a:prstGeom prst="line">
              <a:avLst/>
            </a:prstGeom>
            <a:noFill/>
            <a:ln w="19050">
              <a:solidFill>
                <a:srgbClr val="000000"/>
              </a:solidFill>
              <a:miter lim="800000"/>
              <a:headEnd/>
              <a:tailEnd/>
            </a:ln>
          </p:spPr>
          <p:txBody>
            <a:bodyPr/>
            <a:lstStyle/>
            <a:p>
              <a:endParaRPr lang="en-CA"/>
            </a:p>
          </p:txBody>
        </p:sp>
        <p:sp>
          <p:nvSpPr>
            <p:cNvPr id="49267" name="Freeform 115"/>
            <p:cNvSpPr>
              <a:spLocks/>
            </p:cNvSpPr>
            <p:nvPr/>
          </p:nvSpPr>
          <p:spPr bwMode="auto">
            <a:xfrm>
              <a:off x="5384" y="3910"/>
              <a:ext cx="22" cy="32"/>
            </a:xfrm>
            <a:custGeom>
              <a:avLst/>
              <a:gdLst/>
              <a:ahLst/>
              <a:cxnLst>
                <a:cxn ang="0">
                  <a:pos x="164" y="83"/>
                </a:cxn>
                <a:cxn ang="0">
                  <a:pos x="0" y="164"/>
                </a:cxn>
                <a:cxn ang="0">
                  <a:pos x="1" y="0"/>
                </a:cxn>
                <a:cxn ang="0">
                  <a:pos x="1" y="0"/>
                </a:cxn>
                <a:cxn ang="0">
                  <a:pos x="164" y="83"/>
                </a:cxn>
              </a:cxnLst>
              <a:rect l="0" t="0" r="r" b="b"/>
              <a:pathLst>
                <a:path w="164" h="164">
                  <a:moveTo>
                    <a:pt x="164" y="83"/>
                  </a:moveTo>
                  <a:lnTo>
                    <a:pt x="0" y="164"/>
                  </a:lnTo>
                  <a:cubicBezTo>
                    <a:pt x="26" y="112"/>
                    <a:pt x="26" y="52"/>
                    <a:pt x="1" y="0"/>
                  </a:cubicBezTo>
                  <a:lnTo>
                    <a:pt x="1" y="0"/>
                  </a:lnTo>
                  <a:lnTo>
                    <a:pt x="164" y="83"/>
                  </a:lnTo>
                  <a:close/>
                </a:path>
              </a:pathLst>
            </a:custGeom>
            <a:solidFill>
              <a:srgbClr val="000000"/>
            </a:solidFill>
            <a:ln w="0">
              <a:solidFill>
                <a:srgbClr val="000000"/>
              </a:solidFill>
              <a:prstDash val="solid"/>
              <a:round/>
              <a:headEnd/>
              <a:tailEnd/>
            </a:ln>
          </p:spPr>
          <p:txBody>
            <a:bodyPr/>
            <a:lstStyle/>
            <a:p>
              <a:endParaRPr lang="en-CA"/>
            </a:p>
          </p:txBody>
        </p:sp>
      </p:grpSp>
      <p:sp>
        <p:nvSpPr>
          <p:cNvPr id="49273" name="Rectangle 121"/>
          <p:cNvSpPr>
            <a:spLocks noGrp="1" noChangeArrowheads="1"/>
          </p:cNvSpPr>
          <p:nvPr>
            <p:ph type="body" idx="1"/>
          </p:nvPr>
        </p:nvSpPr>
        <p:spPr>
          <a:xfrm>
            <a:off x="533400" y="1463675"/>
            <a:ext cx="4419600" cy="4525963"/>
          </a:xfrm>
        </p:spPr>
        <p:txBody>
          <a:bodyPr/>
          <a:lstStyle/>
          <a:p>
            <a:pPr>
              <a:lnSpc>
                <a:spcPct val="90000"/>
              </a:lnSpc>
            </a:pPr>
            <a:r>
              <a:rPr lang="en-US" sz="2800" dirty="0"/>
              <a:t>Arbitrate the I-cache among warps</a:t>
            </a:r>
          </a:p>
          <a:p>
            <a:pPr lvl="1">
              <a:lnSpc>
                <a:spcPct val="90000"/>
              </a:lnSpc>
            </a:pPr>
            <a:r>
              <a:rPr lang="en-US" sz="2400" dirty="0"/>
              <a:t>Cache miss handled by fetching again later</a:t>
            </a:r>
          </a:p>
          <a:p>
            <a:pPr>
              <a:lnSpc>
                <a:spcPct val="90000"/>
              </a:lnSpc>
            </a:pPr>
            <a:r>
              <a:rPr lang="en-US" sz="2800" dirty="0"/>
              <a:t>Fetched instruction is decoded and then stored in the I-Buffer</a:t>
            </a:r>
          </a:p>
          <a:p>
            <a:pPr lvl="1">
              <a:lnSpc>
                <a:spcPct val="90000"/>
              </a:lnSpc>
            </a:pPr>
            <a:r>
              <a:rPr lang="en-US" sz="2400" dirty="0" smtClean="0"/>
              <a:t>1 or more entries / warp</a:t>
            </a:r>
          </a:p>
          <a:p>
            <a:pPr lvl="1">
              <a:lnSpc>
                <a:spcPct val="90000"/>
              </a:lnSpc>
            </a:pPr>
            <a:r>
              <a:rPr lang="en-US" sz="2400" dirty="0" smtClean="0"/>
              <a:t>Only </a:t>
            </a:r>
            <a:r>
              <a:rPr lang="en-US" sz="2400" dirty="0"/>
              <a:t>warp with vacant entries are considered in fetch</a:t>
            </a:r>
          </a:p>
          <a:p>
            <a:pPr lvl="1">
              <a:lnSpc>
                <a:spcPct val="90000"/>
              </a:lnSpc>
            </a:pPr>
            <a:endParaRPr lang="en-US" sz="2400" dirty="0"/>
          </a:p>
        </p:txBody>
      </p:sp>
      <p:grpSp>
        <p:nvGrpSpPr>
          <p:cNvPr id="3" name="Group 326"/>
          <p:cNvGrpSpPr>
            <a:grpSpLocks/>
          </p:cNvGrpSpPr>
          <p:nvPr/>
        </p:nvGrpSpPr>
        <p:grpSpPr bwMode="auto">
          <a:xfrm>
            <a:off x="6781800" y="1981200"/>
            <a:ext cx="1866900" cy="2228850"/>
            <a:chOff x="2402" y="1720"/>
            <a:chExt cx="1176" cy="1404"/>
          </a:xfrm>
        </p:grpSpPr>
        <p:sp>
          <p:nvSpPr>
            <p:cNvPr id="49277" name="Rectangle 125"/>
            <p:cNvSpPr>
              <a:spLocks noChangeArrowheads="1"/>
            </p:cNvSpPr>
            <p:nvPr/>
          </p:nvSpPr>
          <p:spPr bwMode="auto">
            <a:xfrm>
              <a:off x="2402" y="1749"/>
              <a:ext cx="1176" cy="1359"/>
            </a:xfrm>
            <a:prstGeom prst="rect">
              <a:avLst/>
            </a:prstGeom>
            <a:solidFill>
              <a:srgbClr val="99FF99"/>
            </a:solidFill>
            <a:ln w="9525">
              <a:noFill/>
              <a:miter lim="800000"/>
              <a:headEnd/>
              <a:tailEnd/>
            </a:ln>
          </p:spPr>
          <p:txBody>
            <a:bodyPr/>
            <a:lstStyle/>
            <a:p>
              <a:endParaRPr lang="en-CA"/>
            </a:p>
          </p:txBody>
        </p:sp>
        <p:sp>
          <p:nvSpPr>
            <p:cNvPr id="49278" name="Rectangle 126"/>
            <p:cNvSpPr>
              <a:spLocks noChangeArrowheads="1"/>
            </p:cNvSpPr>
            <p:nvPr/>
          </p:nvSpPr>
          <p:spPr bwMode="auto">
            <a:xfrm>
              <a:off x="2674" y="2057"/>
              <a:ext cx="723" cy="725"/>
            </a:xfrm>
            <a:prstGeom prst="rect">
              <a:avLst/>
            </a:prstGeom>
            <a:solidFill>
              <a:srgbClr val="FFFFFF"/>
            </a:solidFill>
            <a:ln w="9525">
              <a:noFill/>
              <a:miter lim="800000"/>
              <a:headEnd/>
              <a:tailEnd/>
            </a:ln>
          </p:spPr>
          <p:txBody>
            <a:bodyPr/>
            <a:lstStyle/>
            <a:p>
              <a:endParaRPr lang="en-CA"/>
            </a:p>
          </p:txBody>
        </p:sp>
        <p:sp>
          <p:nvSpPr>
            <p:cNvPr id="49279" name="Rectangle 127"/>
            <p:cNvSpPr>
              <a:spLocks noChangeArrowheads="1"/>
            </p:cNvSpPr>
            <p:nvPr/>
          </p:nvSpPr>
          <p:spPr bwMode="auto">
            <a:xfrm>
              <a:off x="2674" y="2057"/>
              <a:ext cx="723" cy="725"/>
            </a:xfrm>
            <a:prstGeom prst="rect">
              <a:avLst/>
            </a:prstGeom>
            <a:noFill/>
            <a:ln w="14288">
              <a:solidFill>
                <a:srgbClr val="000000"/>
              </a:solidFill>
              <a:miter lim="800000"/>
              <a:headEnd/>
              <a:tailEnd/>
            </a:ln>
          </p:spPr>
          <p:txBody>
            <a:bodyPr/>
            <a:lstStyle/>
            <a:p>
              <a:endParaRPr lang="en-CA"/>
            </a:p>
          </p:txBody>
        </p:sp>
        <p:sp>
          <p:nvSpPr>
            <p:cNvPr id="49280" name="Rectangle 128"/>
            <p:cNvSpPr>
              <a:spLocks noChangeArrowheads="1"/>
            </p:cNvSpPr>
            <p:nvPr/>
          </p:nvSpPr>
          <p:spPr bwMode="auto">
            <a:xfrm>
              <a:off x="2764" y="2057"/>
              <a:ext cx="542" cy="181"/>
            </a:xfrm>
            <a:prstGeom prst="rect">
              <a:avLst/>
            </a:prstGeom>
            <a:solidFill>
              <a:srgbClr val="CCFFFF"/>
            </a:solidFill>
            <a:ln w="9525">
              <a:noFill/>
              <a:miter lim="800000"/>
              <a:headEnd/>
              <a:tailEnd/>
            </a:ln>
          </p:spPr>
          <p:txBody>
            <a:bodyPr/>
            <a:lstStyle/>
            <a:p>
              <a:endParaRPr lang="en-CA"/>
            </a:p>
          </p:txBody>
        </p:sp>
        <p:sp>
          <p:nvSpPr>
            <p:cNvPr id="49281" name="Rectangle 129"/>
            <p:cNvSpPr>
              <a:spLocks noChangeArrowheads="1"/>
            </p:cNvSpPr>
            <p:nvPr/>
          </p:nvSpPr>
          <p:spPr bwMode="auto">
            <a:xfrm>
              <a:off x="2764" y="2057"/>
              <a:ext cx="542" cy="181"/>
            </a:xfrm>
            <a:prstGeom prst="rect">
              <a:avLst/>
            </a:prstGeom>
            <a:noFill/>
            <a:ln w="14288">
              <a:solidFill>
                <a:srgbClr val="000000"/>
              </a:solidFill>
              <a:miter lim="800000"/>
              <a:headEnd/>
              <a:tailEnd/>
            </a:ln>
          </p:spPr>
          <p:txBody>
            <a:bodyPr/>
            <a:lstStyle/>
            <a:p>
              <a:endParaRPr lang="en-CA"/>
            </a:p>
          </p:txBody>
        </p:sp>
        <p:sp>
          <p:nvSpPr>
            <p:cNvPr id="49282" name="Rectangle 130"/>
            <p:cNvSpPr>
              <a:spLocks noChangeArrowheads="1"/>
            </p:cNvSpPr>
            <p:nvPr/>
          </p:nvSpPr>
          <p:spPr bwMode="auto">
            <a:xfrm>
              <a:off x="2802" y="2062"/>
              <a:ext cx="471" cy="154"/>
            </a:xfrm>
            <a:prstGeom prst="rect">
              <a:avLst/>
            </a:prstGeom>
            <a:noFill/>
            <a:ln w="9525">
              <a:noFill/>
              <a:miter lim="800000"/>
              <a:headEnd/>
              <a:tailEnd/>
            </a:ln>
          </p:spPr>
          <p:txBody>
            <a:bodyPr wrap="none" lIns="0" tIns="0" rIns="0" bIns="0">
              <a:spAutoFit/>
            </a:bodyPr>
            <a:lstStyle/>
            <a:p>
              <a:r>
                <a:rPr lang="en-US" sz="1600">
                  <a:solidFill>
                    <a:srgbClr val="000000"/>
                  </a:solidFill>
                </a:rPr>
                <a:t>Inst. W1</a:t>
              </a:r>
              <a:endParaRPr lang="en-US"/>
            </a:p>
          </p:txBody>
        </p:sp>
        <p:sp>
          <p:nvSpPr>
            <p:cNvPr id="49283" name="Rectangle 131"/>
            <p:cNvSpPr>
              <a:spLocks noChangeArrowheads="1"/>
            </p:cNvSpPr>
            <p:nvPr/>
          </p:nvSpPr>
          <p:spPr bwMode="auto">
            <a:xfrm>
              <a:off x="3306" y="2057"/>
              <a:ext cx="91" cy="181"/>
            </a:xfrm>
            <a:prstGeom prst="rect">
              <a:avLst/>
            </a:prstGeom>
            <a:solidFill>
              <a:srgbClr val="CCFFFF"/>
            </a:solidFill>
            <a:ln w="9525">
              <a:noFill/>
              <a:miter lim="800000"/>
              <a:headEnd/>
              <a:tailEnd/>
            </a:ln>
          </p:spPr>
          <p:txBody>
            <a:bodyPr/>
            <a:lstStyle/>
            <a:p>
              <a:endParaRPr lang="en-CA"/>
            </a:p>
          </p:txBody>
        </p:sp>
        <p:sp>
          <p:nvSpPr>
            <p:cNvPr id="49284" name="Rectangle 132"/>
            <p:cNvSpPr>
              <a:spLocks noChangeArrowheads="1"/>
            </p:cNvSpPr>
            <p:nvPr/>
          </p:nvSpPr>
          <p:spPr bwMode="auto">
            <a:xfrm>
              <a:off x="3306" y="2057"/>
              <a:ext cx="91" cy="181"/>
            </a:xfrm>
            <a:prstGeom prst="rect">
              <a:avLst/>
            </a:prstGeom>
            <a:noFill/>
            <a:ln w="14288">
              <a:solidFill>
                <a:srgbClr val="000000"/>
              </a:solidFill>
              <a:miter lim="800000"/>
              <a:headEnd/>
              <a:tailEnd/>
            </a:ln>
          </p:spPr>
          <p:txBody>
            <a:bodyPr/>
            <a:lstStyle/>
            <a:p>
              <a:endParaRPr lang="en-CA"/>
            </a:p>
          </p:txBody>
        </p:sp>
        <p:sp>
          <p:nvSpPr>
            <p:cNvPr id="49285" name="Rectangle 133"/>
            <p:cNvSpPr>
              <a:spLocks noChangeArrowheads="1"/>
            </p:cNvSpPr>
            <p:nvPr/>
          </p:nvSpPr>
          <p:spPr bwMode="auto">
            <a:xfrm>
              <a:off x="3330" y="2062"/>
              <a:ext cx="43" cy="154"/>
            </a:xfrm>
            <a:prstGeom prst="rect">
              <a:avLst/>
            </a:prstGeom>
            <a:noFill/>
            <a:ln w="9525">
              <a:noFill/>
              <a:miter lim="800000"/>
              <a:headEnd/>
              <a:tailEnd/>
            </a:ln>
          </p:spPr>
          <p:txBody>
            <a:bodyPr wrap="none" lIns="0" tIns="0" rIns="0" bIns="0">
              <a:spAutoFit/>
            </a:bodyPr>
            <a:lstStyle/>
            <a:p>
              <a:r>
                <a:rPr lang="en-US" sz="1600">
                  <a:solidFill>
                    <a:srgbClr val="000000"/>
                  </a:solidFill>
                </a:rPr>
                <a:t>r</a:t>
              </a:r>
              <a:endParaRPr lang="en-US"/>
            </a:p>
          </p:txBody>
        </p:sp>
        <p:sp>
          <p:nvSpPr>
            <p:cNvPr id="49286" name="Oval 134"/>
            <p:cNvSpPr>
              <a:spLocks noChangeArrowheads="1"/>
            </p:cNvSpPr>
            <p:nvPr/>
          </p:nvSpPr>
          <p:spPr bwMode="auto">
            <a:xfrm>
              <a:off x="3017" y="2619"/>
              <a:ext cx="36" cy="36"/>
            </a:xfrm>
            <a:prstGeom prst="ellipse">
              <a:avLst/>
            </a:prstGeom>
            <a:solidFill>
              <a:srgbClr val="000000"/>
            </a:solidFill>
            <a:ln w="0">
              <a:solidFill>
                <a:srgbClr val="000000"/>
              </a:solidFill>
              <a:round/>
              <a:headEnd/>
              <a:tailEnd/>
            </a:ln>
          </p:spPr>
          <p:txBody>
            <a:bodyPr/>
            <a:lstStyle/>
            <a:p>
              <a:endParaRPr lang="en-CA"/>
            </a:p>
          </p:txBody>
        </p:sp>
        <p:sp>
          <p:nvSpPr>
            <p:cNvPr id="49287" name="Oval 135"/>
            <p:cNvSpPr>
              <a:spLocks noChangeArrowheads="1"/>
            </p:cNvSpPr>
            <p:nvPr/>
          </p:nvSpPr>
          <p:spPr bwMode="auto">
            <a:xfrm>
              <a:off x="3017" y="2619"/>
              <a:ext cx="36" cy="36"/>
            </a:xfrm>
            <a:prstGeom prst="ellipse">
              <a:avLst/>
            </a:prstGeom>
            <a:noFill/>
            <a:ln w="4763">
              <a:solidFill>
                <a:srgbClr val="000000"/>
              </a:solidFill>
              <a:miter lim="800000"/>
              <a:headEnd/>
              <a:tailEnd/>
            </a:ln>
          </p:spPr>
          <p:txBody>
            <a:bodyPr/>
            <a:lstStyle/>
            <a:p>
              <a:endParaRPr lang="en-CA"/>
            </a:p>
          </p:txBody>
        </p:sp>
        <p:sp>
          <p:nvSpPr>
            <p:cNvPr id="49288" name="Oval 136"/>
            <p:cNvSpPr>
              <a:spLocks noChangeArrowheads="1"/>
            </p:cNvSpPr>
            <p:nvPr/>
          </p:nvSpPr>
          <p:spPr bwMode="auto">
            <a:xfrm>
              <a:off x="3017" y="2673"/>
              <a:ext cx="36" cy="36"/>
            </a:xfrm>
            <a:prstGeom prst="ellipse">
              <a:avLst/>
            </a:prstGeom>
            <a:solidFill>
              <a:srgbClr val="000000"/>
            </a:solidFill>
            <a:ln w="0">
              <a:solidFill>
                <a:srgbClr val="000000"/>
              </a:solidFill>
              <a:round/>
              <a:headEnd/>
              <a:tailEnd/>
            </a:ln>
          </p:spPr>
          <p:txBody>
            <a:bodyPr/>
            <a:lstStyle/>
            <a:p>
              <a:endParaRPr lang="en-CA"/>
            </a:p>
          </p:txBody>
        </p:sp>
        <p:sp>
          <p:nvSpPr>
            <p:cNvPr id="49289" name="Oval 137"/>
            <p:cNvSpPr>
              <a:spLocks noChangeArrowheads="1"/>
            </p:cNvSpPr>
            <p:nvPr/>
          </p:nvSpPr>
          <p:spPr bwMode="auto">
            <a:xfrm>
              <a:off x="3017" y="2673"/>
              <a:ext cx="36" cy="36"/>
            </a:xfrm>
            <a:prstGeom prst="ellipse">
              <a:avLst/>
            </a:prstGeom>
            <a:noFill/>
            <a:ln w="4763">
              <a:solidFill>
                <a:srgbClr val="000000"/>
              </a:solidFill>
              <a:miter lim="800000"/>
              <a:headEnd/>
              <a:tailEnd/>
            </a:ln>
          </p:spPr>
          <p:txBody>
            <a:bodyPr/>
            <a:lstStyle/>
            <a:p>
              <a:endParaRPr lang="en-CA"/>
            </a:p>
          </p:txBody>
        </p:sp>
        <p:sp>
          <p:nvSpPr>
            <p:cNvPr id="49290" name="Oval 138"/>
            <p:cNvSpPr>
              <a:spLocks noChangeArrowheads="1"/>
            </p:cNvSpPr>
            <p:nvPr/>
          </p:nvSpPr>
          <p:spPr bwMode="auto">
            <a:xfrm>
              <a:off x="3017" y="2727"/>
              <a:ext cx="36" cy="37"/>
            </a:xfrm>
            <a:prstGeom prst="ellipse">
              <a:avLst/>
            </a:prstGeom>
            <a:solidFill>
              <a:srgbClr val="000000"/>
            </a:solidFill>
            <a:ln w="0">
              <a:solidFill>
                <a:srgbClr val="000000"/>
              </a:solidFill>
              <a:round/>
              <a:headEnd/>
              <a:tailEnd/>
            </a:ln>
          </p:spPr>
          <p:txBody>
            <a:bodyPr/>
            <a:lstStyle/>
            <a:p>
              <a:endParaRPr lang="en-CA"/>
            </a:p>
          </p:txBody>
        </p:sp>
        <p:sp>
          <p:nvSpPr>
            <p:cNvPr id="49291" name="Freeform 139"/>
            <p:cNvSpPr>
              <a:spLocks/>
            </p:cNvSpPr>
            <p:nvPr/>
          </p:nvSpPr>
          <p:spPr bwMode="auto">
            <a:xfrm>
              <a:off x="3017" y="2727"/>
              <a:ext cx="36" cy="37"/>
            </a:xfrm>
            <a:custGeom>
              <a:avLst/>
              <a:gdLst/>
              <a:ahLst/>
              <a:cxnLst>
                <a:cxn ang="0">
                  <a:pos x="36" y="18"/>
                </a:cxn>
                <a:cxn ang="0">
                  <a:pos x="18" y="0"/>
                </a:cxn>
                <a:cxn ang="0">
                  <a:pos x="0" y="18"/>
                </a:cxn>
                <a:cxn ang="0">
                  <a:pos x="18" y="37"/>
                </a:cxn>
                <a:cxn ang="0">
                  <a:pos x="36" y="18"/>
                </a:cxn>
              </a:cxnLst>
              <a:rect l="0" t="0" r="r" b="b"/>
              <a:pathLst>
                <a:path w="36" h="37">
                  <a:moveTo>
                    <a:pt x="36" y="18"/>
                  </a:moveTo>
                  <a:cubicBezTo>
                    <a:pt x="36" y="9"/>
                    <a:pt x="28" y="0"/>
                    <a:pt x="18" y="0"/>
                  </a:cubicBezTo>
                  <a:cubicBezTo>
                    <a:pt x="8" y="0"/>
                    <a:pt x="0" y="9"/>
                    <a:pt x="0" y="18"/>
                  </a:cubicBezTo>
                  <a:cubicBezTo>
                    <a:pt x="0" y="29"/>
                    <a:pt x="8" y="37"/>
                    <a:pt x="18" y="37"/>
                  </a:cubicBezTo>
                  <a:cubicBezTo>
                    <a:pt x="28" y="37"/>
                    <a:pt x="36" y="29"/>
                    <a:pt x="36" y="18"/>
                  </a:cubicBezTo>
                </a:path>
              </a:pathLst>
            </a:custGeom>
            <a:noFill/>
            <a:ln w="4763" cap="flat">
              <a:solidFill>
                <a:srgbClr val="000000"/>
              </a:solidFill>
              <a:prstDash val="solid"/>
              <a:miter lim="800000"/>
              <a:headEnd/>
              <a:tailEnd/>
            </a:ln>
          </p:spPr>
          <p:txBody>
            <a:bodyPr/>
            <a:lstStyle/>
            <a:p>
              <a:endParaRPr lang="en-CA"/>
            </a:p>
          </p:txBody>
        </p:sp>
        <p:sp>
          <p:nvSpPr>
            <p:cNvPr id="49292" name="Rectangle 140"/>
            <p:cNvSpPr>
              <a:spLocks noChangeArrowheads="1"/>
            </p:cNvSpPr>
            <p:nvPr/>
          </p:nvSpPr>
          <p:spPr bwMode="auto">
            <a:xfrm>
              <a:off x="2764" y="2238"/>
              <a:ext cx="542" cy="181"/>
            </a:xfrm>
            <a:prstGeom prst="rect">
              <a:avLst/>
            </a:prstGeom>
            <a:solidFill>
              <a:srgbClr val="CCFFFF"/>
            </a:solidFill>
            <a:ln w="9525">
              <a:noFill/>
              <a:miter lim="800000"/>
              <a:headEnd/>
              <a:tailEnd/>
            </a:ln>
          </p:spPr>
          <p:txBody>
            <a:bodyPr/>
            <a:lstStyle/>
            <a:p>
              <a:endParaRPr lang="en-CA"/>
            </a:p>
          </p:txBody>
        </p:sp>
        <p:sp>
          <p:nvSpPr>
            <p:cNvPr id="49293" name="Rectangle 141"/>
            <p:cNvSpPr>
              <a:spLocks noChangeArrowheads="1"/>
            </p:cNvSpPr>
            <p:nvPr/>
          </p:nvSpPr>
          <p:spPr bwMode="auto">
            <a:xfrm>
              <a:off x="2764" y="2238"/>
              <a:ext cx="542" cy="181"/>
            </a:xfrm>
            <a:prstGeom prst="rect">
              <a:avLst/>
            </a:prstGeom>
            <a:noFill/>
            <a:ln w="14288">
              <a:solidFill>
                <a:srgbClr val="000000"/>
              </a:solidFill>
              <a:miter lim="800000"/>
              <a:headEnd/>
              <a:tailEnd/>
            </a:ln>
          </p:spPr>
          <p:txBody>
            <a:bodyPr/>
            <a:lstStyle/>
            <a:p>
              <a:endParaRPr lang="en-CA"/>
            </a:p>
          </p:txBody>
        </p:sp>
        <p:sp>
          <p:nvSpPr>
            <p:cNvPr id="49294" name="Rectangle 142"/>
            <p:cNvSpPr>
              <a:spLocks noChangeArrowheads="1"/>
            </p:cNvSpPr>
            <p:nvPr/>
          </p:nvSpPr>
          <p:spPr bwMode="auto">
            <a:xfrm>
              <a:off x="2802" y="2248"/>
              <a:ext cx="471" cy="154"/>
            </a:xfrm>
            <a:prstGeom prst="rect">
              <a:avLst/>
            </a:prstGeom>
            <a:noFill/>
            <a:ln w="9525">
              <a:noFill/>
              <a:miter lim="800000"/>
              <a:headEnd/>
              <a:tailEnd/>
            </a:ln>
          </p:spPr>
          <p:txBody>
            <a:bodyPr wrap="none" lIns="0" tIns="0" rIns="0" bIns="0">
              <a:spAutoFit/>
            </a:bodyPr>
            <a:lstStyle/>
            <a:p>
              <a:r>
                <a:rPr lang="en-US" sz="1600">
                  <a:solidFill>
                    <a:srgbClr val="000000"/>
                  </a:solidFill>
                </a:rPr>
                <a:t>Inst. W2</a:t>
              </a:r>
              <a:endParaRPr lang="en-US"/>
            </a:p>
          </p:txBody>
        </p:sp>
        <p:sp>
          <p:nvSpPr>
            <p:cNvPr id="49295" name="Rectangle 143"/>
            <p:cNvSpPr>
              <a:spLocks noChangeArrowheads="1"/>
            </p:cNvSpPr>
            <p:nvPr/>
          </p:nvSpPr>
          <p:spPr bwMode="auto">
            <a:xfrm>
              <a:off x="2764" y="2419"/>
              <a:ext cx="542" cy="182"/>
            </a:xfrm>
            <a:prstGeom prst="rect">
              <a:avLst/>
            </a:prstGeom>
            <a:solidFill>
              <a:srgbClr val="CCFFFF"/>
            </a:solidFill>
            <a:ln w="9525">
              <a:noFill/>
              <a:miter lim="800000"/>
              <a:headEnd/>
              <a:tailEnd/>
            </a:ln>
          </p:spPr>
          <p:txBody>
            <a:bodyPr/>
            <a:lstStyle/>
            <a:p>
              <a:endParaRPr lang="en-CA"/>
            </a:p>
          </p:txBody>
        </p:sp>
        <p:sp>
          <p:nvSpPr>
            <p:cNvPr id="49296" name="Rectangle 144"/>
            <p:cNvSpPr>
              <a:spLocks noChangeArrowheads="1"/>
            </p:cNvSpPr>
            <p:nvPr/>
          </p:nvSpPr>
          <p:spPr bwMode="auto">
            <a:xfrm>
              <a:off x="2764" y="2419"/>
              <a:ext cx="542" cy="182"/>
            </a:xfrm>
            <a:prstGeom prst="rect">
              <a:avLst/>
            </a:prstGeom>
            <a:noFill/>
            <a:ln w="14288">
              <a:solidFill>
                <a:srgbClr val="000000"/>
              </a:solidFill>
              <a:miter lim="800000"/>
              <a:headEnd/>
              <a:tailEnd/>
            </a:ln>
          </p:spPr>
          <p:txBody>
            <a:bodyPr/>
            <a:lstStyle/>
            <a:p>
              <a:endParaRPr lang="en-CA"/>
            </a:p>
          </p:txBody>
        </p:sp>
        <p:sp>
          <p:nvSpPr>
            <p:cNvPr id="49297" name="Rectangle 145"/>
            <p:cNvSpPr>
              <a:spLocks noChangeArrowheads="1"/>
            </p:cNvSpPr>
            <p:nvPr/>
          </p:nvSpPr>
          <p:spPr bwMode="auto">
            <a:xfrm>
              <a:off x="2802" y="2424"/>
              <a:ext cx="471" cy="154"/>
            </a:xfrm>
            <a:prstGeom prst="rect">
              <a:avLst/>
            </a:prstGeom>
            <a:noFill/>
            <a:ln w="9525">
              <a:noFill/>
              <a:miter lim="800000"/>
              <a:headEnd/>
              <a:tailEnd/>
            </a:ln>
          </p:spPr>
          <p:txBody>
            <a:bodyPr wrap="none" lIns="0" tIns="0" rIns="0" bIns="0">
              <a:spAutoFit/>
            </a:bodyPr>
            <a:lstStyle/>
            <a:p>
              <a:r>
                <a:rPr lang="en-US" sz="1600">
                  <a:solidFill>
                    <a:srgbClr val="000000"/>
                  </a:solidFill>
                </a:rPr>
                <a:t>Inst. W3</a:t>
              </a:r>
              <a:endParaRPr lang="en-US"/>
            </a:p>
          </p:txBody>
        </p:sp>
        <p:sp>
          <p:nvSpPr>
            <p:cNvPr id="49298" name="Rectangle 146"/>
            <p:cNvSpPr>
              <a:spLocks noChangeArrowheads="1"/>
            </p:cNvSpPr>
            <p:nvPr/>
          </p:nvSpPr>
          <p:spPr bwMode="auto">
            <a:xfrm>
              <a:off x="2674" y="2057"/>
              <a:ext cx="90" cy="181"/>
            </a:xfrm>
            <a:prstGeom prst="rect">
              <a:avLst/>
            </a:prstGeom>
            <a:solidFill>
              <a:srgbClr val="CCFFFF"/>
            </a:solidFill>
            <a:ln w="9525">
              <a:noFill/>
              <a:miter lim="800000"/>
              <a:headEnd/>
              <a:tailEnd/>
            </a:ln>
          </p:spPr>
          <p:txBody>
            <a:bodyPr/>
            <a:lstStyle/>
            <a:p>
              <a:endParaRPr lang="en-CA"/>
            </a:p>
          </p:txBody>
        </p:sp>
        <p:sp>
          <p:nvSpPr>
            <p:cNvPr id="49299" name="Rectangle 147"/>
            <p:cNvSpPr>
              <a:spLocks noChangeArrowheads="1"/>
            </p:cNvSpPr>
            <p:nvPr/>
          </p:nvSpPr>
          <p:spPr bwMode="auto">
            <a:xfrm>
              <a:off x="2674" y="2057"/>
              <a:ext cx="90" cy="181"/>
            </a:xfrm>
            <a:prstGeom prst="rect">
              <a:avLst/>
            </a:prstGeom>
            <a:noFill/>
            <a:ln w="14288">
              <a:solidFill>
                <a:srgbClr val="000000"/>
              </a:solidFill>
              <a:miter lim="800000"/>
              <a:headEnd/>
              <a:tailEnd/>
            </a:ln>
          </p:spPr>
          <p:txBody>
            <a:bodyPr/>
            <a:lstStyle/>
            <a:p>
              <a:endParaRPr lang="en-CA"/>
            </a:p>
          </p:txBody>
        </p:sp>
        <p:sp>
          <p:nvSpPr>
            <p:cNvPr id="49300" name="Rectangle 148"/>
            <p:cNvSpPr>
              <a:spLocks noChangeArrowheads="1"/>
            </p:cNvSpPr>
            <p:nvPr/>
          </p:nvSpPr>
          <p:spPr bwMode="auto">
            <a:xfrm>
              <a:off x="2690" y="2062"/>
              <a:ext cx="64" cy="154"/>
            </a:xfrm>
            <a:prstGeom prst="rect">
              <a:avLst/>
            </a:prstGeom>
            <a:noFill/>
            <a:ln w="9525">
              <a:noFill/>
              <a:miter lim="800000"/>
              <a:headEnd/>
              <a:tailEnd/>
            </a:ln>
          </p:spPr>
          <p:txBody>
            <a:bodyPr wrap="none" lIns="0" tIns="0" rIns="0" bIns="0">
              <a:spAutoFit/>
            </a:bodyPr>
            <a:lstStyle/>
            <a:p>
              <a:r>
                <a:rPr lang="en-US" sz="1600">
                  <a:solidFill>
                    <a:srgbClr val="000000"/>
                  </a:solidFill>
                </a:rPr>
                <a:t>v</a:t>
              </a:r>
              <a:endParaRPr lang="en-US"/>
            </a:p>
          </p:txBody>
        </p:sp>
        <p:sp>
          <p:nvSpPr>
            <p:cNvPr id="49301" name="Rectangle 149"/>
            <p:cNvSpPr>
              <a:spLocks noChangeArrowheads="1"/>
            </p:cNvSpPr>
            <p:nvPr/>
          </p:nvSpPr>
          <p:spPr bwMode="auto">
            <a:xfrm>
              <a:off x="3306" y="2238"/>
              <a:ext cx="91" cy="181"/>
            </a:xfrm>
            <a:prstGeom prst="rect">
              <a:avLst/>
            </a:prstGeom>
            <a:solidFill>
              <a:srgbClr val="CCFFFF"/>
            </a:solidFill>
            <a:ln w="9525">
              <a:noFill/>
              <a:miter lim="800000"/>
              <a:headEnd/>
              <a:tailEnd/>
            </a:ln>
          </p:spPr>
          <p:txBody>
            <a:bodyPr/>
            <a:lstStyle/>
            <a:p>
              <a:endParaRPr lang="en-CA"/>
            </a:p>
          </p:txBody>
        </p:sp>
        <p:sp>
          <p:nvSpPr>
            <p:cNvPr id="49302" name="Rectangle 150"/>
            <p:cNvSpPr>
              <a:spLocks noChangeArrowheads="1"/>
            </p:cNvSpPr>
            <p:nvPr/>
          </p:nvSpPr>
          <p:spPr bwMode="auto">
            <a:xfrm>
              <a:off x="3306" y="2238"/>
              <a:ext cx="91" cy="181"/>
            </a:xfrm>
            <a:prstGeom prst="rect">
              <a:avLst/>
            </a:prstGeom>
            <a:noFill/>
            <a:ln w="14288">
              <a:solidFill>
                <a:srgbClr val="000000"/>
              </a:solidFill>
              <a:miter lim="800000"/>
              <a:headEnd/>
              <a:tailEnd/>
            </a:ln>
          </p:spPr>
          <p:txBody>
            <a:bodyPr/>
            <a:lstStyle/>
            <a:p>
              <a:endParaRPr lang="en-CA"/>
            </a:p>
          </p:txBody>
        </p:sp>
        <p:sp>
          <p:nvSpPr>
            <p:cNvPr id="49303" name="Rectangle 151"/>
            <p:cNvSpPr>
              <a:spLocks noChangeArrowheads="1"/>
            </p:cNvSpPr>
            <p:nvPr/>
          </p:nvSpPr>
          <p:spPr bwMode="auto">
            <a:xfrm>
              <a:off x="3330" y="2248"/>
              <a:ext cx="43" cy="154"/>
            </a:xfrm>
            <a:prstGeom prst="rect">
              <a:avLst/>
            </a:prstGeom>
            <a:noFill/>
            <a:ln w="9525">
              <a:noFill/>
              <a:miter lim="800000"/>
              <a:headEnd/>
              <a:tailEnd/>
            </a:ln>
          </p:spPr>
          <p:txBody>
            <a:bodyPr wrap="none" lIns="0" tIns="0" rIns="0" bIns="0">
              <a:spAutoFit/>
            </a:bodyPr>
            <a:lstStyle/>
            <a:p>
              <a:r>
                <a:rPr lang="en-US" sz="1600">
                  <a:solidFill>
                    <a:srgbClr val="000000"/>
                  </a:solidFill>
                </a:rPr>
                <a:t>r</a:t>
              </a:r>
              <a:endParaRPr lang="en-US"/>
            </a:p>
          </p:txBody>
        </p:sp>
        <p:sp>
          <p:nvSpPr>
            <p:cNvPr id="49304" name="Rectangle 152"/>
            <p:cNvSpPr>
              <a:spLocks noChangeArrowheads="1"/>
            </p:cNvSpPr>
            <p:nvPr/>
          </p:nvSpPr>
          <p:spPr bwMode="auto">
            <a:xfrm>
              <a:off x="2674" y="2238"/>
              <a:ext cx="90" cy="181"/>
            </a:xfrm>
            <a:prstGeom prst="rect">
              <a:avLst/>
            </a:prstGeom>
            <a:solidFill>
              <a:srgbClr val="CCFFFF"/>
            </a:solidFill>
            <a:ln w="9525">
              <a:noFill/>
              <a:miter lim="800000"/>
              <a:headEnd/>
              <a:tailEnd/>
            </a:ln>
          </p:spPr>
          <p:txBody>
            <a:bodyPr/>
            <a:lstStyle/>
            <a:p>
              <a:endParaRPr lang="en-CA"/>
            </a:p>
          </p:txBody>
        </p:sp>
        <p:sp>
          <p:nvSpPr>
            <p:cNvPr id="49305" name="Rectangle 153"/>
            <p:cNvSpPr>
              <a:spLocks noChangeArrowheads="1"/>
            </p:cNvSpPr>
            <p:nvPr/>
          </p:nvSpPr>
          <p:spPr bwMode="auto">
            <a:xfrm>
              <a:off x="2674" y="2238"/>
              <a:ext cx="90" cy="181"/>
            </a:xfrm>
            <a:prstGeom prst="rect">
              <a:avLst/>
            </a:prstGeom>
            <a:noFill/>
            <a:ln w="14288">
              <a:solidFill>
                <a:srgbClr val="000000"/>
              </a:solidFill>
              <a:miter lim="800000"/>
              <a:headEnd/>
              <a:tailEnd/>
            </a:ln>
          </p:spPr>
          <p:txBody>
            <a:bodyPr/>
            <a:lstStyle/>
            <a:p>
              <a:endParaRPr lang="en-CA"/>
            </a:p>
          </p:txBody>
        </p:sp>
        <p:sp>
          <p:nvSpPr>
            <p:cNvPr id="49306" name="Rectangle 154"/>
            <p:cNvSpPr>
              <a:spLocks noChangeArrowheads="1"/>
            </p:cNvSpPr>
            <p:nvPr/>
          </p:nvSpPr>
          <p:spPr bwMode="auto">
            <a:xfrm>
              <a:off x="2690" y="2248"/>
              <a:ext cx="64" cy="154"/>
            </a:xfrm>
            <a:prstGeom prst="rect">
              <a:avLst/>
            </a:prstGeom>
            <a:noFill/>
            <a:ln w="9525">
              <a:noFill/>
              <a:miter lim="800000"/>
              <a:headEnd/>
              <a:tailEnd/>
            </a:ln>
          </p:spPr>
          <p:txBody>
            <a:bodyPr wrap="none" lIns="0" tIns="0" rIns="0" bIns="0">
              <a:spAutoFit/>
            </a:bodyPr>
            <a:lstStyle/>
            <a:p>
              <a:r>
                <a:rPr lang="en-US" sz="1600">
                  <a:solidFill>
                    <a:srgbClr val="000000"/>
                  </a:solidFill>
                </a:rPr>
                <a:t>v</a:t>
              </a:r>
              <a:endParaRPr lang="en-US"/>
            </a:p>
          </p:txBody>
        </p:sp>
        <p:sp>
          <p:nvSpPr>
            <p:cNvPr id="49307" name="Rectangle 155"/>
            <p:cNvSpPr>
              <a:spLocks noChangeArrowheads="1"/>
            </p:cNvSpPr>
            <p:nvPr/>
          </p:nvSpPr>
          <p:spPr bwMode="auto">
            <a:xfrm>
              <a:off x="3306" y="2419"/>
              <a:ext cx="91" cy="182"/>
            </a:xfrm>
            <a:prstGeom prst="rect">
              <a:avLst/>
            </a:prstGeom>
            <a:solidFill>
              <a:srgbClr val="CCFFFF"/>
            </a:solidFill>
            <a:ln w="9525">
              <a:noFill/>
              <a:miter lim="800000"/>
              <a:headEnd/>
              <a:tailEnd/>
            </a:ln>
          </p:spPr>
          <p:txBody>
            <a:bodyPr/>
            <a:lstStyle/>
            <a:p>
              <a:endParaRPr lang="en-CA"/>
            </a:p>
          </p:txBody>
        </p:sp>
        <p:sp>
          <p:nvSpPr>
            <p:cNvPr id="49308" name="Rectangle 156"/>
            <p:cNvSpPr>
              <a:spLocks noChangeArrowheads="1"/>
            </p:cNvSpPr>
            <p:nvPr/>
          </p:nvSpPr>
          <p:spPr bwMode="auto">
            <a:xfrm>
              <a:off x="3306" y="2419"/>
              <a:ext cx="91" cy="182"/>
            </a:xfrm>
            <a:prstGeom prst="rect">
              <a:avLst/>
            </a:prstGeom>
            <a:noFill/>
            <a:ln w="14288">
              <a:solidFill>
                <a:srgbClr val="000000"/>
              </a:solidFill>
              <a:miter lim="800000"/>
              <a:headEnd/>
              <a:tailEnd/>
            </a:ln>
          </p:spPr>
          <p:txBody>
            <a:bodyPr/>
            <a:lstStyle/>
            <a:p>
              <a:endParaRPr lang="en-CA"/>
            </a:p>
          </p:txBody>
        </p:sp>
        <p:sp>
          <p:nvSpPr>
            <p:cNvPr id="49309" name="Rectangle 157"/>
            <p:cNvSpPr>
              <a:spLocks noChangeArrowheads="1"/>
            </p:cNvSpPr>
            <p:nvPr/>
          </p:nvSpPr>
          <p:spPr bwMode="auto">
            <a:xfrm>
              <a:off x="3330" y="2424"/>
              <a:ext cx="43" cy="154"/>
            </a:xfrm>
            <a:prstGeom prst="rect">
              <a:avLst/>
            </a:prstGeom>
            <a:noFill/>
            <a:ln w="9525">
              <a:noFill/>
              <a:miter lim="800000"/>
              <a:headEnd/>
              <a:tailEnd/>
            </a:ln>
          </p:spPr>
          <p:txBody>
            <a:bodyPr wrap="none" lIns="0" tIns="0" rIns="0" bIns="0">
              <a:spAutoFit/>
            </a:bodyPr>
            <a:lstStyle/>
            <a:p>
              <a:r>
                <a:rPr lang="en-US" sz="1600">
                  <a:solidFill>
                    <a:srgbClr val="000000"/>
                  </a:solidFill>
                </a:rPr>
                <a:t>r</a:t>
              </a:r>
              <a:endParaRPr lang="en-US"/>
            </a:p>
          </p:txBody>
        </p:sp>
        <p:sp>
          <p:nvSpPr>
            <p:cNvPr id="49310" name="Rectangle 158"/>
            <p:cNvSpPr>
              <a:spLocks noChangeArrowheads="1"/>
            </p:cNvSpPr>
            <p:nvPr/>
          </p:nvSpPr>
          <p:spPr bwMode="auto">
            <a:xfrm>
              <a:off x="2674" y="2419"/>
              <a:ext cx="90" cy="182"/>
            </a:xfrm>
            <a:prstGeom prst="rect">
              <a:avLst/>
            </a:prstGeom>
            <a:solidFill>
              <a:srgbClr val="CCFFFF"/>
            </a:solidFill>
            <a:ln w="9525">
              <a:noFill/>
              <a:miter lim="800000"/>
              <a:headEnd/>
              <a:tailEnd/>
            </a:ln>
          </p:spPr>
          <p:txBody>
            <a:bodyPr/>
            <a:lstStyle/>
            <a:p>
              <a:endParaRPr lang="en-CA"/>
            </a:p>
          </p:txBody>
        </p:sp>
        <p:sp>
          <p:nvSpPr>
            <p:cNvPr id="49311" name="Rectangle 159"/>
            <p:cNvSpPr>
              <a:spLocks noChangeArrowheads="1"/>
            </p:cNvSpPr>
            <p:nvPr/>
          </p:nvSpPr>
          <p:spPr bwMode="auto">
            <a:xfrm>
              <a:off x="2674" y="2419"/>
              <a:ext cx="90" cy="182"/>
            </a:xfrm>
            <a:prstGeom prst="rect">
              <a:avLst/>
            </a:prstGeom>
            <a:noFill/>
            <a:ln w="14288">
              <a:solidFill>
                <a:srgbClr val="000000"/>
              </a:solidFill>
              <a:miter lim="800000"/>
              <a:headEnd/>
              <a:tailEnd/>
            </a:ln>
          </p:spPr>
          <p:txBody>
            <a:bodyPr/>
            <a:lstStyle/>
            <a:p>
              <a:endParaRPr lang="en-CA"/>
            </a:p>
          </p:txBody>
        </p:sp>
        <p:sp>
          <p:nvSpPr>
            <p:cNvPr id="49312" name="Rectangle 160"/>
            <p:cNvSpPr>
              <a:spLocks noChangeArrowheads="1"/>
            </p:cNvSpPr>
            <p:nvPr/>
          </p:nvSpPr>
          <p:spPr bwMode="auto">
            <a:xfrm>
              <a:off x="2690" y="2424"/>
              <a:ext cx="64" cy="154"/>
            </a:xfrm>
            <a:prstGeom prst="rect">
              <a:avLst/>
            </a:prstGeom>
            <a:noFill/>
            <a:ln w="9525">
              <a:noFill/>
              <a:miter lim="800000"/>
              <a:headEnd/>
              <a:tailEnd/>
            </a:ln>
          </p:spPr>
          <p:txBody>
            <a:bodyPr wrap="none" lIns="0" tIns="0" rIns="0" bIns="0">
              <a:spAutoFit/>
            </a:bodyPr>
            <a:lstStyle/>
            <a:p>
              <a:r>
                <a:rPr lang="en-US" sz="1600">
                  <a:solidFill>
                    <a:srgbClr val="000000"/>
                  </a:solidFill>
                </a:rPr>
                <a:t>v</a:t>
              </a:r>
              <a:endParaRPr lang="en-US"/>
            </a:p>
          </p:txBody>
        </p:sp>
        <p:sp>
          <p:nvSpPr>
            <p:cNvPr id="49313" name="Freeform 161"/>
            <p:cNvSpPr>
              <a:spLocks/>
            </p:cNvSpPr>
            <p:nvPr/>
          </p:nvSpPr>
          <p:spPr bwMode="auto">
            <a:xfrm>
              <a:off x="2464" y="2796"/>
              <a:ext cx="253" cy="167"/>
            </a:xfrm>
            <a:custGeom>
              <a:avLst/>
              <a:gdLst/>
              <a:ahLst/>
              <a:cxnLst>
                <a:cxn ang="0">
                  <a:pos x="253" y="0"/>
                </a:cxn>
                <a:cxn ang="0">
                  <a:pos x="253" y="167"/>
                </a:cxn>
                <a:cxn ang="0">
                  <a:pos x="0" y="167"/>
                </a:cxn>
              </a:cxnLst>
              <a:rect l="0" t="0" r="r" b="b"/>
              <a:pathLst>
                <a:path w="253" h="167">
                  <a:moveTo>
                    <a:pt x="253" y="0"/>
                  </a:moveTo>
                  <a:lnTo>
                    <a:pt x="253" y="167"/>
                  </a:lnTo>
                  <a:lnTo>
                    <a:pt x="0" y="167"/>
                  </a:lnTo>
                </a:path>
              </a:pathLst>
            </a:custGeom>
            <a:noFill/>
            <a:ln w="14288" cap="rnd">
              <a:solidFill>
                <a:srgbClr val="000000"/>
              </a:solidFill>
              <a:prstDash val="solid"/>
              <a:round/>
              <a:headEnd/>
              <a:tailEnd/>
            </a:ln>
          </p:spPr>
          <p:txBody>
            <a:bodyPr/>
            <a:lstStyle/>
            <a:p>
              <a:endParaRPr lang="en-CA"/>
            </a:p>
          </p:txBody>
        </p:sp>
        <p:sp>
          <p:nvSpPr>
            <p:cNvPr id="49314" name="Freeform 162"/>
            <p:cNvSpPr>
              <a:spLocks/>
            </p:cNvSpPr>
            <p:nvPr/>
          </p:nvSpPr>
          <p:spPr bwMode="auto">
            <a:xfrm>
              <a:off x="2402" y="2922"/>
              <a:ext cx="83" cy="82"/>
            </a:xfrm>
            <a:custGeom>
              <a:avLst/>
              <a:gdLst/>
              <a:ahLst/>
              <a:cxnLst>
                <a:cxn ang="0">
                  <a:pos x="0" y="72"/>
                </a:cxn>
                <a:cxn ang="0">
                  <a:pos x="143" y="0"/>
                </a:cxn>
                <a:cxn ang="0">
                  <a:pos x="143" y="143"/>
                </a:cxn>
                <a:cxn ang="0">
                  <a:pos x="0" y="72"/>
                </a:cxn>
              </a:cxnLst>
              <a:rect l="0" t="0" r="r" b="b"/>
              <a:pathLst>
                <a:path w="143" h="143">
                  <a:moveTo>
                    <a:pt x="0" y="72"/>
                  </a:moveTo>
                  <a:lnTo>
                    <a:pt x="143" y="0"/>
                  </a:lnTo>
                  <a:cubicBezTo>
                    <a:pt x="121" y="45"/>
                    <a:pt x="121" y="98"/>
                    <a:pt x="143" y="143"/>
                  </a:cubicBezTo>
                  <a:lnTo>
                    <a:pt x="0" y="72"/>
                  </a:lnTo>
                  <a:close/>
                </a:path>
              </a:pathLst>
            </a:custGeom>
            <a:solidFill>
              <a:srgbClr val="000000"/>
            </a:solidFill>
            <a:ln w="0">
              <a:solidFill>
                <a:srgbClr val="000000"/>
              </a:solidFill>
              <a:prstDash val="solid"/>
              <a:round/>
              <a:headEnd/>
              <a:tailEnd/>
            </a:ln>
          </p:spPr>
          <p:txBody>
            <a:bodyPr/>
            <a:lstStyle/>
            <a:p>
              <a:endParaRPr lang="en-CA"/>
            </a:p>
          </p:txBody>
        </p:sp>
        <p:sp>
          <p:nvSpPr>
            <p:cNvPr id="49315" name="Rectangle 163"/>
            <p:cNvSpPr>
              <a:spLocks noChangeArrowheads="1"/>
            </p:cNvSpPr>
            <p:nvPr/>
          </p:nvSpPr>
          <p:spPr bwMode="auto">
            <a:xfrm>
              <a:off x="2496" y="2721"/>
              <a:ext cx="122" cy="125"/>
            </a:xfrm>
            <a:prstGeom prst="rect">
              <a:avLst/>
            </a:prstGeom>
            <a:noFill/>
            <a:ln w="9525">
              <a:noFill/>
              <a:miter lim="800000"/>
              <a:headEnd/>
              <a:tailEnd/>
            </a:ln>
          </p:spPr>
          <p:txBody>
            <a:bodyPr wrap="none" lIns="0" tIns="0" rIns="0" bIns="0">
              <a:spAutoFit/>
            </a:bodyPr>
            <a:lstStyle/>
            <a:p>
              <a:r>
                <a:rPr lang="en-US" sz="1300">
                  <a:solidFill>
                    <a:srgbClr val="000000"/>
                  </a:solidFill>
                </a:rPr>
                <a:t>To</a:t>
              </a:r>
              <a:endParaRPr lang="en-US"/>
            </a:p>
          </p:txBody>
        </p:sp>
        <p:sp>
          <p:nvSpPr>
            <p:cNvPr id="49316" name="Rectangle 164"/>
            <p:cNvSpPr>
              <a:spLocks noChangeArrowheads="1"/>
            </p:cNvSpPr>
            <p:nvPr/>
          </p:nvSpPr>
          <p:spPr bwMode="auto">
            <a:xfrm>
              <a:off x="2431" y="2823"/>
              <a:ext cx="261" cy="125"/>
            </a:xfrm>
            <a:prstGeom prst="rect">
              <a:avLst/>
            </a:prstGeom>
            <a:noFill/>
            <a:ln w="9525">
              <a:noFill/>
              <a:miter lim="800000"/>
              <a:headEnd/>
              <a:tailEnd/>
            </a:ln>
          </p:spPr>
          <p:txBody>
            <a:bodyPr wrap="none" lIns="0" tIns="0" rIns="0" bIns="0">
              <a:spAutoFit/>
            </a:bodyPr>
            <a:lstStyle/>
            <a:p>
              <a:r>
                <a:rPr lang="en-US" sz="1300">
                  <a:solidFill>
                    <a:srgbClr val="000000"/>
                  </a:solidFill>
                </a:rPr>
                <a:t>Fetch</a:t>
              </a:r>
              <a:endParaRPr lang="en-US"/>
            </a:p>
          </p:txBody>
        </p:sp>
        <p:sp>
          <p:nvSpPr>
            <p:cNvPr id="49317" name="Line 165"/>
            <p:cNvSpPr>
              <a:spLocks noChangeShapeType="1"/>
            </p:cNvSpPr>
            <p:nvPr/>
          </p:nvSpPr>
          <p:spPr bwMode="auto">
            <a:xfrm>
              <a:off x="3361" y="2800"/>
              <a:ext cx="0" cy="64"/>
            </a:xfrm>
            <a:prstGeom prst="line">
              <a:avLst/>
            </a:prstGeom>
            <a:noFill/>
            <a:ln w="14288" cap="rnd">
              <a:solidFill>
                <a:srgbClr val="000000"/>
              </a:solidFill>
              <a:round/>
              <a:headEnd/>
              <a:tailEnd/>
            </a:ln>
          </p:spPr>
          <p:txBody>
            <a:bodyPr/>
            <a:lstStyle/>
            <a:p>
              <a:endParaRPr lang="en-CA"/>
            </a:p>
          </p:txBody>
        </p:sp>
        <p:sp>
          <p:nvSpPr>
            <p:cNvPr id="49318" name="Freeform 166"/>
            <p:cNvSpPr>
              <a:spLocks/>
            </p:cNvSpPr>
            <p:nvPr/>
          </p:nvSpPr>
          <p:spPr bwMode="auto">
            <a:xfrm>
              <a:off x="3320" y="2844"/>
              <a:ext cx="82" cy="83"/>
            </a:xfrm>
            <a:custGeom>
              <a:avLst/>
              <a:gdLst/>
              <a:ahLst/>
              <a:cxnLst>
                <a:cxn ang="0">
                  <a:pos x="71" y="143"/>
                </a:cxn>
                <a:cxn ang="0">
                  <a:pos x="0" y="0"/>
                </a:cxn>
                <a:cxn ang="0">
                  <a:pos x="142" y="0"/>
                </a:cxn>
                <a:cxn ang="0">
                  <a:pos x="142" y="0"/>
                </a:cxn>
                <a:cxn ang="0">
                  <a:pos x="71" y="143"/>
                </a:cxn>
              </a:cxnLst>
              <a:rect l="0" t="0" r="r" b="b"/>
              <a:pathLst>
                <a:path w="142" h="143">
                  <a:moveTo>
                    <a:pt x="71" y="143"/>
                  </a:moveTo>
                  <a:lnTo>
                    <a:pt x="0" y="0"/>
                  </a:lnTo>
                  <a:cubicBezTo>
                    <a:pt x="45" y="23"/>
                    <a:pt x="97" y="23"/>
                    <a:pt x="142" y="0"/>
                  </a:cubicBezTo>
                  <a:lnTo>
                    <a:pt x="142" y="0"/>
                  </a:lnTo>
                  <a:lnTo>
                    <a:pt x="71" y="143"/>
                  </a:lnTo>
                  <a:close/>
                </a:path>
              </a:pathLst>
            </a:custGeom>
            <a:solidFill>
              <a:srgbClr val="000000"/>
            </a:solidFill>
            <a:ln w="0">
              <a:solidFill>
                <a:srgbClr val="000000"/>
              </a:solidFill>
              <a:prstDash val="solid"/>
              <a:round/>
              <a:headEnd/>
              <a:tailEnd/>
            </a:ln>
          </p:spPr>
          <p:txBody>
            <a:bodyPr/>
            <a:lstStyle/>
            <a:p>
              <a:endParaRPr lang="en-CA"/>
            </a:p>
          </p:txBody>
        </p:sp>
        <p:sp>
          <p:nvSpPr>
            <p:cNvPr id="49319" name="Rectangle 167"/>
            <p:cNvSpPr>
              <a:spLocks noChangeArrowheads="1"/>
            </p:cNvSpPr>
            <p:nvPr/>
          </p:nvSpPr>
          <p:spPr bwMode="auto">
            <a:xfrm>
              <a:off x="2931" y="2953"/>
              <a:ext cx="249" cy="125"/>
            </a:xfrm>
            <a:prstGeom prst="rect">
              <a:avLst/>
            </a:prstGeom>
            <a:noFill/>
            <a:ln w="9525">
              <a:noFill/>
              <a:miter lim="800000"/>
              <a:headEnd/>
              <a:tailEnd/>
            </a:ln>
          </p:spPr>
          <p:txBody>
            <a:bodyPr wrap="none" lIns="0" tIns="0" rIns="0" bIns="0">
              <a:spAutoFit/>
            </a:bodyPr>
            <a:lstStyle/>
            <a:p>
              <a:r>
                <a:rPr lang="en-US" sz="1300">
                  <a:solidFill>
                    <a:srgbClr val="000000"/>
                  </a:solidFill>
                </a:rPr>
                <a:t>Issue</a:t>
              </a:r>
              <a:endParaRPr lang="en-US"/>
            </a:p>
          </p:txBody>
        </p:sp>
        <p:sp>
          <p:nvSpPr>
            <p:cNvPr id="49320" name="Freeform 168"/>
            <p:cNvSpPr>
              <a:spLocks/>
            </p:cNvSpPr>
            <p:nvPr/>
          </p:nvSpPr>
          <p:spPr bwMode="auto">
            <a:xfrm>
              <a:off x="3035" y="2782"/>
              <a:ext cx="18" cy="123"/>
            </a:xfrm>
            <a:custGeom>
              <a:avLst/>
              <a:gdLst/>
              <a:ahLst/>
              <a:cxnLst>
                <a:cxn ang="0">
                  <a:pos x="0" y="0"/>
                </a:cxn>
                <a:cxn ang="0">
                  <a:pos x="18" y="0"/>
                </a:cxn>
                <a:cxn ang="0">
                  <a:pos x="18" y="123"/>
                </a:cxn>
              </a:cxnLst>
              <a:rect l="0" t="0" r="r" b="b"/>
              <a:pathLst>
                <a:path w="18" h="123">
                  <a:moveTo>
                    <a:pt x="0" y="0"/>
                  </a:moveTo>
                  <a:lnTo>
                    <a:pt x="18" y="0"/>
                  </a:lnTo>
                  <a:lnTo>
                    <a:pt x="18" y="123"/>
                  </a:lnTo>
                </a:path>
              </a:pathLst>
            </a:custGeom>
            <a:noFill/>
            <a:ln w="14288" cap="rnd">
              <a:solidFill>
                <a:srgbClr val="000000"/>
              </a:solidFill>
              <a:prstDash val="solid"/>
              <a:round/>
              <a:headEnd/>
              <a:tailEnd/>
            </a:ln>
          </p:spPr>
          <p:txBody>
            <a:bodyPr/>
            <a:lstStyle/>
            <a:p>
              <a:endParaRPr lang="en-CA"/>
            </a:p>
          </p:txBody>
        </p:sp>
        <p:sp>
          <p:nvSpPr>
            <p:cNvPr id="49321" name="Freeform 169"/>
            <p:cNvSpPr>
              <a:spLocks/>
            </p:cNvSpPr>
            <p:nvPr/>
          </p:nvSpPr>
          <p:spPr bwMode="auto">
            <a:xfrm>
              <a:off x="3012" y="2885"/>
              <a:ext cx="83" cy="83"/>
            </a:xfrm>
            <a:custGeom>
              <a:avLst/>
              <a:gdLst/>
              <a:ahLst/>
              <a:cxnLst>
                <a:cxn ang="0">
                  <a:pos x="71" y="143"/>
                </a:cxn>
                <a:cxn ang="0">
                  <a:pos x="0" y="0"/>
                </a:cxn>
                <a:cxn ang="0">
                  <a:pos x="143" y="0"/>
                </a:cxn>
                <a:cxn ang="0">
                  <a:pos x="71" y="143"/>
                </a:cxn>
              </a:cxnLst>
              <a:rect l="0" t="0" r="r" b="b"/>
              <a:pathLst>
                <a:path w="143" h="143">
                  <a:moveTo>
                    <a:pt x="71" y="143"/>
                  </a:moveTo>
                  <a:lnTo>
                    <a:pt x="0" y="0"/>
                  </a:lnTo>
                  <a:cubicBezTo>
                    <a:pt x="45" y="22"/>
                    <a:pt x="98" y="22"/>
                    <a:pt x="143" y="0"/>
                  </a:cubicBezTo>
                  <a:lnTo>
                    <a:pt x="71" y="143"/>
                  </a:lnTo>
                  <a:close/>
                </a:path>
              </a:pathLst>
            </a:custGeom>
            <a:solidFill>
              <a:srgbClr val="000000"/>
            </a:solidFill>
            <a:ln w="0">
              <a:solidFill>
                <a:srgbClr val="000000"/>
              </a:solidFill>
              <a:prstDash val="solid"/>
              <a:round/>
              <a:headEnd/>
              <a:tailEnd/>
            </a:ln>
          </p:spPr>
          <p:txBody>
            <a:bodyPr/>
            <a:lstStyle/>
            <a:p>
              <a:endParaRPr lang="en-CA"/>
            </a:p>
          </p:txBody>
        </p:sp>
        <p:sp>
          <p:nvSpPr>
            <p:cNvPr id="49322" name="Rectangle 170"/>
            <p:cNvSpPr>
              <a:spLocks noChangeArrowheads="1"/>
            </p:cNvSpPr>
            <p:nvPr/>
          </p:nvSpPr>
          <p:spPr bwMode="auto">
            <a:xfrm>
              <a:off x="2651" y="2039"/>
              <a:ext cx="131" cy="757"/>
            </a:xfrm>
            <a:prstGeom prst="rect">
              <a:avLst/>
            </a:prstGeom>
            <a:noFill/>
            <a:ln w="44450" cap="rnd">
              <a:solidFill>
                <a:srgbClr val="FF0000"/>
              </a:solidFill>
              <a:round/>
              <a:headEnd/>
              <a:tailEnd/>
            </a:ln>
          </p:spPr>
          <p:txBody>
            <a:bodyPr/>
            <a:lstStyle/>
            <a:p>
              <a:endParaRPr lang="en-CA"/>
            </a:p>
          </p:txBody>
        </p:sp>
        <p:sp>
          <p:nvSpPr>
            <p:cNvPr id="49323" name="Rectangle 171"/>
            <p:cNvSpPr>
              <a:spLocks noChangeArrowheads="1"/>
            </p:cNvSpPr>
            <p:nvPr/>
          </p:nvSpPr>
          <p:spPr bwMode="auto">
            <a:xfrm>
              <a:off x="3288" y="2039"/>
              <a:ext cx="127" cy="761"/>
            </a:xfrm>
            <a:prstGeom prst="rect">
              <a:avLst/>
            </a:prstGeom>
            <a:noFill/>
            <a:ln w="44450" cap="rnd">
              <a:solidFill>
                <a:srgbClr val="FF0000"/>
              </a:solidFill>
              <a:round/>
              <a:headEnd/>
              <a:tailEnd/>
            </a:ln>
          </p:spPr>
          <p:txBody>
            <a:bodyPr/>
            <a:lstStyle/>
            <a:p>
              <a:endParaRPr lang="en-CA"/>
            </a:p>
          </p:txBody>
        </p:sp>
        <p:sp>
          <p:nvSpPr>
            <p:cNvPr id="49324" name="Rectangle 172"/>
            <p:cNvSpPr>
              <a:spLocks noChangeArrowheads="1"/>
            </p:cNvSpPr>
            <p:nvPr/>
          </p:nvSpPr>
          <p:spPr bwMode="auto">
            <a:xfrm>
              <a:off x="2783" y="1822"/>
              <a:ext cx="359" cy="125"/>
            </a:xfrm>
            <a:prstGeom prst="rect">
              <a:avLst/>
            </a:prstGeom>
            <a:noFill/>
            <a:ln w="9525">
              <a:noFill/>
              <a:miter lim="800000"/>
              <a:headEnd/>
              <a:tailEnd/>
            </a:ln>
          </p:spPr>
          <p:txBody>
            <a:bodyPr wrap="none" lIns="0" tIns="0" rIns="0" bIns="0">
              <a:spAutoFit/>
            </a:bodyPr>
            <a:lstStyle/>
            <a:p>
              <a:r>
                <a:rPr lang="en-US" sz="1300">
                  <a:solidFill>
                    <a:srgbClr val="000000"/>
                  </a:solidFill>
                </a:rPr>
                <a:t>Decode</a:t>
              </a:r>
              <a:endParaRPr lang="en-US"/>
            </a:p>
          </p:txBody>
        </p:sp>
        <p:sp>
          <p:nvSpPr>
            <p:cNvPr id="49325" name="Rectangle 173"/>
            <p:cNvSpPr>
              <a:spLocks noChangeArrowheads="1"/>
            </p:cNvSpPr>
            <p:nvPr/>
          </p:nvSpPr>
          <p:spPr bwMode="auto">
            <a:xfrm>
              <a:off x="2674" y="2601"/>
              <a:ext cx="90" cy="181"/>
            </a:xfrm>
            <a:prstGeom prst="rect">
              <a:avLst/>
            </a:prstGeom>
            <a:solidFill>
              <a:srgbClr val="FFFFFF"/>
            </a:solidFill>
            <a:ln w="9525">
              <a:noFill/>
              <a:miter lim="800000"/>
              <a:headEnd/>
              <a:tailEnd/>
            </a:ln>
          </p:spPr>
          <p:txBody>
            <a:bodyPr/>
            <a:lstStyle/>
            <a:p>
              <a:endParaRPr lang="en-CA"/>
            </a:p>
          </p:txBody>
        </p:sp>
        <p:sp>
          <p:nvSpPr>
            <p:cNvPr id="49326" name="Rectangle 174"/>
            <p:cNvSpPr>
              <a:spLocks noChangeArrowheads="1"/>
            </p:cNvSpPr>
            <p:nvPr/>
          </p:nvSpPr>
          <p:spPr bwMode="auto">
            <a:xfrm>
              <a:off x="2674" y="2601"/>
              <a:ext cx="90" cy="181"/>
            </a:xfrm>
            <a:prstGeom prst="rect">
              <a:avLst/>
            </a:prstGeom>
            <a:noFill/>
            <a:ln w="14288">
              <a:solidFill>
                <a:srgbClr val="000000"/>
              </a:solidFill>
              <a:miter lim="800000"/>
              <a:headEnd/>
              <a:tailEnd/>
            </a:ln>
          </p:spPr>
          <p:txBody>
            <a:bodyPr/>
            <a:lstStyle/>
            <a:p>
              <a:endParaRPr lang="en-CA"/>
            </a:p>
          </p:txBody>
        </p:sp>
        <p:sp>
          <p:nvSpPr>
            <p:cNvPr id="49327" name="Rectangle 175"/>
            <p:cNvSpPr>
              <a:spLocks noChangeArrowheads="1"/>
            </p:cNvSpPr>
            <p:nvPr/>
          </p:nvSpPr>
          <p:spPr bwMode="auto">
            <a:xfrm>
              <a:off x="3210" y="1720"/>
              <a:ext cx="307" cy="125"/>
            </a:xfrm>
            <a:prstGeom prst="rect">
              <a:avLst/>
            </a:prstGeom>
            <a:noFill/>
            <a:ln w="9525">
              <a:noFill/>
              <a:miter lim="800000"/>
              <a:headEnd/>
              <a:tailEnd/>
            </a:ln>
          </p:spPr>
          <p:txBody>
            <a:bodyPr wrap="none" lIns="0" tIns="0" rIns="0" bIns="0">
              <a:spAutoFit/>
            </a:bodyPr>
            <a:lstStyle/>
            <a:p>
              <a:r>
                <a:rPr lang="en-US" sz="1300">
                  <a:solidFill>
                    <a:srgbClr val="000000"/>
                  </a:solidFill>
                </a:rPr>
                <a:t>Score-</a:t>
              </a:r>
              <a:endParaRPr lang="en-US"/>
            </a:p>
          </p:txBody>
        </p:sp>
        <p:sp>
          <p:nvSpPr>
            <p:cNvPr id="49328" name="Rectangle 176"/>
            <p:cNvSpPr>
              <a:spLocks noChangeArrowheads="1"/>
            </p:cNvSpPr>
            <p:nvPr/>
          </p:nvSpPr>
          <p:spPr bwMode="auto">
            <a:xfrm>
              <a:off x="3228" y="1822"/>
              <a:ext cx="278" cy="125"/>
            </a:xfrm>
            <a:prstGeom prst="rect">
              <a:avLst/>
            </a:prstGeom>
            <a:noFill/>
            <a:ln w="9525">
              <a:noFill/>
              <a:miter lim="800000"/>
              <a:headEnd/>
              <a:tailEnd/>
            </a:ln>
          </p:spPr>
          <p:txBody>
            <a:bodyPr wrap="none" lIns="0" tIns="0" rIns="0" bIns="0">
              <a:spAutoFit/>
            </a:bodyPr>
            <a:lstStyle/>
            <a:p>
              <a:r>
                <a:rPr lang="en-US" sz="1300">
                  <a:solidFill>
                    <a:srgbClr val="000000"/>
                  </a:solidFill>
                </a:rPr>
                <a:t>Board</a:t>
              </a:r>
              <a:endParaRPr lang="en-US"/>
            </a:p>
          </p:txBody>
        </p:sp>
        <p:sp>
          <p:nvSpPr>
            <p:cNvPr id="49329" name="Line 177"/>
            <p:cNvSpPr>
              <a:spLocks noChangeShapeType="1"/>
            </p:cNvSpPr>
            <p:nvPr/>
          </p:nvSpPr>
          <p:spPr bwMode="auto">
            <a:xfrm>
              <a:off x="3035" y="1930"/>
              <a:ext cx="0" cy="64"/>
            </a:xfrm>
            <a:prstGeom prst="line">
              <a:avLst/>
            </a:prstGeom>
            <a:noFill/>
            <a:ln w="14288" cap="rnd">
              <a:solidFill>
                <a:srgbClr val="000000"/>
              </a:solidFill>
              <a:round/>
              <a:headEnd/>
              <a:tailEnd/>
            </a:ln>
          </p:spPr>
          <p:txBody>
            <a:bodyPr/>
            <a:lstStyle/>
            <a:p>
              <a:endParaRPr lang="en-CA"/>
            </a:p>
          </p:txBody>
        </p:sp>
        <p:sp>
          <p:nvSpPr>
            <p:cNvPr id="49330" name="Freeform 178"/>
            <p:cNvSpPr>
              <a:spLocks/>
            </p:cNvSpPr>
            <p:nvPr/>
          </p:nvSpPr>
          <p:spPr bwMode="auto">
            <a:xfrm>
              <a:off x="2994" y="1974"/>
              <a:ext cx="82" cy="83"/>
            </a:xfrm>
            <a:custGeom>
              <a:avLst/>
              <a:gdLst/>
              <a:ahLst/>
              <a:cxnLst>
                <a:cxn ang="0">
                  <a:pos x="71" y="143"/>
                </a:cxn>
                <a:cxn ang="0">
                  <a:pos x="0" y="0"/>
                </a:cxn>
                <a:cxn ang="0">
                  <a:pos x="142" y="0"/>
                </a:cxn>
                <a:cxn ang="0">
                  <a:pos x="142" y="0"/>
                </a:cxn>
                <a:cxn ang="0">
                  <a:pos x="71" y="143"/>
                </a:cxn>
              </a:cxnLst>
              <a:rect l="0" t="0" r="r" b="b"/>
              <a:pathLst>
                <a:path w="142" h="143">
                  <a:moveTo>
                    <a:pt x="71" y="143"/>
                  </a:moveTo>
                  <a:lnTo>
                    <a:pt x="0" y="0"/>
                  </a:lnTo>
                  <a:cubicBezTo>
                    <a:pt x="45" y="23"/>
                    <a:pt x="97" y="23"/>
                    <a:pt x="142" y="0"/>
                  </a:cubicBezTo>
                  <a:lnTo>
                    <a:pt x="142" y="0"/>
                  </a:lnTo>
                  <a:lnTo>
                    <a:pt x="71" y="143"/>
                  </a:lnTo>
                  <a:close/>
                </a:path>
              </a:pathLst>
            </a:custGeom>
            <a:solidFill>
              <a:srgbClr val="000000"/>
            </a:solidFill>
            <a:ln w="0">
              <a:solidFill>
                <a:srgbClr val="000000"/>
              </a:solidFill>
              <a:prstDash val="solid"/>
              <a:round/>
              <a:headEnd/>
              <a:tailEnd/>
            </a:ln>
          </p:spPr>
          <p:txBody>
            <a:bodyPr/>
            <a:lstStyle/>
            <a:p>
              <a:endParaRPr lang="en-CA"/>
            </a:p>
          </p:txBody>
        </p:sp>
        <p:sp>
          <p:nvSpPr>
            <p:cNvPr id="49331" name="Line 179"/>
            <p:cNvSpPr>
              <a:spLocks noChangeShapeType="1"/>
            </p:cNvSpPr>
            <p:nvPr/>
          </p:nvSpPr>
          <p:spPr bwMode="auto">
            <a:xfrm>
              <a:off x="3361" y="1930"/>
              <a:ext cx="0" cy="64"/>
            </a:xfrm>
            <a:prstGeom prst="line">
              <a:avLst/>
            </a:prstGeom>
            <a:noFill/>
            <a:ln w="14288" cap="rnd">
              <a:solidFill>
                <a:srgbClr val="000000"/>
              </a:solidFill>
              <a:round/>
              <a:headEnd/>
              <a:tailEnd/>
            </a:ln>
          </p:spPr>
          <p:txBody>
            <a:bodyPr/>
            <a:lstStyle/>
            <a:p>
              <a:endParaRPr lang="en-CA"/>
            </a:p>
          </p:txBody>
        </p:sp>
        <p:sp>
          <p:nvSpPr>
            <p:cNvPr id="49332" name="Freeform 180"/>
            <p:cNvSpPr>
              <a:spLocks/>
            </p:cNvSpPr>
            <p:nvPr/>
          </p:nvSpPr>
          <p:spPr bwMode="auto">
            <a:xfrm>
              <a:off x="3320" y="1974"/>
              <a:ext cx="82" cy="83"/>
            </a:xfrm>
            <a:custGeom>
              <a:avLst/>
              <a:gdLst/>
              <a:ahLst/>
              <a:cxnLst>
                <a:cxn ang="0">
                  <a:pos x="71" y="143"/>
                </a:cxn>
                <a:cxn ang="0">
                  <a:pos x="0" y="0"/>
                </a:cxn>
                <a:cxn ang="0">
                  <a:pos x="142" y="0"/>
                </a:cxn>
                <a:cxn ang="0">
                  <a:pos x="142" y="0"/>
                </a:cxn>
                <a:cxn ang="0">
                  <a:pos x="71" y="143"/>
                </a:cxn>
              </a:cxnLst>
              <a:rect l="0" t="0" r="r" b="b"/>
              <a:pathLst>
                <a:path w="142" h="143">
                  <a:moveTo>
                    <a:pt x="71" y="143"/>
                  </a:moveTo>
                  <a:lnTo>
                    <a:pt x="0" y="0"/>
                  </a:lnTo>
                  <a:cubicBezTo>
                    <a:pt x="45" y="23"/>
                    <a:pt x="97" y="23"/>
                    <a:pt x="142" y="0"/>
                  </a:cubicBezTo>
                  <a:lnTo>
                    <a:pt x="142" y="0"/>
                  </a:lnTo>
                  <a:lnTo>
                    <a:pt x="71" y="143"/>
                  </a:lnTo>
                  <a:close/>
                </a:path>
              </a:pathLst>
            </a:custGeom>
            <a:solidFill>
              <a:srgbClr val="000000"/>
            </a:solidFill>
            <a:ln w="0">
              <a:solidFill>
                <a:srgbClr val="000000"/>
              </a:solidFill>
              <a:prstDash val="solid"/>
              <a:round/>
              <a:headEnd/>
              <a:tailEnd/>
            </a:ln>
          </p:spPr>
          <p:txBody>
            <a:bodyPr/>
            <a:lstStyle/>
            <a:p>
              <a:endParaRPr lang="en-CA"/>
            </a:p>
          </p:txBody>
        </p:sp>
        <p:sp>
          <p:nvSpPr>
            <p:cNvPr id="49333" name="Rectangle 181"/>
            <p:cNvSpPr>
              <a:spLocks noChangeArrowheads="1"/>
            </p:cNvSpPr>
            <p:nvPr/>
          </p:nvSpPr>
          <p:spPr bwMode="auto">
            <a:xfrm>
              <a:off x="3306" y="2601"/>
              <a:ext cx="91" cy="181"/>
            </a:xfrm>
            <a:prstGeom prst="rect">
              <a:avLst/>
            </a:prstGeom>
            <a:solidFill>
              <a:srgbClr val="FFFFFF"/>
            </a:solidFill>
            <a:ln w="9525">
              <a:noFill/>
              <a:miter lim="800000"/>
              <a:headEnd/>
              <a:tailEnd/>
            </a:ln>
          </p:spPr>
          <p:txBody>
            <a:bodyPr/>
            <a:lstStyle/>
            <a:p>
              <a:endParaRPr lang="en-CA"/>
            </a:p>
          </p:txBody>
        </p:sp>
        <p:sp>
          <p:nvSpPr>
            <p:cNvPr id="49334" name="Rectangle 182"/>
            <p:cNvSpPr>
              <a:spLocks noChangeArrowheads="1"/>
            </p:cNvSpPr>
            <p:nvPr/>
          </p:nvSpPr>
          <p:spPr bwMode="auto">
            <a:xfrm>
              <a:off x="3306" y="2601"/>
              <a:ext cx="91" cy="181"/>
            </a:xfrm>
            <a:prstGeom prst="rect">
              <a:avLst/>
            </a:prstGeom>
            <a:noFill/>
            <a:ln w="14288">
              <a:solidFill>
                <a:srgbClr val="000000"/>
              </a:solidFill>
              <a:miter lim="800000"/>
              <a:headEnd/>
              <a:tailEnd/>
            </a:ln>
          </p:spPr>
          <p:txBody>
            <a:bodyPr/>
            <a:lstStyle/>
            <a:p>
              <a:endParaRPr lang="en-CA"/>
            </a:p>
          </p:txBody>
        </p:sp>
        <p:sp>
          <p:nvSpPr>
            <p:cNvPr id="49335" name="Rectangle 183"/>
            <p:cNvSpPr>
              <a:spLocks noChangeArrowheads="1"/>
            </p:cNvSpPr>
            <p:nvPr/>
          </p:nvSpPr>
          <p:spPr bwMode="auto">
            <a:xfrm>
              <a:off x="3237" y="2897"/>
              <a:ext cx="249" cy="125"/>
            </a:xfrm>
            <a:prstGeom prst="rect">
              <a:avLst/>
            </a:prstGeom>
            <a:noFill/>
            <a:ln w="9525">
              <a:noFill/>
              <a:miter lim="800000"/>
              <a:headEnd/>
              <a:tailEnd/>
            </a:ln>
          </p:spPr>
          <p:txBody>
            <a:bodyPr wrap="none" lIns="0" tIns="0" rIns="0" bIns="0">
              <a:spAutoFit/>
            </a:bodyPr>
            <a:lstStyle/>
            <a:p>
              <a:r>
                <a:rPr lang="en-US" sz="1300">
                  <a:solidFill>
                    <a:srgbClr val="000000"/>
                  </a:solidFill>
                </a:rPr>
                <a:t>Issue</a:t>
              </a:r>
              <a:endParaRPr lang="en-US"/>
            </a:p>
          </p:txBody>
        </p:sp>
        <p:sp>
          <p:nvSpPr>
            <p:cNvPr id="49336" name="Rectangle 184"/>
            <p:cNvSpPr>
              <a:spLocks noChangeArrowheads="1"/>
            </p:cNvSpPr>
            <p:nvPr/>
          </p:nvSpPr>
          <p:spPr bwMode="auto">
            <a:xfrm>
              <a:off x="3256" y="2999"/>
              <a:ext cx="213" cy="125"/>
            </a:xfrm>
            <a:prstGeom prst="rect">
              <a:avLst/>
            </a:prstGeom>
            <a:noFill/>
            <a:ln w="9525">
              <a:noFill/>
              <a:miter lim="800000"/>
              <a:headEnd/>
              <a:tailEnd/>
            </a:ln>
          </p:spPr>
          <p:txBody>
            <a:bodyPr wrap="none" lIns="0" tIns="0" rIns="0" bIns="0">
              <a:spAutoFit/>
            </a:bodyPr>
            <a:lstStyle/>
            <a:p>
              <a:r>
                <a:rPr lang="en-US" sz="1300">
                  <a:solidFill>
                    <a:srgbClr val="000000"/>
                  </a:solidFill>
                </a:rPr>
                <a:t>ARB</a:t>
              </a:r>
              <a:endParaRPr lang="en-US"/>
            </a:p>
          </p:txBody>
        </p:sp>
      </p:grpSp>
      <p:grpSp>
        <p:nvGrpSpPr>
          <p:cNvPr id="4" name="Group 325"/>
          <p:cNvGrpSpPr>
            <a:grpSpLocks/>
          </p:cNvGrpSpPr>
          <p:nvPr/>
        </p:nvGrpSpPr>
        <p:grpSpPr bwMode="auto">
          <a:xfrm>
            <a:off x="4953000" y="2057400"/>
            <a:ext cx="1436688" cy="2157413"/>
            <a:chOff x="1406" y="1749"/>
            <a:chExt cx="905" cy="1359"/>
          </a:xfrm>
        </p:grpSpPr>
        <p:sp>
          <p:nvSpPr>
            <p:cNvPr id="49337" name="Rectangle 185"/>
            <p:cNvSpPr>
              <a:spLocks noChangeArrowheads="1"/>
            </p:cNvSpPr>
            <p:nvPr/>
          </p:nvSpPr>
          <p:spPr bwMode="auto">
            <a:xfrm>
              <a:off x="1406" y="1749"/>
              <a:ext cx="905" cy="1359"/>
            </a:xfrm>
            <a:prstGeom prst="rect">
              <a:avLst/>
            </a:prstGeom>
            <a:solidFill>
              <a:srgbClr val="99FF99"/>
            </a:solidFill>
            <a:ln w="9525">
              <a:noFill/>
              <a:miter lim="800000"/>
              <a:headEnd/>
              <a:tailEnd/>
            </a:ln>
          </p:spPr>
          <p:txBody>
            <a:bodyPr/>
            <a:lstStyle/>
            <a:p>
              <a:endParaRPr lang="en-CA"/>
            </a:p>
          </p:txBody>
        </p:sp>
        <p:sp>
          <p:nvSpPr>
            <p:cNvPr id="49338" name="Rectangle 186"/>
            <p:cNvSpPr>
              <a:spLocks noChangeArrowheads="1"/>
            </p:cNvSpPr>
            <p:nvPr/>
          </p:nvSpPr>
          <p:spPr bwMode="auto">
            <a:xfrm>
              <a:off x="1769" y="1840"/>
              <a:ext cx="361" cy="725"/>
            </a:xfrm>
            <a:prstGeom prst="rect">
              <a:avLst/>
            </a:prstGeom>
            <a:solidFill>
              <a:srgbClr val="FFFFFF"/>
            </a:solidFill>
            <a:ln w="9525">
              <a:noFill/>
              <a:miter lim="800000"/>
              <a:headEnd/>
              <a:tailEnd/>
            </a:ln>
          </p:spPr>
          <p:txBody>
            <a:bodyPr/>
            <a:lstStyle/>
            <a:p>
              <a:endParaRPr lang="en-CA"/>
            </a:p>
          </p:txBody>
        </p:sp>
        <p:sp>
          <p:nvSpPr>
            <p:cNvPr id="49339" name="Rectangle 187"/>
            <p:cNvSpPr>
              <a:spLocks noChangeArrowheads="1"/>
            </p:cNvSpPr>
            <p:nvPr/>
          </p:nvSpPr>
          <p:spPr bwMode="auto">
            <a:xfrm>
              <a:off x="1769" y="1840"/>
              <a:ext cx="361" cy="725"/>
            </a:xfrm>
            <a:prstGeom prst="rect">
              <a:avLst/>
            </a:prstGeom>
            <a:noFill/>
            <a:ln w="14288">
              <a:solidFill>
                <a:srgbClr val="000000"/>
              </a:solidFill>
              <a:miter lim="800000"/>
              <a:headEnd/>
              <a:tailEnd/>
            </a:ln>
          </p:spPr>
          <p:txBody>
            <a:bodyPr/>
            <a:lstStyle/>
            <a:p>
              <a:endParaRPr lang="en-CA"/>
            </a:p>
          </p:txBody>
        </p:sp>
        <p:sp>
          <p:nvSpPr>
            <p:cNvPr id="49340" name="Rectangle 188"/>
            <p:cNvSpPr>
              <a:spLocks noChangeArrowheads="1"/>
            </p:cNvSpPr>
            <p:nvPr/>
          </p:nvSpPr>
          <p:spPr bwMode="auto">
            <a:xfrm>
              <a:off x="1769" y="1840"/>
              <a:ext cx="361" cy="181"/>
            </a:xfrm>
            <a:prstGeom prst="rect">
              <a:avLst/>
            </a:prstGeom>
            <a:solidFill>
              <a:srgbClr val="CCFFFF"/>
            </a:solidFill>
            <a:ln w="9525">
              <a:noFill/>
              <a:miter lim="800000"/>
              <a:headEnd/>
              <a:tailEnd/>
            </a:ln>
          </p:spPr>
          <p:txBody>
            <a:bodyPr/>
            <a:lstStyle/>
            <a:p>
              <a:endParaRPr lang="en-CA"/>
            </a:p>
          </p:txBody>
        </p:sp>
        <p:sp>
          <p:nvSpPr>
            <p:cNvPr id="49341" name="Rectangle 189"/>
            <p:cNvSpPr>
              <a:spLocks noChangeArrowheads="1"/>
            </p:cNvSpPr>
            <p:nvPr/>
          </p:nvSpPr>
          <p:spPr bwMode="auto">
            <a:xfrm>
              <a:off x="1769" y="1840"/>
              <a:ext cx="361" cy="181"/>
            </a:xfrm>
            <a:prstGeom prst="rect">
              <a:avLst/>
            </a:prstGeom>
            <a:noFill/>
            <a:ln w="14288">
              <a:solidFill>
                <a:srgbClr val="000000"/>
              </a:solidFill>
              <a:miter lim="800000"/>
              <a:headEnd/>
              <a:tailEnd/>
            </a:ln>
          </p:spPr>
          <p:txBody>
            <a:bodyPr/>
            <a:lstStyle/>
            <a:p>
              <a:endParaRPr lang="en-CA"/>
            </a:p>
          </p:txBody>
        </p:sp>
        <p:sp>
          <p:nvSpPr>
            <p:cNvPr id="49342" name="Rectangle 190"/>
            <p:cNvSpPr>
              <a:spLocks noChangeArrowheads="1"/>
            </p:cNvSpPr>
            <p:nvPr/>
          </p:nvSpPr>
          <p:spPr bwMode="auto">
            <a:xfrm>
              <a:off x="1837" y="1849"/>
              <a:ext cx="177" cy="154"/>
            </a:xfrm>
            <a:prstGeom prst="rect">
              <a:avLst/>
            </a:prstGeom>
            <a:noFill/>
            <a:ln w="9525">
              <a:noFill/>
              <a:miter lim="800000"/>
              <a:headEnd/>
              <a:tailEnd/>
            </a:ln>
          </p:spPr>
          <p:txBody>
            <a:bodyPr wrap="none" lIns="0" tIns="0" rIns="0" bIns="0">
              <a:spAutoFit/>
            </a:bodyPr>
            <a:lstStyle/>
            <a:p>
              <a:r>
                <a:rPr lang="en-US" sz="1600">
                  <a:solidFill>
                    <a:srgbClr val="000000"/>
                  </a:solidFill>
                </a:rPr>
                <a:t>PC</a:t>
              </a:r>
              <a:endParaRPr lang="en-US"/>
            </a:p>
          </p:txBody>
        </p:sp>
        <p:sp>
          <p:nvSpPr>
            <p:cNvPr id="49343" name="Rectangle 191"/>
            <p:cNvSpPr>
              <a:spLocks noChangeArrowheads="1"/>
            </p:cNvSpPr>
            <p:nvPr/>
          </p:nvSpPr>
          <p:spPr bwMode="auto">
            <a:xfrm>
              <a:off x="2013" y="1933"/>
              <a:ext cx="44" cy="96"/>
            </a:xfrm>
            <a:prstGeom prst="rect">
              <a:avLst/>
            </a:prstGeom>
            <a:noFill/>
            <a:ln w="9525">
              <a:noFill/>
              <a:miter lim="800000"/>
              <a:headEnd/>
              <a:tailEnd/>
            </a:ln>
          </p:spPr>
          <p:txBody>
            <a:bodyPr wrap="none" lIns="0" tIns="0" rIns="0" bIns="0">
              <a:spAutoFit/>
            </a:bodyPr>
            <a:lstStyle/>
            <a:p>
              <a:r>
                <a:rPr lang="en-US" sz="1000">
                  <a:solidFill>
                    <a:srgbClr val="000000"/>
                  </a:solidFill>
                </a:rPr>
                <a:t>1</a:t>
              </a:r>
              <a:endParaRPr lang="en-US"/>
            </a:p>
          </p:txBody>
        </p:sp>
        <p:sp>
          <p:nvSpPr>
            <p:cNvPr id="49344" name="Rectangle 192"/>
            <p:cNvSpPr>
              <a:spLocks noChangeArrowheads="1"/>
            </p:cNvSpPr>
            <p:nvPr/>
          </p:nvSpPr>
          <p:spPr bwMode="auto">
            <a:xfrm>
              <a:off x="1769" y="2021"/>
              <a:ext cx="361" cy="181"/>
            </a:xfrm>
            <a:prstGeom prst="rect">
              <a:avLst/>
            </a:prstGeom>
            <a:solidFill>
              <a:srgbClr val="CCFFFF"/>
            </a:solidFill>
            <a:ln w="9525">
              <a:noFill/>
              <a:miter lim="800000"/>
              <a:headEnd/>
              <a:tailEnd/>
            </a:ln>
          </p:spPr>
          <p:txBody>
            <a:bodyPr/>
            <a:lstStyle/>
            <a:p>
              <a:endParaRPr lang="en-CA"/>
            </a:p>
          </p:txBody>
        </p:sp>
        <p:sp>
          <p:nvSpPr>
            <p:cNvPr id="49345" name="Rectangle 193"/>
            <p:cNvSpPr>
              <a:spLocks noChangeArrowheads="1"/>
            </p:cNvSpPr>
            <p:nvPr/>
          </p:nvSpPr>
          <p:spPr bwMode="auto">
            <a:xfrm>
              <a:off x="1769" y="2021"/>
              <a:ext cx="361" cy="181"/>
            </a:xfrm>
            <a:prstGeom prst="rect">
              <a:avLst/>
            </a:prstGeom>
            <a:noFill/>
            <a:ln w="14288">
              <a:solidFill>
                <a:srgbClr val="000000"/>
              </a:solidFill>
              <a:miter lim="800000"/>
              <a:headEnd/>
              <a:tailEnd/>
            </a:ln>
          </p:spPr>
          <p:txBody>
            <a:bodyPr/>
            <a:lstStyle/>
            <a:p>
              <a:endParaRPr lang="en-CA"/>
            </a:p>
          </p:txBody>
        </p:sp>
        <p:sp>
          <p:nvSpPr>
            <p:cNvPr id="49346" name="Rectangle 194"/>
            <p:cNvSpPr>
              <a:spLocks noChangeArrowheads="1"/>
            </p:cNvSpPr>
            <p:nvPr/>
          </p:nvSpPr>
          <p:spPr bwMode="auto">
            <a:xfrm>
              <a:off x="1837" y="2025"/>
              <a:ext cx="177" cy="154"/>
            </a:xfrm>
            <a:prstGeom prst="rect">
              <a:avLst/>
            </a:prstGeom>
            <a:noFill/>
            <a:ln w="9525">
              <a:noFill/>
              <a:miter lim="800000"/>
              <a:headEnd/>
              <a:tailEnd/>
            </a:ln>
          </p:spPr>
          <p:txBody>
            <a:bodyPr wrap="none" lIns="0" tIns="0" rIns="0" bIns="0">
              <a:spAutoFit/>
            </a:bodyPr>
            <a:lstStyle/>
            <a:p>
              <a:r>
                <a:rPr lang="en-US" sz="1600">
                  <a:solidFill>
                    <a:srgbClr val="000000"/>
                  </a:solidFill>
                </a:rPr>
                <a:t>PC</a:t>
              </a:r>
              <a:endParaRPr lang="en-US"/>
            </a:p>
          </p:txBody>
        </p:sp>
        <p:sp>
          <p:nvSpPr>
            <p:cNvPr id="49347" name="Rectangle 195"/>
            <p:cNvSpPr>
              <a:spLocks noChangeArrowheads="1"/>
            </p:cNvSpPr>
            <p:nvPr/>
          </p:nvSpPr>
          <p:spPr bwMode="auto">
            <a:xfrm>
              <a:off x="2013" y="2119"/>
              <a:ext cx="44" cy="96"/>
            </a:xfrm>
            <a:prstGeom prst="rect">
              <a:avLst/>
            </a:prstGeom>
            <a:noFill/>
            <a:ln w="9525">
              <a:noFill/>
              <a:miter lim="800000"/>
              <a:headEnd/>
              <a:tailEnd/>
            </a:ln>
          </p:spPr>
          <p:txBody>
            <a:bodyPr wrap="none" lIns="0" tIns="0" rIns="0" bIns="0">
              <a:spAutoFit/>
            </a:bodyPr>
            <a:lstStyle/>
            <a:p>
              <a:r>
                <a:rPr lang="en-US" sz="1000">
                  <a:solidFill>
                    <a:srgbClr val="000000"/>
                  </a:solidFill>
                </a:rPr>
                <a:t>2</a:t>
              </a:r>
              <a:endParaRPr lang="en-US"/>
            </a:p>
          </p:txBody>
        </p:sp>
        <p:sp>
          <p:nvSpPr>
            <p:cNvPr id="49348" name="Rectangle 196"/>
            <p:cNvSpPr>
              <a:spLocks noChangeArrowheads="1"/>
            </p:cNvSpPr>
            <p:nvPr/>
          </p:nvSpPr>
          <p:spPr bwMode="auto">
            <a:xfrm>
              <a:off x="1769" y="2202"/>
              <a:ext cx="361" cy="181"/>
            </a:xfrm>
            <a:prstGeom prst="rect">
              <a:avLst/>
            </a:prstGeom>
            <a:solidFill>
              <a:srgbClr val="CCFFFF"/>
            </a:solidFill>
            <a:ln w="9525">
              <a:noFill/>
              <a:miter lim="800000"/>
              <a:headEnd/>
              <a:tailEnd/>
            </a:ln>
          </p:spPr>
          <p:txBody>
            <a:bodyPr/>
            <a:lstStyle/>
            <a:p>
              <a:endParaRPr lang="en-CA"/>
            </a:p>
          </p:txBody>
        </p:sp>
        <p:sp>
          <p:nvSpPr>
            <p:cNvPr id="49349" name="Rectangle 197"/>
            <p:cNvSpPr>
              <a:spLocks noChangeArrowheads="1"/>
            </p:cNvSpPr>
            <p:nvPr/>
          </p:nvSpPr>
          <p:spPr bwMode="auto">
            <a:xfrm>
              <a:off x="1769" y="2202"/>
              <a:ext cx="361" cy="181"/>
            </a:xfrm>
            <a:prstGeom prst="rect">
              <a:avLst/>
            </a:prstGeom>
            <a:noFill/>
            <a:ln w="14288">
              <a:solidFill>
                <a:srgbClr val="000000"/>
              </a:solidFill>
              <a:miter lim="800000"/>
              <a:headEnd/>
              <a:tailEnd/>
            </a:ln>
          </p:spPr>
          <p:txBody>
            <a:bodyPr/>
            <a:lstStyle/>
            <a:p>
              <a:endParaRPr lang="en-CA"/>
            </a:p>
          </p:txBody>
        </p:sp>
        <p:sp>
          <p:nvSpPr>
            <p:cNvPr id="49350" name="Rectangle 198"/>
            <p:cNvSpPr>
              <a:spLocks noChangeArrowheads="1"/>
            </p:cNvSpPr>
            <p:nvPr/>
          </p:nvSpPr>
          <p:spPr bwMode="auto">
            <a:xfrm>
              <a:off x="1837" y="2211"/>
              <a:ext cx="177" cy="154"/>
            </a:xfrm>
            <a:prstGeom prst="rect">
              <a:avLst/>
            </a:prstGeom>
            <a:noFill/>
            <a:ln w="9525">
              <a:noFill/>
              <a:miter lim="800000"/>
              <a:headEnd/>
              <a:tailEnd/>
            </a:ln>
          </p:spPr>
          <p:txBody>
            <a:bodyPr wrap="none" lIns="0" tIns="0" rIns="0" bIns="0">
              <a:spAutoFit/>
            </a:bodyPr>
            <a:lstStyle/>
            <a:p>
              <a:r>
                <a:rPr lang="en-US" sz="1600">
                  <a:solidFill>
                    <a:srgbClr val="000000"/>
                  </a:solidFill>
                </a:rPr>
                <a:t>PC</a:t>
              </a:r>
              <a:endParaRPr lang="en-US"/>
            </a:p>
          </p:txBody>
        </p:sp>
        <p:sp>
          <p:nvSpPr>
            <p:cNvPr id="49351" name="Rectangle 199"/>
            <p:cNvSpPr>
              <a:spLocks noChangeArrowheads="1"/>
            </p:cNvSpPr>
            <p:nvPr/>
          </p:nvSpPr>
          <p:spPr bwMode="auto">
            <a:xfrm>
              <a:off x="2013" y="2295"/>
              <a:ext cx="44" cy="96"/>
            </a:xfrm>
            <a:prstGeom prst="rect">
              <a:avLst/>
            </a:prstGeom>
            <a:noFill/>
            <a:ln w="9525">
              <a:noFill/>
              <a:miter lim="800000"/>
              <a:headEnd/>
              <a:tailEnd/>
            </a:ln>
          </p:spPr>
          <p:txBody>
            <a:bodyPr wrap="none" lIns="0" tIns="0" rIns="0" bIns="0">
              <a:spAutoFit/>
            </a:bodyPr>
            <a:lstStyle/>
            <a:p>
              <a:r>
                <a:rPr lang="en-US" sz="1000">
                  <a:solidFill>
                    <a:srgbClr val="000000"/>
                  </a:solidFill>
                </a:rPr>
                <a:t>3</a:t>
              </a:r>
              <a:endParaRPr lang="en-US"/>
            </a:p>
          </p:txBody>
        </p:sp>
        <p:sp>
          <p:nvSpPr>
            <p:cNvPr id="49352" name="Freeform 200"/>
            <p:cNvSpPr>
              <a:spLocks/>
            </p:cNvSpPr>
            <p:nvPr/>
          </p:nvSpPr>
          <p:spPr bwMode="auto">
            <a:xfrm>
              <a:off x="1646" y="1840"/>
              <a:ext cx="91" cy="725"/>
            </a:xfrm>
            <a:custGeom>
              <a:avLst/>
              <a:gdLst/>
              <a:ahLst/>
              <a:cxnLst>
                <a:cxn ang="0">
                  <a:pos x="91" y="0"/>
                </a:cxn>
                <a:cxn ang="0">
                  <a:pos x="0" y="90"/>
                </a:cxn>
                <a:cxn ang="0">
                  <a:pos x="0" y="634"/>
                </a:cxn>
                <a:cxn ang="0">
                  <a:pos x="91" y="725"/>
                </a:cxn>
                <a:cxn ang="0">
                  <a:pos x="91" y="0"/>
                </a:cxn>
              </a:cxnLst>
              <a:rect l="0" t="0" r="r" b="b"/>
              <a:pathLst>
                <a:path w="91" h="725">
                  <a:moveTo>
                    <a:pt x="91" y="0"/>
                  </a:moveTo>
                  <a:lnTo>
                    <a:pt x="0" y="90"/>
                  </a:lnTo>
                  <a:lnTo>
                    <a:pt x="0" y="634"/>
                  </a:lnTo>
                  <a:lnTo>
                    <a:pt x="91" y="725"/>
                  </a:lnTo>
                  <a:lnTo>
                    <a:pt x="91" y="0"/>
                  </a:lnTo>
                  <a:close/>
                </a:path>
              </a:pathLst>
            </a:custGeom>
            <a:solidFill>
              <a:srgbClr val="CCFFFF"/>
            </a:solidFill>
            <a:ln w="9525">
              <a:noFill/>
              <a:round/>
              <a:headEnd/>
              <a:tailEnd/>
            </a:ln>
          </p:spPr>
          <p:txBody>
            <a:bodyPr/>
            <a:lstStyle/>
            <a:p>
              <a:endParaRPr lang="en-CA"/>
            </a:p>
          </p:txBody>
        </p:sp>
        <p:sp>
          <p:nvSpPr>
            <p:cNvPr id="49353" name="Freeform 201"/>
            <p:cNvSpPr>
              <a:spLocks/>
            </p:cNvSpPr>
            <p:nvPr/>
          </p:nvSpPr>
          <p:spPr bwMode="auto">
            <a:xfrm>
              <a:off x="1646" y="1840"/>
              <a:ext cx="91" cy="725"/>
            </a:xfrm>
            <a:custGeom>
              <a:avLst/>
              <a:gdLst/>
              <a:ahLst/>
              <a:cxnLst>
                <a:cxn ang="0">
                  <a:pos x="91" y="0"/>
                </a:cxn>
                <a:cxn ang="0">
                  <a:pos x="0" y="90"/>
                </a:cxn>
                <a:cxn ang="0">
                  <a:pos x="0" y="634"/>
                </a:cxn>
                <a:cxn ang="0">
                  <a:pos x="91" y="725"/>
                </a:cxn>
                <a:cxn ang="0">
                  <a:pos x="91" y="0"/>
                </a:cxn>
              </a:cxnLst>
              <a:rect l="0" t="0" r="r" b="b"/>
              <a:pathLst>
                <a:path w="91" h="725">
                  <a:moveTo>
                    <a:pt x="91" y="0"/>
                  </a:moveTo>
                  <a:lnTo>
                    <a:pt x="0" y="90"/>
                  </a:lnTo>
                  <a:lnTo>
                    <a:pt x="0" y="634"/>
                  </a:lnTo>
                  <a:lnTo>
                    <a:pt x="91" y="725"/>
                  </a:lnTo>
                  <a:lnTo>
                    <a:pt x="91" y="0"/>
                  </a:lnTo>
                  <a:close/>
                </a:path>
              </a:pathLst>
            </a:custGeom>
            <a:noFill/>
            <a:ln w="14288" cap="flat">
              <a:solidFill>
                <a:srgbClr val="000000"/>
              </a:solidFill>
              <a:prstDash val="solid"/>
              <a:miter lim="800000"/>
              <a:headEnd/>
              <a:tailEnd/>
            </a:ln>
          </p:spPr>
          <p:txBody>
            <a:bodyPr/>
            <a:lstStyle/>
            <a:p>
              <a:endParaRPr lang="en-CA"/>
            </a:p>
          </p:txBody>
        </p:sp>
        <p:sp>
          <p:nvSpPr>
            <p:cNvPr id="49354" name="Rectangle 202"/>
            <p:cNvSpPr>
              <a:spLocks noChangeArrowheads="1"/>
            </p:cNvSpPr>
            <p:nvPr/>
          </p:nvSpPr>
          <p:spPr bwMode="auto">
            <a:xfrm>
              <a:off x="1652" y="2016"/>
              <a:ext cx="75" cy="134"/>
            </a:xfrm>
            <a:prstGeom prst="rect">
              <a:avLst/>
            </a:prstGeom>
            <a:noFill/>
            <a:ln w="9525">
              <a:noFill/>
              <a:miter lim="800000"/>
              <a:headEnd/>
              <a:tailEnd/>
            </a:ln>
          </p:spPr>
          <p:txBody>
            <a:bodyPr wrap="none" lIns="0" tIns="0" rIns="0" bIns="0">
              <a:spAutoFit/>
            </a:bodyPr>
            <a:lstStyle/>
            <a:p>
              <a:r>
                <a:rPr lang="en-US" sz="1400">
                  <a:solidFill>
                    <a:srgbClr val="000000"/>
                  </a:solidFill>
                </a:rPr>
                <a:t>A</a:t>
              </a:r>
              <a:endParaRPr lang="en-US"/>
            </a:p>
          </p:txBody>
        </p:sp>
        <p:sp>
          <p:nvSpPr>
            <p:cNvPr id="49355" name="Rectangle 203"/>
            <p:cNvSpPr>
              <a:spLocks noChangeArrowheads="1"/>
            </p:cNvSpPr>
            <p:nvPr/>
          </p:nvSpPr>
          <p:spPr bwMode="auto">
            <a:xfrm>
              <a:off x="1652" y="2128"/>
              <a:ext cx="81" cy="134"/>
            </a:xfrm>
            <a:prstGeom prst="rect">
              <a:avLst/>
            </a:prstGeom>
            <a:noFill/>
            <a:ln w="9525">
              <a:noFill/>
              <a:miter lim="800000"/>
              <a:headEnd/>
              <a:tailEnd/>
            </a:ln>
          </p:spPr>
          <p:txBody>
            <a:bodyPr wrap="none" lIns="0" tIns="0" rIns="0" bIns="0">
              <a:spAutoFit/>
            </a:bodyPr>
            <a:lstStyle/>
            <a:p>
              <a:r>
                <a:rPr lang="en-US" sz="1400">
                  <a:solidFill>
                    <a:srgbClr val="000000"/>
                  </a:solidFill>
                </a:rPr>
                <a:t>R</a:t>
              </a:r>
              <a:endParaRPr lang="en-US"/>
            </a:p>
          </p:txBody>
        </p:sp>
        <p:sp>
          <p:nvSpPr>
            <p:cNvPr id="49356" name="Rectangle 204"/>
            <p:cNvSpPr>
              <a:spLocks noChangeArrowheads="1"/>
            </p:cNvSpPr>
            <p:nvPr/>
          </p:nvSpPr>
          <p:spPr bwMode="auto">
            <a:xfrm>
              <a:off x="1652" y="2239"/>
              <a:ext cx="75" cy="134"/>
            </a:xfrm>
            <a:prstGeom prst="rect">
              <a:avLst/>
            </a:prstGeom>
            <a:noFill/>
            <a:ln w="9525">
              <a:noFill/>
              <a:miter lim="800000"/>
              <a:headEnd/>
              <a:tailEnd/>
            </a:ln>
          </p:spPr>
          <p:txBody>
            <a:bodyPr wrap="none" lIns="0" tIns="0" rIns="0" bIns="0">
              <a:spAutoFit/>
            </a:bodyPr>
            <a:lstStyle/>
            <a:p>
              <a:r>
                <a:rPr lang="en-US" sz="1400">
                  <a:solidFill>
                    <a:srgbClr val="000000"/>
                  </a:solidFill>
                </a:rPr>
                <a:t>B</a:t>
              </a:r>
              <a:endParaRPr lang="en-US"/>
            </a:p>
          </p:txBody>
        </p:sp>
        <p:sp>
          <p:nvSpPr>
            <p:cNvPr id="49357" name="Freeform 205"/>
            <p:cNvSpPr>
              <a:spLocks/>
            </p:cNvSpPr>
            <p:nvPr/>
          </p:nvSpPr>
          <p:spPr bwMode="auto">
            <a:xfrm>
              <a:off x="1537" y="2207"/>
              <a:ext cx="109" cy="657"/>
            </a:xfrm>
            <a:custGeom>
              <a:avLst/>
              <a:gdLst/>
              <a:ahLst/>
              <a:cxnLst>
                <a:cxn ang="0">
                  <a:pos x="109" y="0"/>
                </a:cxn>
                <a:cxn ang="0">
                  <a:pos x="0" y="0"/>
                </a:cxn>
                <a:cxn ang="0">
                  <a:pos x="0" y="657"/>
                </a:cxn>
              </a:cxnLst>
              <a:rect l="0" t="0" r="r" b="b"/>
              <a:pathLst>
                <a:path w="109" h="657">
                  <a:moveTo>
                    <a:pt x="109" y="0"/>
                  </a:moveTo>
                  <a:lnTo>
                    <a:pt x="0" y="0"/>
                  </a:lnTo>
                  <a:lnTo>
                    <a:pt x="0" y="657"/>
                  </a:lnTo>
                </a:path>
              </a:pathLst>
            </a:custGeom>
            <a:noFill/>
            <a:ln w="14288" cap="rnd">
              <a:solidFill>
                <a:srgbClr val="000000"/>
              </a:solidFill>
              <a:prstDash val="solid"/>
              <a:round/>
              <a:headEnd/>
              <a:tailEnd/>
            </a:ln>
          </p:spPr>
          <p:txBody>
            <a:bodyPr/>
            <a:lstStyle/>
            <a:p>
              <a:endParaRPr lang="en-CA"/>
            </a:p>
          </p:txBody>
        </p:sp>
        <p:sp>
          <p:nvSpPr>
            <p:cNvPr id="49358" name="Freeform 206"/>
            <p:cNvSpPr>
              <a:spLocks/>
            </p:cNvSpPr>
            <p:nvPr/>
          </p:nvSpPr>
          <p:spPr bwMode="auto">
            <a:xfrm>
              <a:off x="1496" y="2844"/>
              <a:ext cx="83" cy="83"/>
            </a:xfrm>
            <a:custGeom>
              <a:avLst/>
              <a:gdLst/>
              <a:ahLst/>
              <a:cxnLst>
                <a:cxn ang="0">
                  <a:pos x="71" y="143"/>
                </a:cxn>
                <a:cxn ang="0">
                  <a:pos x="0" y="0"/>
                </a:cxn>
                <a:cxn ang="0">
                  <a:pos x="143" y="0"/>
                </a:cxn>
                <a:cxn ang="0">
                  <a:pos x="143" y="0"/>
                </a:cxn>
                <a:cxn ang="0">
                  <a:pos x="71" y="143"/>
                </a:cxn>
              </a:cxnLst>
              <a:rect l="0" t="0" r="r" b="b"/>
              <a:pathLst>
                <a:path w="143" h="143">
                  <a:moveTo>
                    <a:pt x="71" y="143"/>
                  </a:moveTo>
                  <a:lnTo>
                    <a:pt x="0" y="0"/>
                  </a:lnTo>
                  <a:cubicBezTo>
                    <a:pt x="45" y="23"/>
                    <a:pt x="98" y="23"/>
                    <a:pt x="143" y="0"/>
                  </a:cubicBezTo>
                  <a:lnTo>
                    <a:pt x="143" y="0"/>
                  </a:lnTo>
                  <a:lnTo>
                    <a:pt x="71" y="143"/>
                  </a:lnTo>
                  <a:close/>
                </a:path>
              </a:pathLst>
            </a:custGeom>
            <a:solidFill>
              <a:srgbClr val="000000"/>
            </a:solidFill>
            <a:ln w="0">
              <a:solidFill>
                <a:srgbClr val="000000"/>
              </a:solidFill>
              <a:prstDash val="solid"/>
              <a:round/>
              <a:headEnd/>
              <a:tailEnd/>
            </a:ln>
          </p:spPr>
          <p:txBody>
            <a:bodyPr/>
            <a:lstStyle/>
            <a:p>
              <a:endParaRPr lang="en-CA"/>
            </a:p>
          </p:txBody>
        </p:sp>
        <p:sp>
          <p:nvSpPr>
            <p:cNvPr id="49359" name="Rectangle 207"/>
            <p:cNvSpPr>
              <a:spLocks noChangeArrowheads="1"/>
            </p:cNvSpPr>
            <p:nvPr/>
          </p:nvSpPr>
          <p:spPr bwMode="auto">
            <a:xfrm>
              <a:off x="1646" y="2655"/>
              <a:ext cx="543" cy="181"/>
            </a:xfrm>
            <a:prstGeom prst="rect">
              <a:avLst/>
            </a:prstGeom>
            <a:solidFill>
              <a:srgbClr val="CCFFFF"/>
            </a:solidFill>
            <a:ln w="9525">
              <a:noFill/>
              <a:miter lim="800000"/>
              <a:headEnd/>
              <a:tailEnd/>
            </a:ln>
          </p:spPr>
          <p:txBody>
            <a:bodyPr/>
            <a:lstStyle/>
            <a:p>
              <a:endParaRPr lang="en-CA"/>
            </a:p>
          </p:txBody>
        </p:sp>
        <p:sp>
          <p:nvSpPr>
            <p:cNvPr id="49360" name="Rectangle 208"/>
            <p:cNvSpPr>
              <a:spLocks noChangeArrowheads="1"/>
            </p:cNvSpPr>
            <p:nvPr/>
          </p:nvSpPr>
          <p:spPr bwMode="auto">
            <a:xfrm>
              <a:off x="1646" y="2655"/>
              <a:ext cx="543" cy="181"/>
            </a:xfrm>
            <a:prstGeom prst="rect">
              <a:avLst/>
            </a:prstGeom>
            <a:noFill/>
            <a:ln w="14288">
              <a:solidFill>
                <a:srgbClr val="000000"/>
              </a:solidFill>
              <a:miter lim="800000"/>
              <a:headEnd/>
              <a:tailEnd/>
            </a:ln>
          </p:spPr>
          <p:txBody>
            <a:bodyPr/>
            <a:lstStyle/>
            <a:p>
              <a:endParaRPr lang="en-CA"/>
            </a:p>
          </p:txBody>
        </p:sp>
        <p:sp>
          <p:nvSpPr>
            <p:cNvPr id="49361" name="Rectangle 209"/>
            <p:cNvSpPr>
              <a:spLocks noChangeArrowheads="1"/>
            </p:cNvSpPr>
            <p:nvPr/>
          </p:nvSpPr>
          <p:spPr bwMode="auto">
            <a:xfrm>
              <a:off x="1652" y="2665"/>
              <a:ext cx="525" cy="154"/>
            </a:xfrm>
            <a:prstGeom prst="rect">
              <a:avLst/>
            </a:prstGeom>
            <a:noFill/>
            <a:ln w="9525">
              <a:noFill/>
              <a:miter lim="800000"/>
              <a:headEnd/>
              <a:tailEnd/>
            </a:ln>
          </p:spPr>
          <p:txBody>
            <a:bodyPr wrap="none" lIns="0" tIns="0" rIns="0" bIns="0">
              <a:spAutoFit/>
            </a:bodyPr>
            <a:lstStyle/>
            <a:p>
              <a:r>
                <a:rPr lang="en-US" sz="1600">
                  <a:solidFill>
                    <a:srgbClr val="000000"/>
                  </a:solidFill>
                </a:rPr>
                <a:t>Selection</a:t>
              </a:r>
              <a:endParaRPr lang="en-US"/>
            </a:p>
          </p:txBody>
        </p:sp>
        <p:sp>
          <p:nvSpPr>
            <p:cNvPr id="49362" name="Line 210"/>
            <p:cNvSpPr>
              <a:spLocks noChangeShapeType="1"/>
            </p:cNvSpPr>
            <p:nvPr/>
          </p:nvSpPr>
          <p:spPr bwMode="auto">
            <a:xfrm flipH="1">
              <a:off x="1737" y="1930"/>
              <a:ext cx="32" cy="0"/>
            </a:xfrm>
            <a:prstGeom prst="line">
              <a:avLst/>
            </a:prstGeom>
            <a:noFill/>
            <a:ln w="14288" cap="rnd">
              <a:solidFill>
                <a:srgbClr val="000000"/>
              </a:solidFill>
              <a:round/>
              <a:headEnd/>
              <a:tailEnd/>
            </a:ln>
          </p:spPr>
          <p:txBody>
            <a:bodyPr/>
            <a:lstStyle/>
            <a:p>
              <a:endParaRPr lang="en-CA"/>
            </a:p>
          </p:txBody>
        </p:sp>
        <p:sp>
          <p:nvSpPr>
            <p:cNvPr id="49363" name="Line 211"/>
            <p:cNvSpPr>
              <a:spLocks noChangeShapeType="1"/>
            </p:cNvSpPr>
            <p:nvPr/>
          </p:nvSpPr>
          <p:spPr bwMode="auto">
            <a:xfrm flipH="1">
              <a:off x="1737" y="2112"/>
              <a:ext cx="32" cy="0"/>
            </a:xfrm>
            <a:prstGeom prst="line">
              <a:avLst/>
            </a:prstGeom>
            <a:noFill/>
            <a:ln w="14288" cap="rnd">
              <a:solidFill>
                <a:srgbClr val="000000"/>
              </a:solidFill>
              <a:round/>
              <a:headEnd/>
              <a:tailEnd/>
            </a:ln>
          </p:spPr>
          <p:txBody>
            <a:bodyPr/>
            <a:lstStyle/>
            <a:p>
              <a:endParaRPr lang="en-CA"/>
            </a:p>
          </p:txBody>
        </p:sp>
        <p:sp>
          <p:nvSpPr>
            <p:cNvPr id="49364" name="Line 212"/>
            <p:cNvSpPr>
              <a:spLocks noChangeShapeType="1"/>
            </p:cNvSpPr>
            <p:nvPr/>
          </p:nvSpPr>
          <p:spPr bwMode="auto">
            <a:xfrm flipH="1">
              <a:off x="1737" y="2293"/>
              <a:ext cx="32" cy="0"/>
            </a:xfrm>
            <a:prstGeom prst="line">
              <a:avLst/>
            </a:prstGeom>
            <a:noFill/>
            <a:ln w="14288" cap="rnd">
              <a:solidFill>
                <a:srgbClr val="000000"/>
              </a:solidFill>
              <a:round/>
              <a:headEnd/>
              <a:tailEnd/>
            </a:ln>
          </p:spPr>
          <p:txBody>
            <a:bodyPr/>
            <a:lstStyle/>
            <a:p>
              <a:endParaRPr lang="en-CA"/>
            </a:p>
          </p:txBody>
        </p:sp>
        <p:sp>
          <p:nvSpPr>
            <p:cNvPr id="49365" name="Line 213"/>
            <p:cNvSpPr>
              <a:spLocks noChangeShapeType="1"/>
            </p:cNvSpPr>
            <p:nvPr/>
          </p:nvSpPr>
          <p:spPr bwMode="auto">
            <a:xfrm flipV="1">
              <a:off x="1692" y="2582"/>
              <a:ext cx="0" cy="73"/>
            </a:xfrm>
            <a:prstGeom prst="line">
              <a:avLst/>
            </a:prstGeom>
            <a:noFill/>
            <a:ln w="14288" cap="rnd">
              <a:solidFill>
                <a:srgbClr val="000000"/>
              </a:solidFill>
              <a:round/>
              <a:headEnd/>
              <a:tailEnd/>
            </a:ln>
          </p:spPr>
          <p:txBody>
            <a:bodyPr/>
            <a:lstStyle/>
            <a:p>
              <a:endParaRPr lang="en-CA"/>
            </a:p>
          </p:txBody>
        </p:sp>
        <p:sp>
          <p:nvSpPr>
            <p:cNvPr id="49366" name="Freeform 214"/>
            <p:cNvSpPr>
              <a:spLocks/>
            </p:cNvSpPr>
            <p:nvPr/>
          </p:nvSpPr>
          <p:spPr bwMode="auto">
            <a:xfrm>
              <a:off x="1650" y="2519"/>
              <a:ext cx="83" cy="83"/>
            </a:xfrm>
            <a:custGeom>
              <a:avLst/>
              <a:gdLst/>
              <a:ahLst/>
              <a:cxnLst>
                <a:cxn ang="0">
                  <a:pos x="72" y="0"/>
                </a:cxn>
                <a:cxn ang="0">
                  <a:pos x="143" y="143"/>
                </a:cxn>
                <a:cxn ang="0">
                  <a:pos x="0" y="143"/>
                </a:cxn>
                <a:cxn ang="0">
                  <a:pos x="72" y="0"/>
                </a:cxn>
              </a:cxnLst>
              <a:rect l="0" t="0" r="r" b="b"/>
              <a:pathLst>
                <a:path w="143" h="143">
                  <a:moveTo>
                    <a:pt x="72" y="0"/>
                  </a:moveTo>
                  <a:lnTo>
                    <a:pt x="143" y="143"/>
                  </a:lnTo>
                  <a:cubicBezTo>
                    <a:pt x="98" y="121"/>
                    <a:pt x="45" y="121"/>
                    <a:pt x="0" y="143"/>
                  </a:cubicBezTo>
                  <a:lnTo>
                    <a:pt x="72" y="0"/>
                  </a:lnTo>
                  <a:close/>
                </a:path>
              </a:pathLst>
            </a:custGeom>
            <a:solidFill>
              <a:srgbClr val="000000"/>
            </a:solidFill>
            <a:ln w="0">
              <a:solidFill>
                <a:srgbClr val="000000"/>
              </a:solidFill>
              <a:prstDash val="solid"/>
              <a:round/>
              <a:headEnd/>
              <a:tailEnd/>
            </a:ln>
          </p:spPr>
          <p:txBody>
            <a:bodyPr/>
            <a:lstStyle/>
            <a:p>
              <a:endParaRPr lang="en-CA"/>
            </a:p>
          </p:txBody>
        </p:sp>
        <p:sp>
          <p:nvSpPr>
            <p:cNvPr id="49367" name="Rectangle 215"/>
            <p:cNvSpPr>
              <a:spLocks noChangeArrowheads="1"/>
            </p:cNvSpPr>
            <p:nvPr/>
          </p:nvSpPr>
          <p:spPr bwMode="auto">
            <a:xfrm rot="16200000">
              <a:off x="1460" y="2688"/>
              <a:ext cx="64" cy="125"/>
            </a:xfrm>
            <a:prstGeom prst="rect">
              <a:avLst/>
            </a:prstGeom>
            <a:noFill/>
            <a:ln w="9525">
              <a:noFill/>
              <a:miter lim="800000"/>
              <a:headEnd/>
              <a:tailEnd/>
            </a:ln>
          </p:spPr>
          <p:txBody>
            <a:bodyPr wrap="none" lIns="0" tIns="0" rIns="0" bIns="0">
              <a:spAutoFit/>
            </a:bodyPr>
            <a:lstStyle/>
            <a:p>
              <a:r>
                <a:rPr lang="en-US" sz="1300">
                  <a:solidFill>
                    <a:srgbClr val="000000"/>
                  </a:solidFill>
                </a:rPr>
                <a:t>T</a:t>
              </a:r>
              <a:endParaRPr lang="en-US"/>
            </a:p>
          </p:txBody>
        </p:sp>
        <p:sp>
          <p:nvSpPr>
            <p:cNvPr id="49368" name="Rectangle 216"/>
            <p:cNvSpPr>
              <a:spLocks noChangeArrowheads="1"/>
            </p:cNvSpPr>
            <p:nvPr/>
          </p:nvSpPr>
          <p:spPr bwMode="auto">
            <a:xfrm rot="16200000">
              <a:off x="1463" y="2636"/>
              <a:ext cx="58" cy="125"/>
            </a:xfrm>
            <a:prstGeom prst="rect">
              <a:avLst/>
            </a:prstGeom>
            <a:noFill/>
            <a:ln w="9525">
              <a:noFill/>
              <a:miter lim="800000"/>
              <a:headEnd/>
              <a:tailEnd/>
            </a:ln>
          </p:spPr>
          <p:txBody>
            <a:bodyPr wrap="none" lIns="0" tIns="0" rIns="0" bIns="0">
              <a:spAutoFit/>
            </a:bodyPr>
            <a:lstStyle/>
            <a:p>
              <a:r>
                <a:rPr lang="en-US" sz="1300">
                  <a:solidFill>
                    <a:srgbClr val="000000"/>
                  </a:solidFill>
                </a:rPr>
                <a:t>o</a:t>
              </a:r>
              <a:endParaRPr lang="en-US"/>
            </a:p>
          </p:txBody>
        </p:sp>
        <p:sp>
          <p:nvSpPr>
            <p:cNvPr id="49369" name="Rectangle 217"/>
            <p:cNvSpPr>
              <a:spLocks noChangeArrowheads="1"/>
            </p:cNvSpPr>
            <p:nvPr/>
          </p:nvSpPr>
          <p:spPr bwMode="auto">
            <a:xfrm rot="16200000">
              <a:off x="1477" y="2596"/>
              <a:ext cx="29" cy="125"/>
            </a:xfrm>
            <a:prstGeom prst="rect">
              <a:avLst/>
            </a:prstGeom>
            <a:noFill/>
            <a:ln w="9525">
              <a:noFill/>
              <a:miter lim="800000"/>
              <a:headEnd/>
              <a:tailEnd/>
            </a:ln>
          </p:spPr>
          <p:txBody>
            <a:bodyPr wrap="none" lIns="0" tIns="0" rIns="0" bIns="0">
              <a:spAutoFit/>
            </a:bodyPr>
            <a:lstStyle/>
            <a:p>
              <a:r>
                <a:rPr lang="en-US" sz="1300">
                  <a:solidFill>
                    <a:srgbClr val="000000"/>
                  </a:solidFill>
                </a:rPr>
                <a:t> </a:t>
              </a:r>
              <a:endParaRPr lang="en-US"/>
            </a:p>
          </p:txBody>
        </p:sp>
        <p:sp>
          <p:nvSpPr>
            <p:cNvPr id="49370" name="Rectangle 218"/>
            <p:cNvSpPr>
              <a:spLocks noChangeArrowheads="1"/>
            </p:cNvSpPr>
            <p:nvPr/>
          </p:nvSpPr>
          <p:spPr bwMode="auto">
            <a:xfrm rot="16200000">
              <a:off x="1477" y="2560"/>
              <a:ext cx="29" cy="125"/>
            </a:xfrm>
            <a:prstGeom prst="rect">
              <a:avLst/>
            </a:prstGeom>
            <a:noFill/>
            <a:ln w="9525">
              <a:noFill/>
              <a:miter lim="800000"/>
              <a:headEnd/>
              <a:tailEnd/>
            </a:ln>
          </p:spPr>
          <p:txBody>
            <a:bodyPr wrap="none" lIns="0" tIns="0" rIns="0" bIns="0">
              <a:spAutoFit/>
            </a:bodyPr>
            <a:lstStyle/>
            <a:p>
              <a:r>
                <a:rPr lang="en-US" sz="1300">
                  <a:solidFill>
                    <a:srgbClr val="000000"/>
                  </a:solidFill>
                </a:rPr>
                <a:t>I</a:t>
              </a:r>
              <a:endParaRPr lang="en-US"/>
            </a:p>
          </p:txBody>
        </p:sp>
        <p:sp>
          <p:nvSpPr>
            <p:cNvPr id="49371" name="Rectangle 219"/>
            <p:cNvSpPr>
              <a:spLocks noChangeArrowheads="1"/>
            </p:cNvSpPr>
            <p:nvPr/>
          </p:nvSpPr>
          <p:spPr bwMode="auto">
            <a:xfrm rot="16200000">
              <a:off x="1474" y="2528"/>
              <a:ext cx="35" cy="125"/>
            </a:xfrm>
            <a:prstGeom prst="rect">
              <a:avLst/>
            </a:prstGeom>
            <a:noFill/>
            <a:ln w="9525">
              <a:noFill/>
              <a:miter lim="800000"/>
              <a:headEnd/>
              <a:tailEnd/>
            </a:ln>
          </p:spPr>
          <p:txBody>
            <a:bodyPr wrap="none" lIns="0" tIns="0" rIns="0" bIns="0">
              <a:spAutoFit/>
            </a:bodyPr>
            <a:lstStyle/>
            <a:p>
              <a:r>
                <a:rPr lang="en-US" sz="1300">
                  <a:solidFill>
                    <a:srgbClr val="000000"/>
                  </a:solidFill>
                </a:rPr>
                <a:t>-</a:t>
              </a:r>
              <a:endParaRPr lang="en-US"/>
            </a:p>
          </p:txBody>
        </p:sp>
        <p:sp>
          <p:nvSpPr>
            <p:cNvPr id="49372" name="Rectangle 220"/>
            <p:cNvSpPr>
              <a:spLocks noChangeArrowheads="1"/>
            </p:cNvSpPr>
            <p:nvPr/>
          </p:nvSpPr>
          <p:spPr bwMode="auto">
            <a:xfrm rot="16200000">
              <a:off x="1454" y="2480"/>
              <a:ext cx="75" cy="125"/>
            </a:xfrm>
            <a:prstGeom prst="rect">
              <a:avLst/>
            </a:prstGeom>
            <a:noFill/>
            <a:ln w="9525">
              <a:noFill/>
              <a:miter lim="800000"/>
              <a:headEnd/>
              <a:tailEnd/>
            </a:ln>
          </p:spPr>
          <p:txBody>
            <a:bodyPr wrap="none" lIns="0" tIns="0" rIns="0" bIns="0">
              <a:spAutoFit/>
            </a:bodyPr>
            <a:lstStyle/>
            <a:p>
              <a:r>
                <a:rPr lang="en-US" sz="1300">
                  <a:solidFill>
                    <a:srgbClr val="000000"/>
                  </a:solidFill>
                </a:rPr>
                <a:t>C</a:t>
              </a:r>
              <a:endParaRPr lang="en-US"/>
            </a:p>
          </p:txBody>
        </p:sp>
        <p:sp>
          <p:nvSpPr>
            <p:cNvPr id="49373" name="Rectangle 221"/>
            <p:cNvSpPr>
              <a:spLocks noChangeArrowheads="1"/>
            </p:cNvSpPr>
            <p:nvPr/>
          </p:nvSpPr>
          <p:spPr bwMode="auto">
            <a:xfrm rot="16200000">
              <a:off x="1463" y="2416"/>
              <a:ext cx="58" cy="125"/>
            </a:xfrm>
            <a:prstGeom prst="rect">
              <a:avLst/>
            </a:prstGeom>
            <a:noFill/>
            <a:ln w="9525">
              <a:noFill/>
              <a:miter lim="800000"/>
              <a:headEnd/>
              <a:tailEnd/>
            </a:ln>
          </p:spPr>
          <p:txBody>
            <a:bodyPr wrap="none" lIns="0" tIns="0" rIns="0" bIns="0">
              <a:spAutoFit/>
            </a:bodyPr>
            <a:lstStyle/>
            <a:p>
              <a:r>
                <a:rPr lang="en-US" sz="1300">
                  <a:solidFill>
                    <a:srgbClr val="000000"/>
                  </a:solidFill>
                </a:rPr>
                <a:t>a</a:t>
              </a:r>
              <a:endParaRPr lang="en-US"/>
            </a:p>
          </p:txBody>
        </p:sp>
        <p:sp>
          <p:nvSpPr>
            <p:cNvPr id="49374" name="Rectangle 222"/>
            <p:cNvSpPr>
              <a:spLocks noChangeArrowheads="1"/>
            </p:cNvSpPr>
            <p:nvPr/>
          </p:nvSpPr>
          <p:spPr bwMode="auto">
            <a:xfrm rot="16200000">
              <a:off x="1466" y="2362"/>
              <a:ext cx="52" cy="125"/>
            </a:xfrm>
            <a:prstGeom prst="rect">
              <a:avLst/>
            </a:prstGeom>
            <a:noFill/>
            <a:ln w="9525">
              <a:noFill/>
              <a:miter lim="800000"/>
              <a:headEnd/>
              <a:tailEnd/>
            </a:ln>
          </p:spPr>
          <p:txBody>
            <a:bodyPr wrap="none" lIns="0" tIns="0" rIns="0" bIns="0">
              <a:spAutoFit/>
            </a:bodyPr>
            <a:lstStyle/>
            <a:p>
              <a:r>
                <a:rPr lang="en-US" sz="1300">
                  <a:solidFill>
                    <a:srgbClr val="000000"/>
                  </a:solidFill>
                </a:rPr>
                <a:t>c</a:t>
              </a:r>
              <a:endParaRPr lang="en-US"/>
            </a:p>
          </p:txBody>
        </p:sp>
        <p:sp>
          <p:nvSpPr>
            <p:cNvPr id="49375" name="Rectangle 223"/>
            <p:cNvSpPr>
              <a:spLocks noChangeArrowheads="1"/>
            </p:cNvSpPr>
            <p:nvPr/>
          </p:nvSpPr>
          <p:spPr bwMode="auto">
            <a:xfrm rot="16200000">
              <a:off x="1463" y="2305"/>
              <a:ext cx="58" cy="125"/>
            </a:xfrm>
            <a:prstGeom prst="rect">
              <a:avLst/>
            </a:prstGeom>
            <a:noFill/>
            <a:ln w="9525">
              <a:noFill/>
              <a:miter lim="800000"/>
              <a:headEnd/>
              <a:tailEnd/>
            </a:ln>
          </p:spPr>
          <p:txBody>
            <a:bodyPr wrap="none" lIns="0" tIns="0" rIns="0" bIns="0">
              <a:spAutoFit/>
            </a:bodyPr>
            <a:lstStyle/>
            <a:p>
              <a:r>
                <a:rPr lang="en-US" sz="1300">
                  <a:solidFill>
                    <a:srgbClr val="000000"/>
                  </a:solidFill>
                </a:rPr>
                <a:t>h</a:t>
              </a:r>
              <a:endParaRPr lang="en-US"/>
            </a:p>
          </p:txBody>
        </p:sp>
        <p:sp>
          <p:nvSpPr>
            <p:cNvPr id="49376" name="Rectangle 224"/>
            <p:cNvSpPr>
              <a:spLocks noChangeArrowheads="1"/>
            </p:cNvSpPr>
            <p:nvPr/>
          </p:nvSpPr>
          <p:spPr bwMode="auto">
            <a:xfrm rot="16200000">
              <a:off x="1463" y="2249"/>
              <a:ext cx="58" cy="125"/>
            </a:xfrm>
            <a:prstGeom prst="rect">
              <a:avLst/>
            </a:prstGeom>
            <a:noFill/>
            <a:ln w="9525">
              <a:noFill/>
              <a:miter lim="800000"/>
              <a:headEnd/>
              <a:tailEnd/>
            </a:ln>
          </p:spPr>
          <p:txBody>
            <a:bodyPr wrap="none" lIns="0" tIns="0" rIns="0" bIns="0">
              <a:spAutoFit/>
            </a:bodyPr>
            <a:lstStyle/>
            <a:p>
              <a:r>
                <a:rPr lang="en-US" sz="1300">
                  <a:solidFill>
                    <a:srgbClr val="000000"/>
                  </a:solidFill>
                </a:rPr>
                <a:t>e</a:t>
              </a:r>
              <a:endParaRPr lang="en-US"/>
            </a:p>
          </p:txBody>
        </p:sp>
        <p:sp>
          <p:nvSpPr>
            <p:cNvPr id="49377" name="Rectangle 225"/>
            <p:cNvSpPr>
              <a:spLocks noChangeArrowheads="1"/>
            </p:cNvSpPr>
            <p:nvPr/>
          </p:nvSpPr>
          <p:spPr bwMode="auto">
            <a:xfrm>
              <a:off x="1726" y="2971"/>
              <a:ext cx="451" cy="125"/>
            </a:xfrm>
            <a:prstGeom prst="rect">
              <a:avLst/>
            </a:prstGeom>
            <a:noFill/>
            <a:ln w="9525">
              <a:noFill/>
              <a:miter lim="800000"/>
              <a:headEnd/>
              <a:tailEnd/>
            </a:ln>
          </p:spPr>
          <p:txBody>
            <a:bodyPr wrap="none" lIns="0" tIns="0" rIns="0" bIns="0">
              <a:spAutoFit/>
            </a:bodyPr>
            <a:lstStyle/>
            <a:p>
              <a:r>
                <a:rPr lang="en-US" sz="1300">
                  <a:solidFill>
                    <a:srgbClr val="000000"/>
                  </a:solidFill>
                </a:rPr>
                <a:t>Valid[1:N]</a:t>
              </a:r>
              <a:endParaRPr lang="en-US"/>
            </a:p>
          </p:txBody>
        </p:sp>
        <p:sp>
          <p:nvSpPr>
            <p:cNvPr id="49378" name="Freeform 226"/>
            <p:cNvSpPr>
              <a:spLocks/>
            </p:cNvSpPr>
            <p:nvPr/>
          </p:nvSpPr>
          <p:spPr bwMode="auto">
            <a:xfrm>
              <a:off x="1918" y="2899"/>
              <a:ext cx="393" cy="64"/>
            </a:xfrm>
            <a:custGeom>
              <a:avLst/>
              <a:gdLst/>
              <a:ahLst/>
              <a:cxnLst>
                <a:cxn ang="0">
                  <a:pos x="393" y="64"/>
                </a:cxn>
                <a:cxn ang="0">
                  <a:pos x="0" y="64"/>
                </a:cxn>
                <a:cxn ang="0">
                  <a:pos x="0" y="0"/>
                </a:cxn>
              </a:cxnLst>
              <a:rect l="0" t="0" r="r" b="b"/>
              <a:pathLst>
                <a:path w="393" h="64">
                  <a:moveTo>
                    <a:pt x="393" y="64"/>
                  </a:moveTo>
                  <a:lnTo>
                    <a:pt x="0" y="64"/>
                  </a:lnTo>
                  <a:lnTo>
                    <a:pt x="0" y="0"/>
                  </a:lnTo>
                </a:path>
              </a:pathLst>
            </a:custGeom>
            <a:noFill/>
            <a:ln w="14288" cap="rnd">
              <a:solidFill>
                <a:srgbClr val="000000"/>
              </a:solidFill>
              <a:prstDash val="solid"/>
              <a:round/>
              <a:headEnd/>
              <a:tailEnd/>
            </a:ln>
          </p:spPr>
          <p:txBody>
            <a:bodyPr/>
            <a:lstStyle/>
            <a:p>
              <a:endParaRPr lang="en-CA"/>
            </a:p>
          </p:txBody>
        </p:sp>
        <p:sp>
          <p:nvSpPr>
            <p:cNvPr id="49379" name="Freeform 227"/>
            <p:cNvSpPr>
              <a:spLocks/>
            </p:cNvSpPr>
            <p:nvPr/>
          </p:nvSpPr>
          <p:spPr bwMode="auto">
            <a:xfrm>
              <a:off x="1877" y="2836"/>
              <a:ext cx="82" cy="83"/>
            </a:xfrm>
            <a:custGeom>
              <a:avLst/>
              <a:gdLst/>
              <a:ahLst/>
              <a:cxnLst>
                <a:cxn ang="0">
                  <a:pos x="71" y="0"/>
                </a:cxn>
                <a:cxn ang="0">
                  <a:pos x="142" y="143"/>
                </a:cxn>
                <a:cxn ang="0">
                  <a:pos x="0" y="143"/>
                </a:cxn>
                <a:cxn ang="0">
                  <a:pos x="71" y="0"/>
                </a:cxn>
              </a:cxnLst>
              <a:rect l="0" t="0" r="r" b="b"/>
              <a:pathLst>
                <a:path w="142" h="143">
                  <a:moveTo>
                    <a:pt x="71" y="0"/>
                  </a:moveTo>
                  <a:lnTo>
                    <a:pt x="142" y="143"/>
                  </a:lnTo>
                  <a:cubicBezTo>
                    <a:pt x="97" y="120"/>
                    <a:pt x="44" y="120"/>
                    <a:pt x="0" y="143"/>
                  </a:cubicBezTo>
                  <a:lnTo>
                    <a:pt x="71" y="0"/>
                  </a:lnTo>
                  <a:close/>
                </a:path>
              </a:pathLst>
            </a:custGeom>
            <a:solidFill>
              <a:srgbClr val="000000"/>
            </a:solidFill>
            <a:ln w="0">
              <a:solidFill>
                <a:srgbClr val="000000"/>
              </a:solidFill>
              <a:prstDash val="solid"/>
              <a:round/>
              <a:headEnd/>
              <a:tailEnd/>
            </a:ln>
          </p:spPr>
          <p:txBody>
            <a:bodyPr/>
            <a:lstStyle/>
            <a:p>
              <a:endParaRPr lang="en-CA"/>
            </a:p>
          </p:txBody>
        </p:sp>
        <p:sp>
          <p:nvSpPr>
            <p:cNvPr id="49380" name="Oval 228"/>
            <p:cNvSpPr>
              <a:spLocks noChangeArrowheads="1"/>
            </p:cNvSpPr>
            <p:nvPr/>
          </p:nvSpPr>
          <p:spPr bwMode="auto">
            <a:xfrm>
              <a:off x="1932" y="2401"/>
              <a:ext cx="36" cy="37"/>
            </a:xfrm>
            <a:prstGeom prst="ellipse">
              <a:avLst/>
            </a:prstGeom>
            <a:solidFill>
              <a:srgbClr val="000000"/>
            </a:solidFill>
            <a:ln w="0">
              <a:solidFill>
                <a:srgbClr val="000000"/>
              </a:solidFill>
              <a:round/>
              <a:headEnd/>
              <a:tailEnd/>
            </a:ln>
          </p:spPr>
          <p:txBody>
            <a:bodyPr/>
            <a:lstStyle/>
            <a:p>
              <a:endParaRPr lang="en-CA"/>
            </a:p>
          </p:txBody>
        </p:sp>
        <p:sp>
          <p:nvSpPr>
            <p:cNvPr id="49381" name="Oval 229"/>
            <p:cNvSpPr>
              <a:spLocks noChangeArrowheads="1"/>
            </p:cNvSpPr>
            <p:nvPr/>
          </p:nvSpPr>
          <p:spPr bwMode="auto">
            <a:xfrm>
              <a:off x="1932" y="2401"/>
              <a:ext cx="36" cy="37"/>
            </a:xfrm>
            <a:prstGeom prst="ellipse">
              <a:avLst/>
            </a:prstGeom>
            <a:noFill/>
            <a:ln w="4763">
              <a:solidFill>
                <a:srgbClr val="000000"/>
              </a:solidFill>
              <a:miter lim="800000"/>
              <a:headEnd/>
              <a:tailEnd/>
            </a:ln>
          </p:spPr>
          <p:txBody>
            <a:bodyPr/>
            <a:lstStyle/>
            <a:p>
              <a:endParaRPr lang="en-CA"/>
            </a:p>
          </p:txBody>
        </p:sp>
        <p:sp>
          <p:nvSpPr>
            <p:cNvPr id="49382" name="Oval 230"/>
            <p:cNvSpPr>
              <a:spLocks noChangeArrowheads="1"/>
            </p:cNvSpPr>
            <p:nvPr/>
          </p:nvSpPr>
          <p:spPr bwMode="auto">
            <a:xfrm>
              <a:off x="1932" y="2456"/>
              <a:ext cx="36" cy="36"/>
            </a:xfrm>
            <a:prstGeom prst="ellipse">
              <a:avLst/>
            </a:prstGeom>
            <a:solidFill>
              <a:srgbClr val="000000"/>
            </a:solidFill>
            <a:ln w="0">
              <a:solidFill>
                <a:srgbClr val="000000"/>
              </a:solidFill>
              <a:round/>
              <a:headEnd/>
              <a:tailEnd/>
            </a:ln>
          </p:spPr>
          <p:txBody>
            <a:bodyPr/>
            <a:lstStyle/>
            <a:p>
              <a:endParaRPr lang="en-CA"/>
            </a:p>
          </p:txBody>
        </p:sp>
        <p:sp>
          <p:nvSpPr>
            <p:cNvPr id="49383" name="Oval 231"/>
            <p:cNvSpPr>
              <a:spLocks noChangeArrowheads="1"/>
            </p:cNvSpPr>
            <p:nvPr/>
          </p:nvSpPr>
          <p:spPr bwMode="auto">
            <a:xfrm>
              <a:off x="1932" y="2456"/>
              <a:ext cx="36" cy="36"/>
            </a:xfrm>
            <a:prstGeom prst="ellipse">
              <a:avLst/>
            </a:prstGeom>
            <a:noFill/>
            <a:ln w="4763">
              <a:solidFill>
                <a:srgbClr val="000000"/>
              </a:solidFill>
              <a:miter lim="800000"/>
              <a:headEnd/>
              <a:tailEnd/>
            </a:ln>
          </p:spPr>
          <p:txBody>
            <a:bodyPr/>
            <a:lstStyle/>
            <a:p>
              <a:endParaRPr lang="en-CA"/>
            </a:p>
          </p:txBody>
        </p:sp>
        <p:sp>
          <p:nvSpPr>
            <p:cNvPr id="49384" name="Oval 232"/>
            <p:cNvSpPr>
              <a:spLocks noChangeArrowheads="1"/>
            </p:cNvSpPr>
            <p:nvPr/>
          </p:nvSpPr>
          <p:spPr bwMode="auto">
            <a:xfrm>
              <a:off x="1932" y="2510"/>
              <a:ext cx="36" cy="36"/>
            </a:xfrm>
            <a:prstGeom prst="ellipse">
              <a:avLst/>
            </a:prstGeom>
            <a:solidFill>
              <a:srgbClr val="000000"/>
            </a:solidFill>
            <a:ln w="0">
              <a:solidFill>
                <a:srgbClr val="000000"/>
              </a:solidFill>
              <a:round/>
              <a:headEnd/>
              <a:tailEnd/>
            </a:ln>
          </p:spPr>
          <p:txBody>
            <a:bodyPr/>
            <a:lstStyle/>
            <a:p>
              <a:endParaRPr lang="en-CA"/>
            </a:p>
          </p:txBody>
        </p:sp>
        <p:sp>
          <p:nvSpPr>
            <p:cNvPr id="49385" name="Oval 233"/>
            <p:cNvSpPr>
              <a:spLocks noChangeArrowheads="1"/>
            </p:cNvSpPr>
            <p:nvPr/>
          </p:nvSpPr>
          <p:spPr bwMode="auto">
            <a:xfrm>
              <a:off x="1932" y="2510"/>
              <a:ext cx="36" cy="36"/>
            </a:xfrm>
            <a:prstGeom prst="ellipse">
              <a:avLst/>
            </a:prstGeom>
            <a:noFill/>
            <a:ln w="4763">
              <a:solidFill>
                <a:srgbClr val="000000"/>
              </a:solidFill>
              <a:miter lim="800000"/>
              <a:headEnd/>
              <a:tailEnd/>
            </a:ln>
          </p:spPr>
          <p:txBody>
            <a:bodyPr/>
            <a:lstStyle/>
            <a:p>
              <a:endParaRPr lang="en-CA"/>
            </a:p>
          </p:txBody>
        </p:sp>
      </p:grpSp>
      <p:grpSp>
        <p:nvGrpSpPr>
          <p:cNvPr id="5" name="Group 418"/>
          <p:cNvGrpSpPr>
            <a:grpSpLocks/>
          </p:cNvGrpSpPr>
          <p:nvPr/>
        </p:nvGrpSpPr>
        <p:grpSpPr bwMode="auto">
          <a:xfrm>
            <a:off x="5105400" y="4572000"/>
            <a:ext cx="3395663" cy="1055688"/>
            <a:chOff x="432" y="2563"/>
            <a:chExt cx="2139" cy="665"/>
          </a:xfrm>
        </p:grpSpPr>
        <p:sp>
          <p:nvSpPr>
            <p:cNvPr id="49495" name="Line 343"/>
            <p:cNvSpPr>
              <a:spLocks noChangeShapeType="1"/>
            </p:cNvSpPr>
            <p:nvPr/>
          </p:nvSpPr>
          <p:spPr bwMode="auto">
            <a:xfrm>
              <a:off x="1022" y="3117"/>
              <a:ext cx="74" cy="0"/>
            </a:xfrm>
            <a:prstGeom prst="line">
              <a:avLst/>
            </a:prstGeom>
            <a:noFill/>
            <a:ln w="36513">
              <a:solidFill>
                <a:srgbClr val="000000"/>
              </a:solidFill>
              <a:miter lim="800000"/>
              <a:headEnd/>
              <a:tailEnd/>
            </a:ln>
          </p:spPr>
          <p:txBody>
            <a:bodyPr/>
            <a:lstStyle/>
            <a:p>
              <a:endParaRPr lang="en-CA"/>
            </a:p>
          </p:txBody>
        </p:sp>
        <p:sp>
          <p:nvSpPr>
            <p:cNvPr id="49496" name="Freeform 344"/>
            <p:cNvSpPr>
              <a:spLocks/>
            </p:cNvSpPr>
            <p:nvPr/>
          </p:nvSpPr>
          <p:spPr bwMode="auto">
            <a:xfrm>
              <a:off x="1072" y="3068"/>
              <a:ext cx="97" cy="98"/>
            </a:xfrm>
            <a:custGeom>
              <a:avLst/>
              <a:gdLst/>
              <a:ahLst/>
              <a:cxnLst>
                <a:cxn ang="0">
                  <a:pos x="206" y="103"/>
                </a:cxn>
                <a:cxn ang="0">
                  <a:pos x="0" y="207"/>
                </a:cxn>
                <a:cxn ang="0">
                  <a:pos x="0" y="0"/>
                </a:cxn>
                <a:cxn ang="0">
                  <a:pos x="0" y="0"/>
                </a:cxn>
                <a:cxn ang="0">
                  <a:pos x="206" y="103"/>
                </a:cxn>
              </a:cxnLst>
              <a:rect l="0" t="0" r="r" b="b"/>
              <a:pathLst>
                <a:path w="206" h="207">
                  <a:moveTo>
                    <a:pt x="206" y="103"/>
                  </a:moveTo>
                  <a:lnTo>
                    <a:pt x="0" y="207"/>
                  </a:lnTo>
                  <a:cubicBezTo>
                    <a:pt x="33" y="142"/>
                    <a:pt x="33" y="65"/>
                    <a:pt x="0" y="0"/>
                  </a:cubicBezTo>
                  <a:lnTo>
                    <a:pt x="0" y="0"/>
                  </a:lnTo>
                  <a:lnTo>
                    <a:pt x="206" y="103"/>
                  </a:lnTo>
                  <a:close/>
                </a:path>
              </a:pathLst>
            </a:custGeom>
            <a:solidFill>
              <a:srgbClr val="000000"/>
            </a:solidFill>
            <a:ln w="0">
              <a:solidFill>
                <a:srgbClr val="000000"/>
              </a:solidFill>
              <a:prstDash val="solid"/>
              <a:round/>
              <a:headEnd/>
              <a:tailEnd/>
            </a:ln>
          </p:spPr>
          <p:txBody>
            <a:bodyPr/>
            <a:lstStyle/>
            <a:p>
              <a:endParaRPr lang="en-CA"/>
            </a:p>
          </p:txBody>
        </p:sp>
        <p:sp>
          <p:nvSpPr>
            <p:cNvPr id="49499" name="Line 347"/>
            <p:cNvSpPr>
              <a:spLocks noChangeShapeType="1"/>
            </p:cNvSpPr>
            <p:nvPr/>
          </p:nvSpPr>
          <p:spPr bwMode="auto">
            <a:xfrm flipV="1">
              <a:off x="1760" y="2995"/>
              <a:ext cx="150" cy="42"/>
            </a:xfrm>
            <a:prstGeom prst="line">
              <a:avLst/>
            </a:prstGeom>
            <a:noFill/>
            <a:ln w="36513">
              <a:solidFill>
                <a:srgbClr val="000000"/>
              </a:solidFill>
              <a:miter lim="800000"/>
              <a:headEnd/>
              <a:tailEnd/>
            </a:ln>
          </p:spPr>
          <p:txBody>
            <a:bodyPr/>
            <a:lstStyle/>
            <a:p>
              <a:endParaRPr lang="en-CA"/>
            </a:p>
          </p:txBody>
        </p:sp>
        <p:sp>
          <p:nvSpPr>
            <p:cNvPr id="49500" name="Freeform 348"/>
            <p:cNvSpPr>
              <a:spLocks/>
            </p:cNvSpPr>
            <p:nvPr/>
          </p:nvSpPr>
          <p:spPr bwMode="auto">
            <a:xfrm>
              <a:off x="1874" y="2955"/>
              <a:ext cx="107" cy="94"/>
            </a:xfrm>
            <a:custGeom>
              <a:avLst/>
              <a:gdLst/>
              <a:ahLst/>
              <a:cxnLst>
                <a:cxn ang="0">
                  <a:pos x="227" y="45"/>
                </a:cxn>
                <a:cxn ang="0">
                  <a:pos x="55" y="199"/>
                </a:cxn>
                <a:cxn ang="0">
                  <a:pos x="0" y="0"/>
                </a:cxn>
                <a:cxn ang="0">
                  <a:pos x="0" y="0"/>
                </a:cxn>
                <a:cxn ang="0">
                  <a:pos x="227" y="45"/>
                </a:cxn>
              </a:cxnLst>
              <a:rect l="0" t="0" r="r" b="b"/>
              <a:pathLst>
                <a:path w="227" h="199">
                  <a:moveTo>
                    <a:pt x="227" y="45"/>
                  </a:moveTo>
                  <a:lnTo>
                    <a:pt x="55" y="199"/>
                  </a:lnTo>
                  <a:cubicBezTo>
                    <a:pt x="69" y="128"/>
                    <a:pt x="49" y="54"/>
                    <a:pt x="0" y="0"/>
                  </a:cubicBezTo>
                  <a:lnTo>
                    <a:pt x="0" y="0"/>
                  </a:lnTo>
                  <a:lnTo>
                    <a:pt x="227" y="45"/>
                  </a:lnTo>
                  <a:close/>
                </a:path>
              </a:pathLst>
            </a:custGeom>
            <a:solidFill>
              <a:srgbClr val="000000"/>
            </a:solidFill>
            <a:ln w="0">
              <a:solidFill>
                <a:srgbClr val="000000"/>
              </a:solidFill>
              <a:prstDash val="solid"/>
              <a:round/>
              <a:headEnd/>
              <a:tailEnd/>
            </a:ln>
          </p:spPr>
          <p:txBody>
            <a:bodyPr/>
            <a:lstStyle/>
            <a:p>
              <a:endParaRPr lang="en-CA"/>
            </a:p>
          </p:txBody>
        </p:sp>
        <p:sp>
          <p:nvSpPr>
            <p:cNvPr id="49516" name="Rectangle 364"/>
            <p:cNvSpPr>
              <a:spLocks noChangeArrowheads="1"/>
            </p:cNvSpPr>
            <p:nvPr/>
          </p:nvSpPr>
          <p:spPr bwMode="auto">
            <a:xfrm>
              <a:off x="432" y="3006"/>
              <a:ext cx="590" cy="222"/>
            </a:xfrm>
            <a:prstGeom prst="rect">
              <a:avLst/>
            </a:prstGeom>
            <a:solidFill>
              <a:srgbClr val="99FF99"/>
            </a:solidFill>
            <a:ln w="9525">
              <a:noFill/>
              <a:miter lim="800000"/>
              <a:headEnd/>
              <a:tailEnd/>
            </a:ln>
          </p:spPr>
          <p:txBody>
            <a:bodyPr/>
            <a:lstStyle/>
            <a:p>
              <a:endParaRPr lang="en-CA"/>
            </a:p>
          </p:txBody>
        </p:sp>
        <p:sp>
          <p:nvSpPr>
            <p:cNvPr id="49517" name="Rectangle 365"/>
            <p:cNvSpPr>
              <a:spLocks noChangeArrowheads="1"/>
            </p:cNvSpPr>
            <p:nvPr/>
          </p:nvSpPr>
          <p:spPr bwMode="auto">
            <a:xfrm>
              <a:off x="432" y="3006"/>
              <a:ext cx="590" cy="222"/>
            </a:xfrm>
            <a:prstGeom prst="rect">
              <a:avLst/>
            </a:prstGeom>
            <a:noFill/>
            <a:ln w="19050" cap="rnd">
              <a:solidFill>
                <a:srgbClr val="000000"/>
              </a:solidFill>
              <a:round/>
              <a:headEnd/>
              <a:tailEnd/>
            </a:ln>
          </p:spPr>
          <p:txBody>
            <a:bodyPr/>
            <a:lstStyle/>
            <a:p>
              <a:endParaRPr lang="en-CA"/>
            </a:p>
          </p:txBody>
        </p:sp>
        <p:sp>
          <p:nvSpPr>
            <p:cNvPr id="49518" name="Rectangle 366"/>
            <p:cNvSpPr>
              <a:spLocks noChangeArrowheads="1"/>
            </p:cNvSpPr>
            <p:nvPr/>
          </p:nvSpPr>
          <p:spPr bwMode="auto">
            <a:xfrm>
              <a:off x="505" y="3032"/>
              <a:ext cx="462" cy="154"/>
            </a:xfrm>
            <a:prstGeom prst="rect">
              <a:avLst/>
            </a:prstGeom>
            <a:noFill/>
            <a:ln w="9525">
              <a:noFill/>
              <a:miter lim="800000"/>
              <a:headEnd/>
              <a:tailEnd/>
            </a:ln>
          </p:spPr>
          <p:txBody>
            <a:bodyPr wrap="none" lIns="0" tIns="0" rIns="0" bIns="0">
              <a:spAutoFit/>
            </a:bodyPr>
            <a:lstStyle/>
            <a:p>
              <a:r>
                <a:rPr lang="en-US" sz="1600" b="1">
                  <a:solidFill>
                    <a:srgbClr val="000000"/>
                  </a:solidFill>
                </a:rPr>
                <a:t>I-Cache</a:t>
              </a:r>
              <a:endParaRPr lang="en-US"/>
            </a:p>
          </p:txBody>
        </p:sp>
        <p:sp>
          <p:nvSpPr>
            <p:cNvPr id="49519" name="Rectangle 367"/>
            <p:cNvSpPr>
              <a:spLocks noChangeArrowheads="1"/>
            </p:cNvSpPr>
            <p:nvPr/>
          </p:nvSpPr>
          <p:spPr bwMode="auto">
            <a:xfrm>
              <a:off x="1169" y="3006"/>
              <a:ext cx="591" cy="222"/>
            </a:xfrm>
            <a:prstGeom prst="rect">
              <a:avLst/>
            </a:prstGeom>
            <a:solidFill>
              <a:srgbClr val="99FF99"/>
            </a:solidFill>
            <a:ln w="9525">
              <a:noFill/>
              <a:miter lim="800000"/>
              <a:headEnd/>
              <a:tailEnd/>
            </a:ln>
          </p:spPr>
          <p:txBody>
            <a:bodyPr/>
            <a:lstStyle/>
            <a:p>
              <a:endParaRPr lang="en-CA"/>
            </a:p>
          </p:txBody>
        </p:sp>
        <p:sp>
          <p:nvSpPr>
            <p:cNvPr id="49520" name="Rectangle 368"/>
            <p:cNvSpPr>
              <a:spLocks noChangeArrowheads="1"/>
            </p:cNvSpPr>
            <p:nvPr/>
          </p:nvSpPr>
          <p:spPr bwMode="auto">
            <a:xfrm>
              <a:off x="1169" y="3006"/>
              <a:ext cx="591" cy="222"/>
            </a:xfrm>
            <a:prstGeom prst="rect">
              <a:avLst/>
            </a:prstGeom>
            <a:noFill/>
            <a:ln w="19050" cap="rnd">
              <a:solidFill>
                <a:srgbClr val="000000"/>
              </a:solidFill>
              <a:round/>
              <a:headEnd/>
              <a:tailEnd/>
            </a:ln>
          </p:spPr>
          <p:txBody>
            <a:bodyPr/>
            <a:lstStyle/>
            <a:p>
              <a:endParaRPr lang="en-CA"/>
            </a:p>
          </p:txBody>
        </p:sp>
        <p:sp>
          <p:nvSpPr>
            <p:cNvPr id="49521" name="Rectangle 369"/>
            <p:cNvSpPr>
              <a:spLocks noChangeArrowheads="1"/>
            </p:cNvSpPr>
            <p:nvPr/>
          </p:nvSpPr>
          <p:spPr bwMode="auto">
            <a:xfrm>
              <a:off x="1238" y="3032"/>
              <a:ext cx="461" cy="154"/>
            </a:xfrm>
            <a:prstGeom prst="rect">
              <a:avLst/>
            </a:prstGeom>
            <a:noFill/>
            <a:ln w="9525">
              <a:noFill/>
              <a:miter lim="800000"/>
              <a:headEnd/>
              <a:tailEnd/>
            </a:ln>
          </p:spPr>
          <p:txBody>
            <a:bodyPr wrap="none" lIns="0" tIns="0" rIns="0" bIns="0">
              <a:spAutoFit/>
            </a:bodyPr>
            <a:lstStyle/>
            <a:p>
              <a:r>
                <a:rPr lang="en-US" sz="1600" b="1">
                  <a:solidFill>
                    <a:srgbClr val="000000"/>
                  </a:solidFill>
                </a:rPr>
                <a:t>Decode</a:t>
              </a:r>
              <a:endParaRPr lang="en-US"/>
            </a:p>
          </p:txBody>
        </p:sp>
        <p:sp>
          <p:nvSpPr>
            <p:cNvPr id="49522" name="Rectangle 370"/>
            <p:cNvSpPr>
              <a:spLocks noChangeArrowheads="1"/>
            </p:cNvSpPr>
            <p:nvPr/>
          </p:nvSpPr>
          <p:spPr bwMode="auto">
            <a:xfrm>
              <a:off x="1981" y="2785"/>
              <a:ext cx="590" cy="221"/>
            </a:xfrm>
            <a:prstGeom prst="rect">
              <a:avLst/>
            </a:prstGeom>
            <a:solidFill>
              <a:srgbClr val="99FF99"/>
            </a:solidFill>
            <a:ln w="9525">
              <a:noFill/>
              <a:miter lim="800000"/>
              <a:headEnd/>
              <a:tailEnd/>
            </a:ln>
          </p:spPr>
          <p:txBody>
            <a:bodyPr/>
            <a:lstStyle/>
            <a:p>
              <a:endParaRPr lang="en-CA"/>
            </a:p>
          </p:txBody>
        </p:sp>
        <p:sp>
          <p:nvSpPr>
            <p:cNvPr id="49523" name="Rectangle 371"/>
            <p:cNvSpPr>
              <a:spLocks noChangeArrowheads="1"/>
            </p:cNvSpPr>
            <p:nvPr/>
          </p:nvSpPr>
          <p:spPr bwMode="auto">
            <a:xfrm>
              <a:off x="1981" y="2785"/>
              <a:ext cx="590" cy="221"/>
            </a:xfrm>
            <a:prstGeom prst="rect">
              <a:avLst/>
            </a:prstGeom>
            <a:noFill/>
            <a:ln w="19050" cap="rnd">
              <a:solidFill>
                <a:srgbClr val="000000"/>
              </a:solidFill>
              <a:round/>
              <a:headEnd/>
              <a:tailEnd/>
            </a:ln>
          </p:spPr>
          <p:txBody>
            <a:bodyPr/>
            <a:lstStyle/>
            <a:p>
              <a:endParaRPr lang="en-CA"/>
            </a:p>
          </p:txBody>
        </p:sp>
        <p:sp>
          <p:nvSpPr>
            <p:cNvPr id="49524" name="Rectangle 372"/>
            <p:cNvSpPr>
              <a:spLocks noChangeArrowheads="1"/>
            </p:cNvSpPr>
            <p:nvPr/>
          </p:nvSpPr>
          <p:spPr bwMode="auto">
            <a:xfrm>
              <a:off x="2054" y="2813"/>
              <a:ext cx="456" cy="154"/>
            </a:xfrm>
            <a:prstGeom prst="rect">
              <a:avLst/>
            </a:prstGeom>
            <a:noFill/>
            <a:ln w="9525">
              <a:noFill/>
              <a:miter lim="800000"/>
              <a:headEnd/>
              <a:tailEnd/>
            </a:ln>
          </p:spPr>
          <p:txBody>
            <a:bodyPr wrap="none" lIns="0" tIns="0" rIns="0" bIns="0">
              <a:spAutoFit/>
            </a:bodyPr>
            <a:lstStyle/>
            <a:p>
              <a:r>
                <a:rPr lang="en-US" sz="1600" b="1">
                  <a:solidFill>
                    <a:srgbClr val="000000"/>
                  </a:solidFill>
                </a:rPr>
                <a:t>I-Buffer</a:t>
              </a:r>
              <a:endParaRPr lang="en-US"/>
            </a:p>
          </p:txBody>
        </p:sp>
        <p:sp>
          <p:nvSpPr>
            <p:cNvPr id="49542" name="Rectangle 390"/>
            <p:cNvSpPr>
              <a:spLocks noChangeArrowheads="1"/>
            </p:cNvSpPr>
            <p:nvPr/>
          </p:nvSpPr>
          <p:spPr bwMode="auto">
            <a:xfrm>
              <a:off x="432" y="2563"/>
              <a:ext cx="590" cy="222"/>
            </a:xfrm>
            <a:prstGeom prst="rect">
              <a:avLst/>
            </a:prstGeom>
            <a:solidFill>
              <a:srgbClr val="99FF99"/>
            </a:solidFill>
            <a:ln w="9525">
              <a:noFill/>
              <a:miter lim="800000"/>
              <a:headEnd/>
              <a:tailEnd/>
            </a:ln>
          </p:spPr>
          <p:txBody>
            <a:bodyPr/>
            <a:lstStyle/>
            <a:p>
              <a:endParaRPr lang="en-CA"/>
            </a:p>
          </p:txBody>
        </p:sp>
        <p:sp>
          <p:nvSpPr>
            <p:cNvPr id="49543" name="Rectangle 391"/>
            <p:cNvSpPr>
              <a:spLocks noChangeArrowheads="1"/>
            </p:cNvSpPr>
            <p:nvPr/>
          </p:nvSpPr>
          <p:spPr bwMode="auto">
            <a:xfrm>
              <a:off x="432" y="2563"/>
              <a:ext cx="590" cy="222"/>
            </a:xfrm>
            <a:prstGeom prst="rect">
              <a:avLst/>
            </a:prstGeom>
            <a:noFill/>
            <a:ln w="19050" cap="rnd">
              <a:solidFill>
                <a:srgbClr val="000000"/>
              </a:solidFill>
              <a:round/>
              <a:headEnd/>
              <a:tailEnd/>
            </a:ln>
          </p:spPr>
          <p:txBody>
            <a:bodyPr/>
            <a:lstStyle/>
            <a:p>
              <a:endParaRPr lang="en-CA"/>
            </a:p>
          </p:txBody>
        </p:sp>
        <p:sp>
          <p:nvSpPr>
            <p:cNvPr id="49544" name="Rectangle 392"/>
            <p:cNvSpPr>
              <a:spLocks noChangeArrowheads="1"/>
            </p:cNvSpPr>
            <p:nvPr/>
          </p:nvSpPr>
          <p:spPr bwMode="auto">
            <a:xfrm>
              <a:off x="558" y="2594"/>
              <a:ext cx="341" cy="154"/>
            </a:xfrm>
            <a:prstGeom prst="rect">
              <a:avLst/>
            </a:prstGeom>
            <a:noFill/>
            <a:ln w="9525">
              <a:noFill/>
              <a:miter lim="800000"/>
              <a:headEnd/>
              <a:tailEnd/>
            </a:ln>
          </p:spPr>
          <p:txBody>
            <a:bodyPr wrap="none" lIns="0" tIns="0" rIns="0" bIns="0">
              <a:spAutoFit/>
            </a:bodyPr>
            <a:lstStyle/>
            <a:p>
              <a:r>
                <a:rPr lang="en-US" sz="1600" b="1">
                  <a:solidFill>
                    <a:srgbClr val="000000"/>
                  </a:solidFill>
                </a:rPr>
                <a:t>Fetch</a:t>
              </a:r>
              <a:endParaRPr lang="en-US"/>
            </a:p>
          </p:txBody>
        </p:sp>
        <p:sp>
          <p:nvSpPr>
            <p:cNvPr id="49552" name="Line 400"/>
            <p:cNvSpPr>
              <a:spLocks noChangeShapeType="1"/>
            </p:cNvSpPr>
            <p:nvPr/>
          </p:nvSpPr>
          <p:spPr bwMode="auto">
            <a:xfrm>
              <a:off x="664" y="2785"/>
              <a:ext cx="0" cy="148"/>
            </a:xfrm>
            <a:prstGeom prst="line">
              <a:avLst/>
            </a:prstGeom>
            <a:noFill/>
            <a:ln w="36513">
              <a:solidFill>
                <a:srgbClr val="000000"/>
              </a:solidFill>
              <a:miter lim="800000"/>
              <a:headEnd/>
              <a:tailEnd/>
            </a:ln>
          </p:spPr>
          <p:txBody>
            <a:bodyPr/>
            <a:lstStyle/>
            <a:p>
              <a:endParaRPr lang="en-CA"/>
            </a:p>
          </p:txBody>
        </p:sp>
        <p:sp>
          <p:nvSpPr>
            <p:cNvPr id="49553" name="Freeform 401"/>
            <p:cNvSpPr>
              <a:spLocks/>
            </p:cNvSpPr>
            <p:nvPr/>
          </p:nvSpPr>
          <p:spPr bwMode="auto">
            <a:xfrm>
              <a:off x="616" y="2909"/>
              <a:ext cx="97" cy="97"/>
            </a:xfrm>
            <a:custGeom>
              <a:avLst/>
              <a:gdLst/>
              <a:ahLst/>
              <a:cxnLst>
                <a:cxn ang="0">
                  <a:pos x="103" y="207"/>
                </a:cxn>
                <a:cxn ang="0">
                  <a:pos x="0" y="0"/>
                </a:cxn>
                <a:cxn ang="0">
                  <a:pos x="206" y="0"/>
                </a:cxn>
                <a:cxn ang="0">
                  <a:pos x="206" y="0"/>
                </a:cxn>
                <a:cxn ang="0">
                  <a:pos x="103" y="207"/>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CA"/>
            </a:p>
          </p:txBody>
        </p:sp>
        <p:sp>
          <p:nvSpPr>
            <p:cNvPr id="49554" name="Freeform 402"/>
            <p:cNvSpPr>
              <a:spLocks/>
            </p:cNvSpPr>
            <p:nvPr/>
          </p:nvSpPr>
          <p:spPr bwMode="auto">
            <a:xfrm>
              <a:off x="934" y="2843"/>
              <a:ext cx="1047" cy="60"/>
            </a:xfrm>
            <a:custGeom>
              <a:avLst/>
              <a:gdLst/>
              <a:ahLst/>
              <a:cxnLst>
                <a:cxn ang="0">
                  <a:pos x="1047" y="60"/>
                </a:cxn>
                <a:cxn ang="0">
                  <a:pos x="0" y="60"/>
                </a:cxn>
                <a:cxn ang="0">
                  <a:pos x="0" y="0"/>
                </a:cxn>
              </a:cxnLst>
              <a:rect l="0" t="0" r="r" b="b"/>
              <a:pathLst>
                <a:path w="1047" h="60">
                  <a:moveTo>
                    <a:pt x="1047" y="60"/>
                  </a:moveTo>
                  <a:lnTo>
                    <a:pt x="0" y="60"/>
                  </a:lnTo>
                  <a:lnTo>
                    <a:pt x="0" y="0"/>
                  </a:lnTo>
                </a:path>
              </a:pathLst>
            </a:custGeom>
            <a:noFill/>
            <a:ln w="19050" cap="flat">
              <a:solidFill>
                <a:srgbClr val="000000"/>
              </a:solidFill>
              <a:prstDash val="solid"/>
              <a:miter lim="800000"/>
              <a:headEnd/>
              <a:tailEnd/>
            </a:ln>
          </p:spPr>
          <p:txBody>
            <a:bodyPr/>
            <a:lstStyle/>
            <a:p>
              <a:endParaRPr lang="en-CA"/>
            </a:p>
          </p:txBody>
        </p:sp>
        <p:sp>
          <p:nvSpPr>
            <p:cNvPr id="49555" name="Freeform 403"/>
            <p:cNvSpPr>
              <a:spLocks/>
            </p:cNvSpPr>
            <p:nvPr/>
          </p:nvSpPr>
          <p:spPr bwMode="auto">
            <a:xfrm>
              <a:off x="895" y="2785"/>
              <a:ext cx="77" cy="77"/>
            </a:xfrm>
            <a:custGeom>
              <a:avLst/>
              <a:gdLst/>
              <a:ahLst/>
              <a:cxnLst>
                <a:cxn ang="0">
                  <a:pos x="82" y="0"/>
                </a:cxn>
                <a:cxn ang="0">
                  <a:pos x="164" y="164"/>
                </a:cxn>
                <a:cxn ang="0">
                  <a:pos x="0" y="164"/>
                </a:cxn>
                <a:cxn ang="0">
                  <a:pos x="0" y="164"/>
                </a:cxn>
                <a:cxn ang="0">
                  <a:pos x="82" y="0"/>
                </a:cxn>
              </a:cxnLst>
              <a:rect l="0" t="0" r="r" b="b"/>
              <a:pathLst>
                <a:path w="164" h="164">
                  <a:moveTo>
                    <a:pt x="82" y="0"/>
                  </a:moveTo>
                  <a:lnTo>
                    <a:pt x="164" y="164"/>
                  </a:lnTo>
                  <a:cubicBezTo>
                    <a:pt x="112" y="138"/>
                    <a:pt x="52" y="138"/>
                    <a:pt x="0" y="164"/>
                  </a:cubicBezTo>
                  <a:lnTo>
                    <a:pt x="0" y="164"/>
                  </a:lnTo>
                  <a:lnTo>
                    <a:pt x="82" y="0"/>
                  </a:lnTo>
                  <a:close/>
                </a:path>
              </a:pathLst>
            </a:custGeom>
            <a:solidFill>
              <a:srgbClr val="000000"/>
            </a:solidFill>
            <a:ln w="0">
              <a:solidFill>
                <a:srgbClr val="000000"/>
              </a:solidFill>
              <a:prstDash val="solid"/>
              <a:round/>
              <a:headEnd/>
              <a:tailEnd/>
            </a:ln>
          </p:spPr>
          <p:txBody>
            <a:bodyPr/>
            <a:lstStyle/>
            <a:p>
              <a:endParaRPr lang="en-CA"/>
            </a:p>
          </p:txBody>
        </p:sp>
        <p:sp>
          <p:nvSpPr>
            <p:cNvPr id="49559" name="Rectangle 407"/>
            <p:cNvSpPr>
              <a:spLocks noChangeArrowheads="1"/>
            </p:cNvSpPr>
            <p:nvPr/>
          </p:nvSpPr>
          <p:spPr bwMode="auto">
            <a:xfrm>
              <a:off x="1291" y="2776"/>
              <a:ext cx="451" cy="125"/>
            </a:xfrm>
            <a:prstGeom prst="rect">
              <a:avLst/>
            </a:prstGeom>
            <a:noFill/>
            <a:ln w="9525">
              <a:noFill/>
              <a:miter lim="800000"/>
              <a:headEnd/>
              <a:tailEnd/>
            </a:ln>
          </p:spPr>
          <p:txBody>
            <a:bodyPr wrap="none" lIns="0" tIns="0" rIns="0" bIns="0">
              <a:spAutoFit/>
            </a:bodyPr>
            <a:lstStyle/>
            <a:p>
              <a:r>
                <a:rPr lang="en-US" sz="1300">
                  <a:solidFill>
                    <a:srgbClr val="000000"/>
                  </a:solidFill>
                </a:rPr>
                <a:t>Valid[1:N]</a:t>
              </a:r>
              <a:endParaRPr lang="en-US"/>
            </a:p>
          </p:txBody>
        </p:sp>
      </p:grpSp>
      <p:sp>
        <p:nvSpPr>
          <p:cNvPr id="49573" name="Line 421"/>
          <p:cNvSpPr>
            <a:spLocks noChangeShapeType="1"/>
          </p:cNvSpPr>
          <p:nvPr/>
        </p:nvSpPr>
        <p:spPr bwMode="auto">
          <a:xfrm flipH="1" flipV="1">
            <a:off x="4953000" y="4191000"/>
            <a:ext cx="152400" cy="381000"/>
          </a:xfrm>
          <a:prstGeom prst="line">
            <a:avLst/>
          </a:prstGeom>
          <a:noFill/>
          <a:ln w="9525">
            <a:solidFill>
              <a:schemeClr val="tx1"/>
            </a:solidFill>
            <a:prstDash val="dash"/>
            <a:round/>
            <a:headEnd/>
            <a:tailEnd/>
          </a:ln>
          <a:effectLst/>
        </p:spPr>
        <p:txBody>
          <a:bodyPr/>
          <a:lstStyle/>
          <a:p>
            <a:endParaRPr lang="en-CA"/>
          </a:p>
        </p:txBody>
      </p:sp>
      <p:sp>
        <p:nvSpPr>
          <p:cNvPr id="49574" name="Line 422"/>
          <p:cNvSpPr>
            <a:spLocks noChangeShapeType="1"/>
          </p:cNvSpPr>
          <p:nvPr/>
        </p:nvSpPr>
        <p:spPr bwMode="auto">
          <a:xfrm flipV="1">
            <a:off x="6019800" y="4191000"/>
            <a:ext cx="381000" cy="381000"/>
          </a:xfrm>
          <a:prstGeom prst="line">
            <a:avLst/>
          </a:prstGeom>
          <a:noFill/>
          <a:ln w="9525">
            <a:solidFill>
              <a:schemeClr val="tx1"/>
            </a:solidFill>
            <a:prstDash val="dash"/>
            <a:round/>
            <a:headEnd/>
            <a:tailEnd/>
          </a:ln>
          <a:effectLst/>
        </p:spPr>
        <p:txBody>
          <a:bodyPr/>
          <a:lstStyle/>
          <a:p>
            <a:endParaRPr lang="en-CA"/>
          </a:p>
        </p:txBody>
      </p:sp>
      <p:sp>
        <p:nvSpPr>
          <p:cNvPr id="49575" name="Line 423"/>
          <p:cNvSpPr>
            <a:spLocks noChangeShapeType="1"/>
          </p:cNvSpPr>
          <p:nvPr/>
        </p:nvSpPr>
        <p:spPr bwMode="auto">
          <a:xfrm flipH="1" flipV="1">
            <a:off x="6781800" y="4191000"/>
            <a:ext cx="762000" cy="685800"/>
          </a:xfrm>
          <a:prstGeom prst="line">
            <a:avLst/>
          </a:prstGeom>
          <a:noFill/>
          <a:ln w="9525">
            <a:solidFill>
              <a:schemeClr val="tx1"/>
            </a:solidFill>
            <a:prstDash val="dash"/>
            <a:round/>
            <a:headEnd/>
            <a:tailEnd/>
          </a:ln>
          <a:effectLst/>
        </p:spPr>
        <p:txBody>
          <a:bodyPr/>
          <a:lstStyle/>
          <a:p>
            <a:endParaRPr lang="en-CA"/>
          </a:p>
        </p:txBody>
      </p:sp>
      <p:sp>
        <p:nvSpPr>
          <p:cNvPr id="49576" name="Line 424"/>
          <p:cNvSpPr>
            <a:spLocks noChangeShapeType="1"/>
          </p:cNvSpPr>
          <p:nvPr/>
        </p:nvSpPr>
        <p:spPr bwMode="auto">
          <a:xfrm flipV="1">
            <a:off x="8534400" y="4191000"/>
            <a:ext cx="76200" cy="685800"/>
          </a:xfrm>
          <a:prstGeom prst="line">
            <a:avLst/>
          </a:prstGeom>
          <a:noFill/>
          <a:ln w="9525">
            <a:solidFill>
              <a:schemeClr val="tx1"/>
            </a:solidFill>
            <a:prstDash val="dash"/>
            <a:round/>
            <a:headEnd/>
            <a:tailEnd/>
          </a:ln>
          <a:effectLst/>
        </p:spPr>
        <p:txBody>
          <a:bodyPr/>
          <a:lstStyle/>
          <a:p>
            <a:endParaRPr lang="en-CA"/>
          </a:p>
        </p:txBody>
      </p:sp>
      <p:sp>
        <p:nvSpPr>
          <p:cNvPr id="215" name="Slide Number Placeholder 214"/>
          <p:cNvSpPr>
            <a:spLocks noGrp="1"/>
          </p:cNvSpPr>
          <p:nvPr>
            <p:ph type="sldNum" sz="quarter" idx="12"/>
          </p:nvPr>
        </p:nvSpPr>
        <p:spPr>
          <a:xfrm>
            <a:off x="7024688" y="6492875"/>
            <a:ext cx="2133600" cy="365125"/>
          </a:xfrm>
        </p:spPr>
        <p:txBody>
          <a:bodyPr/>
          <a:lstStyle/>
          <a:p>
            <a:fld id="{373A656A-9B13-274E-A474-06373E7B8BD3}" type="slidenum">
              <a:rPr lang="en-US" smtClean="0"/>
              <a:t>20</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a:t>Instruction Issue</a:t>
            </a:r>
          </a:p>
        </p:txBody>
      </p:sp>
      <p:sp>
        <p:nvSpPr>
          <p:cNvPr id="53251" name="Rectangle 3"/>
          <p:cNvSpPr>
            <a:spLocks noGrp="1" noChangeArrowheads="1"/>
          </p:cNvSpPr>
          <p:nvPr>
            <p:ph type="body" idx="1"/>
          </p:nvPr>
        </p:nvSpPr>
        <p:spPr/>
        <p:txBody>
          <a:bodyPr/>
          <a:lstStyle/>
          <a:p>
            <a:pPr>
              <a:lnSpc>
                <a:spcPct val="80000"/>
              </a:lnSpc>
            </a:pPr>
            <a:r>
              <a:rPr lang="en-US" sz="2800" dirty="0"/>
              <a:t>Select a warp and issue an instruction from its </a:t>
            </a:r>
            <a:r>
              <a:rPr lang="en-US" sz="2800" dirty="0" smtClean="0"/>
              <a:t/>
            </a:r>
            <a:br>
              <a:rPr lang="en-US" sz="2800" dirty="0" smtClean="0"/>
            </a:br>
            <a:r>
              <a:rPr lang="en-US" sz="2800" dirty="0" smtClean="0"/>
              <a:t>I-Buffer </a:t>
            </a:r>
            <a:r>
              <a:rPr lang="en-US" sz="2800" dirty="0"/>
              <a:t>for execution</a:t>
            </a:r>
            <a:endParaRPr lang="en-US" sz="2800" dirty="0" smtClean="0"/>
          </a:p>
          <a:p>
            <a:pPr lvl="1">
              <a:lnSpc>
                <a:spcPct val="80000"/>
              </a:lnSpc>
            </a:pPr>
            <a:r>
              <a:rPr lang="en-US" sz="2400" dirty="0" smtClean="0"/>
              <a:t>Scheduling: Greedy-Then-Oldest (GTO)</a:t>
            </a:r>
          </a:p>
          <a:p>
            <a:pPr lvl="1">
              <a:lnSpc>
                <a:spcPct val="80000"/>
              </a:lnSpc>
            </a:pPr>
            <a:r>
              <a:rPr lang="en-US" sz="2400" dirty="0" smtClean="0"/>
              <a:t>GT200/later Fermi/</a:t>
            </a:r>
            <a:r>
              <a:rPr lang="en-US" sz="2400" dirty="0" err="1" smtClean="0"/>
              <a:t>Kepler</a:t>
            </a:r>
            <a:r>
              <a:rPr lang="en-US" sz="2400" dirty="0" smtClean="0"/>
              <a:t>: </a:t>
            </a:r>
            <a:r>
              <a:rPr lang="en-US" sz="2400" dirty="0"/>
              <a:t/>
            </a:r>
            <a:br>
              <a:rPr lang="en-US" sz="2400" dirty="0"/>
            </a:br>
            <a:r>
              <a:rPr lang="en-US" sz="2400" dirty="0"/>
              <a:t>Allow</a:t>
            </a:r>
            <a:r>
              <a:rPr lang="en-US" sz="2400" dirty="0" smtClean="0"/>
              <a:t> dual issue (superscalar)</a:t>
            </a:r>
          </a:p>
          <a:p>
            <a:pPr lvl="1">
              <a:lnSpc>
                <a:spcPct val="80000"/>
              </a:lnSpc>
            </a:pPr>
            <a:r>
              <a:rPr lang="en-US" sz="2400" dirty="0"/>
              <a:t>Fermi: Odd/Even </a:t>
            </a:r>
            <a:r>
              <a:rPr lang="en-US" sz="2400" dirty="0" smtClean="0"/>
              <a:t>scheduler</a:t>
            </a:r>
          </a:p>
          <a:p>
            <a:pPr lvl="1">
              <a:lnSpc>
                <a:spcPct val="80000"/>
              </a:lnSpc>
            </a:pPr>
            <a:r>
              <a:rPr lang="en-US" sz="2400" dirty="0" smtClean="0"/>
              <a:t>To avoid stalling pipeline might</a:t>
            </a:r>
          </a:p>
          <a:p>
            <a:pPr lvl="1">
              <a:lnSpc>
                <a:spcPct val="80000"/>
              </a:lnSpc>
              <a:buNone/>
            </a:pPr>
            <a:r>
              <a:rPr lang="en-US" sz="2400" dirty="0" smtClean="0"/>
              <a:t>    keep instruction in I-buffer until</a:t>
            </a:r>
          </a:p>
          <a:p>
            <a:pPr lvl="1">
              <a:lnSpc>
                <a:spcPct val="80000"/>
              </a:lnSpc>
              <a:buNone/>
            </a:pPr>
            <a:r>
              <a:rPr lang="en-US" sz="2400" dirty="0" smtClean="0"/>
              <a:t>    know it can complete (replay)</a:t>
            </a:r>
            <a:endParaRPr lang="en-US" sz="2400" dirty="0"/>
          </a:p>
        </p:txBody>
      </p:sp>
      <p:grpSp>
        <p:nvGrpSpPr>
          <p:cNvPr id="2" name="Group 74"/>
          <p:cNvGrpSpPr>
            <a:grpSpLocks/>
          </p:cNvGrpSpPr>
          <p:nvPr/>
        </p:nvGrpSpPr>
        <p:grpSpPr bwMode="auto">
          <a:xfrm>
            <a:off x="6324600" y="5791200"/>
            <a:ext cx="2257425" cy="660400"/>
            <a:chOff x="3984" y="3648"/>
            <a:chExt cx="1422" cy="416"/>
          </a:xfrm>
        </p:grpSpPr>
        <p:sp>
          <p:nvSpPr>
            <p:cNvPr id="53253" name="Rectangle 5"/>
            <p:cNvSpPr>
              <a:spLocks noChangeArrowheads="1"/>
            </p:cNvSpPr>
            <p:nvPr/>
          </p:nvSpPr>
          <p:spPr bwMode="auto">
            <a:xfrm>
              <a:off x="5195" y="3703"/>
              <a:ext cx="169" cy="93"/>
            </a:xfrm>
            <a:prstGeom prst="rect">
              <a:avLst/>
            </a:prstGeom>
            <a:solidFill>
              <a:srgbClr val="FFFF66"/>
            </a:solidFill>
            <a:ln w="9525">
              <a:noFill/>
              <a:miter lim="800000"/>
              <a:headEnd/>
              <a:tailEnd/>
            </a:ln>
          </p:spPr>
          <p:txBody>
            <a:bodyPr/>
            <a:lstStyle/>
            <a:p>
              <a:endParaRPr lang="en-CA"/>
            </a:p>
          </p:txBody>
        </p:sp>
        <p:sp>
          <p:nvSpPr>
            <p:cNvPr id="53254" name="Rectangle 6"/>
            <p:cNvSpPr>
              <a:spLocks noChangeArrowheads="1"/>
            </p:cNvSpPr>
            <p:nvPr/>
          </p:nvSpPr>
          <p:spPr bwMode="auto">
            <a:xfrm>
              <a:off x="5195" y="3703"/>
              <a:ext cx="169" cy="93"/>
            </a:xfrm>
            <a:prstGeom prst="rect">
              <a:avLst/>
            </a:prstGeom>
            <a:noFill/>
            <a:ln w="19050" cap="rnd">
              <a:solidFill>
                <a:srgbClr val="000000"/>
              </a:solidFill>
              <a:round/>
              <a:headEnd/>
              <a:tailEnd/>
            </a:ln>
          </p:spPr>
          <p:txBody>
            <a:bodyPr/>
            <a:lstStyle/>
            <a:p>
              <a:endParaRPr lang="en-CA"/>
            </a:p>
          </p:txBody>
        </p:sp>
        <p:sp>
          <p:nvSpPr>
            <p:cNvPr id="53255" name="Rectangle 7"/>
            <p:cNvSpPr>
              <a:spLocks noChangeArrowheads="1"/>
            </p:cNvSpPr>
            <p:nvPr/>
          </p:nvSpPr>
          <p:spPr bwMode="auto">
            <a:xfrm>
              <a:off x="5186" y="3716"/>
              <a:ext cx="169" cy="92"/>
            </a:xfrm>
            <a:prstGeom prst="rect">
              <a:avLst/>
            </a:prstGeom>
            <a:solidFill>
              <a:srgbClr val="FFFF66"/>
            </a:solidFill>
            <a:ln w="9525">
              <a:noFill/>
              <a:miter lim="800000"/>
              <a:headEnd/>
              <a:tailEnd/>
            </a:ln>
          </p:spPr>
          <p:txBody>
            <a:bodyPr/>
            <a:lstStyle/>
            <a:p>
              <a:endParaRPr lang="en-CA"/>
            </a:p>
          </p:txBody>
        </p:sp>
        <p:sp>
          <p:nvSpPr>
            <p:cNvPr id="53256" name="Rectangle 8"/>
            <p:cNvSpPr>
              <a:spLocks noChangeArrowheads="1"/>
            </p:cNvSpPr>
            <p:nvPr/>
          </p:nvSpPr>
          <p:spPr bwMode="auto">
            <a:xfrm>
              <a:off x="5186" y="3716"/>
              <a:ext cx="169" cy="92"/>
            </a:xfrm>
            <a:prstGeom prst="rect">
              <a:avLst/>
            </a:prstGeom>
            <a:noFill/>
            <a:ln w="19050" cap="rnd">
              <a:solidFill>
                <a:srgbClr val="000000"/>
              </a:solidFill>
              <a:round/>
              <a:headEnd/>
              <a:tailEnd/>
            </a:ln>
          </p:spPr>
          <p:txBody>
            <a:bodyPr/>
            <a:lstStyle/>
            <a:p>
              <a:endParaRPr lang="en-CA"/>
            </a:p>
          </p:txBody>
        </p:sp>
        <p:sp>
          <p:nvSpPr>
            <p:cNvPr id="53257" name="Rectangle 9"/>
            <p:cNvSpPr>
              <a:spLocks noChangeArrowheads="1"/>
            </p:cNvSpPr>
            <p:nvPr/>
          </p:nvSpPr>
          <p:spPr bwMode="auto">
            <a:xfrm>
              <a:off x="5178" y="3728"/>
              <a:ext cx="169" cy="93"/>
            </a:xfrm>
            <a:prstGeom prst="rect">
              <a:avLst/>
            </a:prstGeom>
            <a:solidFill>
              <a:srgbClr val="FFFF66"/>
            </a:solidFill>
            <a:ln w="9525">
              <a:noFill/>
              <a:miter lim="800000"/>
              <a:headEnd/>
              <a:tailEnd/>
            </a:ln>
          </p:spPr>
          <p:txBody>
            <a:bodyPr/>
            <a:lstStyle/>
            <a:p>
              <a:endParaRPr lang="en-CA"/>
            </a:p>
          </p:txBody>
        </p:sp>
        <p:sp>
          <p:nvSpPr>
            <p:cNvPr id="53258" name="Rectangle 10"/>
            <p:cNvSpPr>
              <a:spLocks noChangeArrowheads="1"/>
            </p:cNvSpPr>
            <p:nvPr/>
          </p:nvSpPr>
          <p:spPr bwMode="auto">
            <a:xfrm>
              <a:off x="5178" y="3728"/>
              <a:ext cx="169" cy="93"/>
            </a:xfrm>
            <a:prstGeom prst="rect">
              <a:avLst/>
            </a:prstGeom>
            <a:noFill/>
            <a:ln w="19050" cap="rnd">
              <a:solidFill>
                <a:srgbClr val="000000"/>
              </a:solidFill>
              <a:round/>
              <a:headEnd/>
              <a:tailEnd/>
            </a:ln>
          </p:spPr>
          <p:txBody>
            <a:bodyPr/>
            <a:lstStyle/>
            <a:p>
              <a:endParaRPr lang="en-CA"/>
            </a:p>
          </p:txBody>
        </p:sp>
        <p:sp>
          <p:nvSpPr>
            <p:cNvPr id="53259" name="Oval 11"/>
            <p:cNvSpPr>
              <a:spLocks noChangeArrowheads="1"/>
            </p:cNvSpPr>
            <p:nvPr/>
          </p:nvSpPr>
          <p:spPr bwMode="auto">
            <a:xfrm>
              <a:off x="5368" y="3743"/>
              <a:ext cx="4" cy="7"/>
            </a:xfrm>
            <a:prstGeom prst="ellipse">
              <a:avLst/>
            </a:prstGeom>
            <a:solidFill>
              <a:srgbClr val="FFFF66"/>
            </a:solidFill>
            <a:ln w="0">
              <a:solidFill>
                <a:srgbClr val="000000"/>
              </a:solidFill>
              <a:round/>
              <a:headEnd/>
              <a:tailEnd/>
            </a:ln>
          </p:spPr>
          <p:txBody>
            <a:bodyPr/>
            <a:lstStyle/>
            <a:p>
              <a:endParaRPr lang="en-CA"/>
            </a:p>
          </p:txBody>
        </p:sp>
        <p:sp>
          <p:nvSpPr>
            <p:cNvPr id="53260" name="Oval 12"/>
            <p:cNvSpPr>
              <a:spLocks noChangeArrowheads="1"/>
            </p:cNvSpPr>
            <p:nvPr/>
          </p:nvSpPr>
          <p:spPr bwMode="auto">
            <a:xfrm>
              <a:off x="5368" y="3743"/>
              <a:ext cx="4" cy="7"/>
            </a:xfrm>
            <a:prstGeom prst="ellipse">
              <a:avLst/>
            </a:prstGeom>
            <a:noFill/>
            <a:ln w="3175">
              <a:solidFill>
                <a:srgbClr val="000000"/>
              </a:solidFill>
              <a:miter lim="800000"/>
              <a:headEnd/>
              <a:tailEnd/>
            </a:ln>
          </p:spPr>
          <p:txBody>
            <a:bodyPr/>
            <a:lstStyle/>
            <a:p>
              <a:endParaRPr lang="en-CA"/>
            </a:p>
          </p:txBody>
        </p:sp>
        <p:sp>
          <p:nvSpPr>
            <p:cNvPr id="53261" name="Oval 13"/>
            <p:cNvSpPr>
              <a:spLocks noChangeArrowheads="1"/>
            </p:cNvSpPr>
            <p:nvPr/>
          </p:nvSpPr>
          <p:spPr bwMode="auto">
            <a:xfrm>
              <a:off x="5374" y="3734"/>
              <a:ext cx="4" cy="7"/>
            </a:xfrm>
            <a:prstGeom prst="ellipse">
              <a:avLst/>
            </a:prstGeom>
            <a:solidFill>
              <a:srgbClr val="FFFF66"/>
            </a:solidFill>
            <a:ln w="0">
              <a:solidFill>
                <a:srgbClr val="000000"/>
              </a:solidFill>
              <a:round/>
              <a:headEnd/>
              <a:tailEnd/>
            </a:ln>
          </p:spPr>
          <p:txBody>
            <a:bodyPr/>
            <a:lstStyle/>
            <a:p>
              <a:endParaRPr lang="en-CA"/>
            </a:p>
          </p:txBody>
        </p:sp>
        <p:sp>
          <p:nvSpPr>
            <p:cNvPr id="53262" name="Oval 14"/>
            <p:cNvSpPr>
              <a:spLocks noChangeArrowheads="1"/>
            </p:cNvSpPr>
            <p:nvPr/>
          </p:nvSpPr>
          <p:spPr bwMode="auto">
            <a:xfrm>
              <a:off x="5374" y="3734"/>
              <a:ext cx="4" cy="7"/>
            </a:xfrm>
            <a:prstGeom prst="ellipse">
              <a:avLst/>
            </a:prstGeom>
            <a:noFill/>
            <a:ln w="3175">
              <a:solidFill>
                <a:srgbClr val="000000"/>
              </a:solidFill>
              <a:miter lim="800000"/>
              <a:headEnd/>
              <a:tailEnd/>
            </a:ln>
          </p:spPr>
          <p:txBody>
            <a:bodyPr/>
            <a:lstStyle/>
            <a:p>
              <a:endParaRPr lang="en-CA"/>
            </a:p>
          </p:txBody>
        </p:sp>
        <p:sp>
          <p:nvSpPr>
            <p:cNvPr id="53263" name="Oval 15"/>
            <p:cNvSpPr>
              <a:spLocks noChangeArrowheads="1"/>
            </p:cNvSpPr>
            <p:nvPr/>
          </p:nvSpPr>
          <p:spPr bwMode="auto">
            <a:xfrm>
              <a:off x="5381" y="3725"/>
              <a:ext cx="4" cy="6"/>
            </a:xfrm>
            <a:prstGeom prst="ellipse">
              <a:avLst/>
            </a:prstGeom>
            <a:solidFill>
              <a:srgbClr val="FFFF66"/>
            </a:solidFill>
            <a:ln w="0">
              <a:solidFill>
                <a:srgbClr val="000000"/>
              </a:solidFill>
              <a:round/>
              <a:headEnd/>
              <a:tailEnd/>
            </a:ln>
          </p:spPr>
          <p:txBody>
            <a:bodyPr/>
            <a:lstStyle/>
            <a:p>
              <a:endParaRPr lang="en-CA"/>
            </a:p>
          </p:txBody>
        </p:sp>
        <p:sp>
          <p:nvSpPr>
            <p:cNvPr id="53264" name="Oval 16"/>
            <p:cNvSpPr>
              <a:spLocks noChangeArrowheads="1"/>
            </p:cNvSpPr>
            <p:nvPr/>
          </p:nvSpPr>
          <p:spPr bwMode="auto">
            <a:xfrm>
              <a:off x="5381" y="3725"/>
              <a:ext cx="4" cy="6"/>
            </a:xfrm>
            <a:prstGeom prst="ellipse">
              <a:avLst/>
            </a:prstGeom>
            <a:noFill/>
            <a:ln w="3175">
              <a:solidFill>
                <a:srgbClr val="000000"/>
              </a:solidFill>
              <a:miter lim="800000"/>
              <a:headEnd/>
              <a:tailEnd/>
            </a:ln>
          </p:spPr>
          <p:txBody>
            <a:bodyPr/>
            <a:lstStyle/>
            <a:p>
              <a:endParaRPr lang="en-CA"/>
            </a:p>
          </p:txBody>
        </p:sp>
        <p:sp>
          <p:nvSpPr>
            <p:cNvPr id="53265" name="Line 17"/>
            <p:cNvSpPr>
              <a:spLocks noChangeShapeType="1"/>
            </p:cNvSpPr>
            <p:nvPr/>
          </p:nvSpPr>
          <p:spPr bwMode="auto">
            <a:xfrm>
              <a:off x="4153" y="3879"/>
              <a:ext cx="22" cy="0"/>
            </a:xfrm>
            <a:prstGeom prst="line">
              <a:avLst/>
            </a:prstGeom>
            <a:noFill/>
            <a:ln w="36513">
              <a:solidFill>
                <a:srgbClr val="000000"/>
              </a:solidFill>
              <a:miter lim="800000"/>
              <a:headEnd/>
              <a:tailEnd/>
            </a:ln>
          </p:spPr>
          <p:txBody>
            <a:bodyPr/>
            <a:lstStyle/>
            <a:p>
              <a:endParaRPr lang="en-CA"/>
            </a:p>
          </p:txBody>
        </p:sp>
        <p:sp>
          <p:nvSpPr>
            <p:cNvPr id="53266" name="Freeform 18"/>
            <p:cNvSpPr>
              <a:spLocks/>
            </p:cNvSpPr>
            <p:nvPr/>
          </p:nvSpPr>
          <p:spPr bwMode="auto">
            <a:xfrm>
              <a:off x="4168" y="3859"/>
              <a:ext cx="27" cy="40"/>
            </a:xfrm>
            <a:custGeom>
              <a:avLst/>
              <a:gdLst/>
              <a:ahLst/>
              <a:cxnLst>
                <a:cxn ang="0">
                  <a:pos x="206" y="103"/>
                </a:cxn>
                <a:cxn ang="0">
                  <a:pos x="0" y="207"/>
                </a:cxn>
                <a:cxn ang="0">
                  <a:pos x="0" y="0"/>
                </a:cxn>
                <a:cxn ang="0">
                  <a:pos x="0" y="0"/>
                </a:cxn>
                <a:cxn ang="0">
                  <a:pos x="206" y="103"/>
                </a:cxn>
              </a:cxnLst>
              <a:rect l="0" t="0" r="r" b="b"/>
              <a:pathLst>
                <a:path w="206" h="207">
                  <a:moveTo>
                    <a:pt x="206" y="103"/>
                  </a:moveTo>
                  <a:lnTo>
                    <a:pt x="0" y="207"/>
                  </a:lnTo>
                  <a:cubicBezTo>
                    <a:pt x="33" y="142"/>
                    <a:pt x="33" y="65"/>
                    <a:pt x="0" y="0"/>
                  </a:cubicBezTo>
                  <a:lnTo>
                    <a:pt x="0" y="0"/>
                  </a:lnTo>
                  <a:lnTo>
                    <a:pt x="206" y="103"/>
                  </a:lnTo>
                  <a:close/>
                </a:path>
              </a:pathLst>
            </a:custGeom>
            <a:solidFill>
              <a:srgbClr val="000000"/>
            </a:solidFill>
            <a:ln w="0">
              <a:solidFill>
                <a:srgbClr val="000000"/>
              </a:solidFill>
              <a:prstDash val="solid"/>
              <a:round/>
              <a:headEnd/>
              <a:tailEnd/>
            </a:ln>
          </p:spPr>
          <p:txBody>
            <a:bodyPr/>
            <a:lstStyle/>
            <a:p>
              <a:endParaRPr lang="en-CA"/>
            </a:p>
          </p:txBody>
        </p:sp>
        <p:sp>
          <p:nvSpPr>
            <p:cNvPr id="53267" name="Line 19"/>
            <p:cNvSpPr>
              <a:spLocks noChangeShapeType="1"/>
            </p:cNvSpPr>
            <p:nvPr/>
          </p:nvSpPr>
          <p:spPr bwMode="auto">
            <a:xfrm>
              <a:off x="4365" y="3913"/>
              <a:ext cx="43" cy="17"/>
            </a:xfrm>
            <a:prstGeom prst="line">
              <a:avLst/>
            </a:prstGeom>
            <a:noFill/>
            <a:ln w="36513">
              <a:solidFill>
                <a:srgbClr val="000000"/>
              </a:solidFill>
              <a:miter lim="800000"/>
              <a:headEnd/>
              <a:tailEnd/>
            </a:ln>
          </p:spPr>
          <p:txBody>
            <a:bodyPr/>
            <a:lstStyle/>
            <a:p>
              <a:endParaRPr lang="en-CA"/>
            </a:p>
          </p:txBody>
        </p:sp>
        <p:sp>
          <p:nvSpPr>
            <p:cNvPr id="53268" name="Freeform 20"/>
            <p:cNvSpPr>
              <a:spLocks/>
            </p:cNvSpPr>
            <p:nvPr/>
          </p:nvSpPr>
          <p:spPr bwMode="auto">
            <a:xfrm>
              <a:off x="4398" y="3907"/>
              <a:ext cx="30" cy="39"/>
            </a:xfrm>
            <a:custGeom>
              <a:avLst/>
              <a:gdLst/>
              <a:ahLst/>
              <a:cxnLst>
                <a:cxn ang="0">
                  <a:pos x="227" y="154"/>
                </a:cxn>
                <a:cxn ang="0">
                  <a:pos x="0" y="199"/>
                </a:cxn>
                <a:cxn ang="0">
                  <a:pos x="55" y="0"/>
                </a:cxn>
                <a:cxn ang="0">
                  <a:pos x="55" y="0"/>
                </a:cxn>
                <a:cxn ang="0">
                  <a:pos x="227" y="154"/>
                </a:cxn>
              </a:cxnLst>
              <a:rect l="0" t="0" r="r" b="b"/>
              <a:pathLst>
                <a:path w="227" h="199">
                  <a:moveTo>
                    <a:pt x="227" y="154"/>
                  </a:moveTo>
                  <a:lnTo>
                    <a:pt x="0" y="199"/>
                  </a:lnTo>
                  <a:cubicBezTo>
                    <a:pt x="49" y="145"/>
                    <a:pt x="69" y="71"/>
                    <a:pt x="55" y="0"/>
                  </a:cubicBezTo>
                  <a:lnTo>
                    <a:pt x="55" y="0"/>
                  </a:lnTo>
                  <a:lnTo>
                    <a:pt x="227" y="154"/>
                  </a:lnTo>
                  <a:close/>
                </a:path>
              </a:pathLst>
            </a:custGeom>
            <a:solidFill>
              <a:srgbClr val="000000"/>
            </a:solidFill>
            <a:ln w="0">
              <a:solidFill>
                <a:srgbClr val="000000"/>
              </a:solidFill>
              <a:prstDash val="solid"/>
              <a:round/>
              <a:headEnd/>
              <a:tailEnd/>
            </a:ln>
          </p:spPr>
          <p:txBody>
            <a:bodyPr/>
            <a:lstStyle/>
            <a:p>
              <a:endParaRPr lang="en-CA"/>
            </a:p>
          </p:txBody>
        </p:sp>
        <p:sp>
          <p:nvSpPr>
            <p:cNvPr id="53269" name="Line 21"/>
            <p:cNvSpPr>
              <a:spLocks noChangeShapeType="1"/>
            </p:cNvSpPr>
            <p:nvPr/>
          </p:nvSpPr>
          <p:spPr bwMode="auto">
            <a:xfrm flipV="1">
              <a:off x="4365" y="3828"/>
              <a:ext cx="43" cy="18"/>
            </a:xfrm>
            <a:prstGeom prst="line">
              <a:avLst/>
            </a:prstGeom>
            <a:noFill/>
            <a:ln w="36513">
              <a:solidFill>
                <a:srgbClr val="000000"/>
              </a:solidFill>
              <a:miter lim="800000"/>
              <a:headEnd/>
              <a:tailEnd/>
            </a:ln>
          </p:spPr>
          <p:txBody>
            <a:bodyPr/>
            <a:lstStyle/>
            <a:p>
              <a:endParaRPr lang="en-CA"/>
            </a:p>
          </p:txBody>
        </p:sp>
        <p:sp>
          <p:nvSpPr>
            <p:cNvPr id="53270" name="Freeform 22"/>
            <p:cNvSpPr>
              <a:spLocks/>
            </p:cNvSpPr>
            <p:nvPr/>
          </p:nvSpPr>
          <p:spPr bwMode="auto">
            <a:xfrm>
              <a:off x="4398" y="3811"/>
              <a:ext cx="30" cy="40"/>
            </a:xfrm>
            <a:custGeom>
              <a:avLst/>
              <a:gdLst/>
              <a:ahLst/>
              <a:cxnLst>
                <a:cxn ang="0">
                  <a:pos x="227" y="45"/>
                </a:cxn>
                <a:cxn ang="0">
                  <a:pos x="55" y="199"/>
                </a:cxn>
                <a:cxn ang="0">
                  <a:pos x="0" y="0"/>
                </a:cxn>
                <a:cxn ang="0">
                  <a:pos x="0" y="0"/>
                </a:cxn>
                <a:cxn ang="0">
                  <a:pos x="227" y="45"/>
                </a:cxn>
              </a:cxnLst>
              <a:rect l="0" t="0" r="r" b="b"/>
              <a:pathLst>
                <a:path w="227" h="199">
                  <a:moveTo>
                    <a:pt x="227" y="45"/>
                  </a:moveTo>
                  <a:lnTo>
                    <a:pt x="55" y="199"/>
                  </a:lnTo>
                  <a:cubicBezTo>
                    <a:pt x="69" y="128"/>
                    <a:pt x="49" y="54"/>
                    <a:pt x="0" y="0"/>
                  </a:cubicBezTo>
                  <a:lnTo>
                    <a:pt x="0" y="0"/>
                  </a:lnTo>
                  <a:lnTo>
                    <a:pt x="227" y="45"/>
                  </a:lnTo>
                  <a:close/>
                </a:path>
              </a:pathLst>
            </a:custGeom>
            <a:solidFill>
              <a:srgbClr val="000000"/>
            </a:solidFill>
            <a:ln w="0">
              <a:solidFill>
                <a:srgbClr val="000000"/>
              </a:solidFill>
              <a:prstDash val="solid"/>
              <a:round/>
              <a:headEnd/>
              <a:tailEnd/>
            </a:ln>
          </p:spPr>
          <p:txBody>
            <a:bodyPr/>
            <a:lstStyle/>
            <a:p>
              <a:endParaRPr lang="en-CA"/>
            </a:p>
          </p:txBody>
        </p:sp>
        <p:sp>
          <p:nvSpPr>
            <p:cNvPr id="53271" name="Line 23"/>
            <p:cNvSpPr>
              <a:spLocks noChangeShapeType="1"/>
            </p:cNvSpPr>
            <p:nvPr/>
          </p:nvSpPr>
          <p:spPr bwMode="auto">
            <a:xfrm flipV="1">
              <a:off x="4513" y="3864"/>
              <a:ext cx="0" cy="30"/>
            </a:xfrm>
            <a:prstGeom prst="line">
              <a:avLst/>
            </a:prstGeom>
            <a:noFill/>
            <a:ln w="36513">
              <a:solidFill>
                <a:srgbClr val="000000"/>
              </a:solidFill>
              <a:miter lim="800000"/>
              <a:headEnd/>
              <a:tailEnd/>
            </a:ln>
          </p:spPr>
          <p:txBody>
            <a:bodyPr/>
            <a:lstStyle/>
            <a:p>
              <a:endParaRPr lang="en-CA"/>
            </a:p>
          </p:txBody>
        </p:sp>
        <p:sp>
          <p:nvSpPr>
            <p:cNvPr id="53272" name="Freeform 24"/>
            <p:cNvSpPr>
              <a:spLocks/>
            </p:cNvSpPr>
            <p:nvPr/>
          </p:nvSpPr>
          <p:spPr bwMode="auto">
            <a:xfrm>
              <a:off x="4499" y="3884"/>
              <a:ext cx="28" cy="41"/>
            </a:xfrm>
            <a:custGeom>
              <a:avLst/>
              <a:gdLst/>
              <a:ahLst/>
              <a:cxnLst>
                <a:cxn ang="0">
                  <a:pos x="103" y="207"/>
                </a:cxn>
                <a:cxn ang="0">
                  <a:pos x="0" y="0"/>
                </a:cxn>
                <a:cxn ang="0">
                  <a:pos x="206" y="0"/>
                </a:cxn>
                <a:cxn ang="0">
                  <a:pos x="206" y="0"/>
                </a:cxn>
                <a:cxn ang="0">
                  <a:pos x="103" y="207"/>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CA"/>
            </a:p>
          </p:txBody>
        </p:sp>
        <p:sp>
          <p:nvSpPr>
            <p:cNvPr id="53273" name="Freeform 25"/>
            <p:cNvSpPr>
              <a:spLocks/>
            </p:cNvSpPr>
            <p:nvPr/>
          </p:nvSpPr>
          <p:spPr bwMode="auto">
            <a:xfrm>
              <a:off x="4499" y="3833"/>
              <a:ext cx="28" cy="41"/>
            </a:xfrm>
            <a:custGeom>
              <a:avLst/>
              <a:gdLst/>
              <a:ahLst/>
              <a:cxnLst>
                <a:cxn ang="0">
                  <a:pos x="103" y="0"/>
                </a:cxn>
                <a:cxn ang="0">
                  <a:pos x="206" y="206"/>
                </a:cxn>
                <a:cxn ang="0">
                  <a:pos x="0" y="206"/>
                </a:cxn>
                <a:cxn ang="0">
                  <a:pos x="103" y="0"/>
                </a:cxn>
              </a:cxnLst>
              <a:rect l="0" t="0" r="r" b="b"/>
              <a:pathLst>
                <a:path w="206" h="206">
                  <a:moveTo>
                    <a:pt x="103" y="0"/>
                  </a:moveTo>
                  <a:lnTo>
                    <a:pt x="206" y="206"/>
                  </a:lnTo>
                  <a:cubicBezTo>
                    <a:pt x="141" y="174"/>
                    <a:pt x="65" y="174"/>
                    <a:pt x="0" y="206"/>
                  </a:cubicBezTo>
                  <a:lnTo>
                    <a:pt x="103" y="0"/>
                  </a:lnTo>
                  <a:close/>
                </a:path>
              </a:pathLst>
            </a:custGeom>
            <a:solidFill>
              <a:srgbClr val="000000"/>
            </a:solidFill>
            <a:ln w="0">
              <a:solidFill>
                <a:srgbClr val="000000"/>
              </a:solidFill>
              <a:prstDash val="solid"/>
              <a:round/>
              <a:headEnd/>
              <a:tailEnd/>
            </a:ln>
          </p:spPr>
          <p:txBody>
            <a:bodyPr/>
            <a:lstStyle/>
            <a:p>
              <a:endParaRPr lang="en-CA"/>
            </a:p>
          </p:txBody>
        </p:sp>
        <p:sp>
          <p:nvSpPr>
            <p:cNvPr id="53274" name="Line 26"/>
            <p:cNvSpPr>
              <a:spLocks noChangeShapeType="1"/>
            </p:cNvSpPr>
            <p:nvPr/>
          </p:nvSpPr>
          <p:spPr bwMode="auto">
            <a:xfrm flipV="1">
              <a:off x="4598" y="3921"/>
              <a:ext cx="43" cy="17"/>
            </a:xfrm>
            <a:prstGeom prst="line">
              <a:avLst/>
            </a:prstGeom>
            <a:noFill/>
            <a:ln w="36513">
              <a:solidFill>
                <a:srgbClr val="000000"/>
              </a:solidFill>
              <a:miter lim="800000"/>
              <a:headEnd/>
              <a:tailEnd/>
            </a:ln>
          </p:spPr>
          <p:txBody>
            <a:bodyPr/>
            <a:lstStyle/>
            <a:p>
              <a:endParaRPr lang="en-CA"/>
            </a:p>
          </p:txBody>
        </p:sp>
        <p:sp>
          <p:nvSpPr>
            <p:cNvPr id="53275" name="Freeform 27"/>
            <p:cNvSpPr>
              <a:spLocks/>
            </p:cNvSpPr>
            <p:nvPr/>
          </p:nvSpPr>
          <p:spPr bwMode="auto">
            <a:xfrm>
              <a:off x="4631" y="3904"/>
              <a:ext cx="30" cy="39"/>
            </a:xfrm>
            <a:custGeom>
              <a:avLst/>
              <a:gdLst/>
              <a:ahLst/>
              <a:cxnLst>
                <a:cxn ang="0">
                  <a:pos x="226" y="45"/>
                </a:cxn>
                <a:cxn ang="0">
                  <a:pos x="54" y="199"/>
                </a:cxn>
                <a:cxn ang="0">
                  <a:pos x="0" y="0"/>
                </a:cxn>
                <a:cxn ang="0">
                  <a:pos x="0" y="0"/>
                </a:cxn>
                <a:cxn ang="0">
                  <a:pos x="226" y="45"/>
                </a:cxn>
              </a:cxnLst>
              <a:rect l="0" t="0" r="r" b="b"/>
              <a:pathLst>
                <a:path w="226" h="199">
                  <a:moveTo>
                    <a:pt x="226" y="45"/>
                  </a:moveTo>
                  <a:lnTo>
                    <a:pt x="54" y="199"/>
                  </a:lnTo>
                  <a:cubicBezTo>
                    <a:pt x="68" y="128"/>
                    <a:pt x="48" y="54"/>
                    <a:pt x="0" y="0"/>
                  </a:cubicBezTo>
                  <a:lnTo>
                    <a:pt x="0" y="0"/>
                  </a:lnTo>
                  <a:lnTo>
                    <a:pt x="226" y="45"/>
                  </a:lnTo>
                  <a:close/>
                </a:path>
              </a:pathLst>
            </a:custGeom>
            <a:solidFill>
              <a:srgbClr val="000000"/>
            </a:solidFill>
            <a:ln w="0">
              <a:solidFill>
                <a:srgbClr val="000000"/>
              </a:solidFill>
              <a:prstDash val="solid"/>
              <a:round/>
              <a:headEnd/>
              <a:tailEnd/>
            </a:ln>
          </p:spPr>
          <p:txBody>
            <a:bodyPr/>
            <a:lstStyle/>
            <a:p>
              <a:endParaRPr lang="en-CA"/>
            </a:p>
          </p:txBody>
        </p:sp>
        <p:sp>
          <p:nvSpPr>
            <p:cNvPr id="53276" name="Line 28"/>
            <p:cNvSpPr>
              <a:spLocks noChangeShapeType="1"/>
            </p:cNvSpPr>
            <p:nvPr/>
          </p:nvSpPr>
          <p:spPr bwMode="auto">
            <a:xfrm>
              <a:off x="4598" y="3820"/>
              <a:ext cx="43" cy="17"/>
            </a:xfrm>
            <a:prstGeom prst="line">
              <a:avLst/>
            </a:prstGeom>
            <a:noFill/>
            <a:ln w="36513">
              <a:solidFill>
                <a:srgbClr val="000000"/>
              </a:solidFill>
              <a:miter lim="800000"/>
              <a:headEnd/>
              <a:tailEnd/>
            </a:ln>
          </p:spPr>
          <p:txBody>
            <a:bodyPr/>
            <a:lstStyle/>
            <a:p>
              <a:endParaRPr lang="en-CA"/>
            </a:p>
          </p:txBody>
        </p:sp>
        <p:sp>
          <p:nvSpPr>
            <p:cNvPr id="53277" name="Freeform 29"/>
            <p:cNvSpPr>
              <a:spLocks/>
            </p:cNvSpPr>
            <p:nvPr/>
          </p:nvSpPr>
          <p:spPr bwMode="auto">
            <a:xfrm>
              <a:off x="4631" y="3815"/>
              <a:ext cx="30" cy="39"/>
            </a:xfrm>
            <a:custGeom>
              <a:avLst/>
              <a:gdLst/>
              <a:ahLst/>
              <a:cxnLst>
                <a:cxn ang="0">
                  <a:pos x="226" y="154"/>
                </a:cxn>
                <a:cxn ang="0">
                  <a:pos x="0" y="199"/>
                </a:cxn>
                <a:cxn ang="0">
                  <a:pos x="54" y="0"/>
                </a:cxn>
                <a:cxn ang="0">
                  <a:pos x="226" y="154"/>
                </a:cxn>
              </a:cxnLst>
              <a:rect l="0" t="0" r="r" b="b"/>
              <a:pathLst>
                <a:path w="226" h="199">
                  <a:moveTo>
                    <a:pt x="226" y="154"/>
                  </a:moveTo>
                  <a:lnTo>
                    <a:pt x="0" y="199"/>
                  </a:lnTo>
                  <a:cubicBezTo>
                    <a:pt x="48" y="145"/>
                    <a:pt x="68" y="71"/>
                    <a:pt x="54" y="0"/>
                  </a:cubicBezTo>
                  <a:lnTo>
                    <a:pt x="226" y="154"/>
                  </a:lnTo>
                  <a:close/>
                </a:path>
              </a:pathLst>
            </a:custGeom>
            <a:solidFill>
              <a:srgbClr val="000000"/>
            </a:solidFill>
            <a:ln w="0">
              <a:solidFill>
                <a:srgbClr val="000000"/>
              </a:solidFill>
              <a:prstDash val="solid"/>
              <a:round/>
              <a:headEnd/>
              <a:tailEnd/>
            </a:ln>
          </p:spPr>
          <p:txBody>
            <a:bodyPr/>
            <a:lstStyle/>
            <a:p>
              <a:endParaRPr lang="en-CA"/>
            </a:p>
          </p:txBody>
        </p:sp>
        <p:sp>
          <p:nvSpPr>
            <p:cNvPr id="53278" name="Line 30"/>
            <p:cNvSpPr>
              <a:spLocks noChangeShapeType="1"/>
            </p:cNvSpPr>
            <p:nvPr/>
          </p:nvSpPr>
          <p:spPr bwMode="auto">
            <a:xfrm>
              <a:off x="4830" y="3882"/>
              <a:ext cx="64" cy="0"/>
            </a:xfrm>
            <a:prstGeom prst="line">
              <a:avLst/>
            </a:prstGeom>
            <a:noFill/>
            <a:ln w="36513">
              <a:solidFill>
                <a:srgbClr val="000000"/>
              </a:solidFill>
              <a:miter lim="800000"/>
              <a:headEnd/>
              <a:tailEnd/>
            </a:ln>
          </p:spPr>
          <p:txBody>
            <a:bodyPr/>
            <a:lstStyle/>
            <a:p>
              <a:endParaRPr lang="en-CA"/>
            </a:p>
          </p:txBody>
        </p:sp>
        <p:sp>
          <p:nvSpPr>
            <p:cNvPr id="53279" name="Freeform 31"/>
            <p:cNvSpPr>
              <a:spLocks/>
            </p:cNvSpPr>
            <p:nvPr/>
          </p:nvSpPr>
          <p:spPr bwMode="auto">
            <a:xfrm>
              <a:off x="4887" y="3862"/>
              <a:ext cx="28" cy="40"/>
            </a:xfrm>
            <a:custGeom>
              <a:avLst/>
              <a:gdLst/>
              <a:ahLst/>
              <a:cxnLst>
                <a:cxn ang="0">
                  <a:pos x="206" y="103"/>
                </a:cxn>
                <a:cxn ang="0">
                  <a:pos x="0" y="206"/>
                </a:cxn>
                <a:cxn ang="0">
                  <a:pos x="0" y="0"/>
                </a:cxn>
                <a:cxn ang="0">
                  <a:pos x="0" y="0"/>
                </a:cxn>
                <a:cxn ang="0">
                  <a:pos x="206" y="103"/>
                </a:cxn>
              </a:cxnLst>
              <a:rect l="0" t="0" r="r" b="b"/>
              <a:pathLst>
                <a:path w="206" h="206">
                  <a:moveTo>
                    <a:pt x="206" y="103"/>
                  </a:moveTo>
                  <a:lnTo>
                    <a:pt x="0" y="206"/>
                  </a:lnTo>
                  <a:cubicBezTo>
                    <a:pt x="32" y="141"/>
                    <a:pt x="32" y="65"/>
                    <a:pt x="0" y="0"/>
                  </a:cubicBezTo>
                  <a:lnTo>
                    <a:pt x="0" y="0"/>
                  </a:lnTo>
                  <a:lnTo>
                    <a:pt x="206" y="103"/>
                  </a:lnTo>
                  <a:close/>
                </a:path>
              </a:pathLst>
            </a:custGeom>
            <a:solidFill>
              <a:srgbClr val="000000"/>
            </a:solidFill>
            <a:ln w="0">
              <a:solidFill>
                <a:srgbClr val="000000"/>
              </a:solidFill>
              <a:prstDash val="solid"/>
              <a:round/>
              <a:headEnd/>
              <a:tailEnd/>
            </a:ln>
          </p:spPr>
          <p:txBody>
            <a:bodyPr/>
            <a:lstStyle/>
            <a:p>
              <a:endParaRPr lang="en-CA"/>
            </a:p>
          </p:txBody>
        </p:sp>
        <p:sp>
          <p:nvSpPr>
            <p:cNvPr id="53280" name="Line 32"/>
            <p:cNvSpPr>
              <a:spLocks noChangeShapeType="1"/>
            </p:cNvSpPr>
            <p:nvPr/>
          </p:nvSpPr>
          <p:spPr bwMode="auto">
            <a:xfrm>
              <a:off x="5117" y="3921"/>
              <a:ext cx="32" cy="11"/>
            </a:xfrm>
            <a:prstGeom prst="line">
              <a:avLst/>
            </a:prstGeom>
            <a:noFill/>
            <a:ln w="38100">
              <a:solidFill>
                <a:srgbClr val="000000"/>
              </a:solidFill>
              <a:miter lim="800000"/>
              <a:headEnd/>
              <a:tailEnd/>
            </a:ln>
          </p:spPr>
          <p:txBody>
            <a:bodyPr/>
            <a:lstStyle/>
            <a:p>
              <a:endParaRPr lang="en-CA"/>
            </a:p>
          </p:txBody>
        </p:sp>
        <p:sp>
          <p:nvSpPr>
            <p:cNvPr id="53281" name="Freeform 33"/>
            <p:cNvSpPr>
              <a:spLocks/>
            </p:cNvSpPr>
            <p:nvPr/>
          </p:nvSpPr>
          <p:spPr bwMode="auto">
            <a:xfrm>
              <a:off x="5097" y="3886"/>
              <a:ext cx="31" cy="72"/>
            </a:xfrm>
            <a:custGeom>
              <a:avLst/>
              <a:gdLst/>
              <a:ahLst/>
              <a:cxnLst>
                <a:cxn ang="0">
                  <a:pos x="66" y="172"/>
                </a:cxn>
                <a:cxn ang="0">
                  <a:pos x="0" y="66"/>
                </a:cxn>
                <a:cxn ang="0">
                  <a:pos x="107" y="0"/>
                </a:cxn>
                <a:cxn ang="0">
                  <a:pos x="66" y="172"/>
                </a:cxn>
              </a:cxnLst>
              <a:rect l="0" t="0" r="r" b="b"/>
              <a:pathLst>
                <a:path w="107" h="172">
                  <a:moveTo>
                    <a:pt x="66" y="172"/>
                  </a:moveTo>
                  <a:lnTo>
                    <a:pt x="0" y="66"/>
                  </a:lnTo>
                  <a:lnTo>
                    <a:pt x="107" y="0"/>
                  </a:lnTo>
                  <a:lnTo>
                    <a:pt x="66" y="172"/>
                  </a:lnTo>
                  <a:close/>
                </a:path>
              </a:pathLst>
            </a:custGeom>
            <a:solidFill>
              <a:srgbClr val="000000"/>
            </a:solidFill>
            <a:ln w="9525">
              <a:noFill/>
              <a:round/>
              <a:headEnd/>
              <a:tailEnd/>
            </a:ln>
          </p:spPr>
          <p:txBody>
            <a:bodyPr/>
            <a:lstStyle/>
            <a:p>
              <a:endParaRPr lang="en-CA"/>
            </a:p>
          </p:txBody>
        </p:sp>
        <p:sp>
          <p:nvSpPr>
            <p:cNvPr id="53282" name="Freeform 34"/>
            <p:cNvSpPr>
              <a:spLocks/>
            </p:cNvSpPr>
            <p:nvPr/>
          </p:nvSpPr>
          <p:spPr bwMode="auto">
            <a:xfrm>
              <a:off x="5138" y="3894"/>
              <a:ext cx="31" cy="72"/>
            </a:xfrm>
            <a:custGeom>
              <a:avLst/>
              <a:gdLst/>
              <a:ahLst/>
              <a:cxnLst>
                <a:cxn ang="0">
                  <a:pos x="42" y="0"/>
                </a:cxn>
                <a:cxn ang="0">
                  <a:pos x="107" y="107"/>
                </a:cxn>
                <a:cxn ang="0">
                  <a:pos x="0" y="172"/>
                </a:cxn>
                <a:cxn ang="0">
                  <a:pos x="42" y="0"/>
                </a:cxn>
              </a:cxnLst>
              <a:rect l="0" t="0" r="r" b="b"/>
              <a:pathLst>
                <a:path w="107" h="172">
                  <a:moveTo>
                    <a:pt x="42" y="0"/>
                  </a:moveTo>
                  <a:lnTo>
                    <a:pt x="107" y="107"/>
                  </a:lnTo>
                  <a:lnTo>
                    <a:pt x="0" y="172"/>
                  </a:lnTo>
                  <a:lnTo>
                    <a:pt x="42" y="0"/>
                  </a:lnTo>
                  <a:close/>
                </a:path>
              </a:pathLst>
            </a:custGeom>
            <a:solidFill>
              <a:srgbClr val="000000"/>
            </a:solidFill>
            <a:ln w="9525">
              <a:noFill/>
              <a:round/>
              <a:headEnd/>
              <a:tailEnd/>
            </a:ln>
          </p:spPr>
          <p:txBody>
            <a:bodyPr/>
            <a:lstStyle/>
            <a:p>
              <a:endParaRPr lang="en-CA"/>
            </a:p>
          </p:txBody>
        </p:sp>
        <p:sp>
          <p:nvSpPr>
            <p:cNvPr id="53283" name="Line 35"/>
            <p:cNvSpPr>
              <a:spLocks noChangeShapeType="1"/>
            </p:cNvSpPr>
            <p:nvPr/>
          </p:nvSpPr>
          <p:spPr bwMode="auto">
            <a:xfrm flipV="1">
              <a:off x="5117" y="3827"/>
              <a:ext cx="32" cy="12"/>
            </a:xfrm>
            <a:prstGeom prst="line">
              <a:avLst/>
            </a:prstGeom>
            <a:noFill/>
            <a:ln w="38100">
              <a:solidFill>
                <a:srgbClr val="000000"/>
              </a:solidFill>
              <a:miter lim="800000"/>
              <a:headEnd/>
              <a:tailEnd/>
            </a:ln>
          </p:spPr>
          <p:txBody>
            <a:bodyPr/>
            <a:lstStyle/>
            <a:p>
              <a:endParaRPr lang="en-CA"/>
            </a:p>
          </p:txBody>
        </p:sp>
        <p:sp>
          <p:nvSpPr>
            <p:cNvPr id="53284" name="Freeform 36"/>
            <p:cNvSpPr>
              <a:spLocks/>
            </p:cNvSpPr>
            <p:nvPr/>
          </p:nvSpPr>
          <p:spPr bwMode="auto">
            <a:xfrm>
              <a:off x="5097" y="3802"/>
              <a:ext cx="31" cy="71"/>
            </a:xfrm>
            <a:custGeom>
              <a:avLst/>
              <a:gdLst/>
              <a:ahLst/>
              <a:cxnLst>
                <a:cxn ang="0">
                  <a:pos x="109" y="171"/>
                </a:cxn>
                <a:cxn ang="0">
                  <a:pos x="0" y="108"/>
                </a:cxn>
                <a:cxn ang="0">
                  <a:pos x="64" y="0"/>
                </a:cxn>
                <a:cxn ang="0">
                  <a:pos x="109" y="171"/>
                </a:cxn>
              </a:cxnLst>
              <a:rect l="0" t="0" r="r" b="b"/>
              <a:pathLst>
                <a:path w="109" h="171">
                  <a:moveTo>
                    <a:pt x="109" y="171"/>
                  </a:moveTo>
                  <a:lnTo>
                    <a:pt x="0" y="108"/>
                  </a:lnTo>
                  <a:lnTo>
                    <a:pt x="64" y="0"/>
                  </a:lnTo>
                  <a:lnTo>
                    <a:pt x="109" y="171"/>
                  </a:lnTo>
                  <a:close/>
                </a:path>
              </a:pathLst>
            </a:custGeom>
            <a:solidFill>
              <a:srgbClr val="000000"/>
            </a:solidFill>
            <a:ln w="9525">
              <a:noFill/>
              <a:round/>
              <a:headEnd/>
              <a:tailEnd/>
            </a:ln>
          </p:spPr>
          <p:txBody>
            <a:bodyPr/>
            <a:lstStyle/>
            <a:p>
              <a:endParaRPr lang="en-CA"/>
            </a:p>
          </p:txBody>
        </p:sp>
        <p:sp>
          <p:nvSpPr>
            <p:cNvPr id="53285" name="Freeform 37"/>
            <p:cNvSpPr>
              <a:spLocks/>
            </p:cNvSpPr>
            <p:nvPr/>
          </p:nvSpPr>
          <p:spPr bwMode="auto">
            <a:xfrm>
              <a:off x="5138" y="3793"/>
              <a:ext cx="31" cy="71"/>
            </a:xfrm>
            <a:custGeom>
              <a:avLst/>
              <a:gdLst/>
              <a:ahLst/>
              <a:cxnLst>
                <a:cxn ang="0">
                  <a:pos x="0" y="0"/>
                </a:cxn>
                <a:cxn ang="0">
                  <a:pos x="108" y="64"/>
                </a:cxn>
                <a:cxn ang="0">
                  <a:pos x="45" y="172"/>
                </a:cxn>
                <a:cxn ang="0">
                  <a:pos x="0" y="0"/>
                </a:cxn>
              </a:cxnLst>
              <a:rect l="0" t="0" r="r" b="b"/>
              <a:pathLst>
                <a:path w="108" h="172">
                  <a:moveTo>
                    <a:pt x="0" y="0"/>
                  </a:moveTo>
                  <a:lnTo>
                    <a:pt x="108" y="64"/>
                  </a:lnTo>
                  <a:lnTo>
                    <a:pt x="45" y="172"/>
                  </a:lnTo>
                  <a:lnTo>
                    <a:pt x="0" y="0"/>
                  </a:lnTo>
                  <a:close/>
                </a:path>
              </a:pathLst>
            </a:custGeom>
            <a:solidFill>
              <a:srgbClr val="000000"/>
            </a:solidFill>
            <a:ln w="9525">
              <a:noFill/>
              <a:round/>
              <a:headEnd/>
              <a:tailEnd/>
            </a:ln>
          </p:spPr>
          <p:txBody>
            <a:bodyPr/>
            <a:lstStyle/>
            <a:p>
              <a:endParaRPr lang="en-CA"/>
            </a:p>
          </p:txBody>
        </p:sp>
        <p:sp>
          <p:nvSpPr>
            <p:cNvPr id="53286" name="Rectangle 38"/>
            <p:cNvSpPr>
              <a:spLocks noChangeArrowheads="1"/>
            </p:cNvSpPr>
            <p:nvPr/>
          </p:nvSpPr>
          <p:spPr bwMode="auto">
            <a:xfrm>
              <a:off x="3984" y="3833"/>
              <a:ext cx="169" cy="92"/>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53287" name="Rectangle 39"/>
            <p:cNvSpPr>
              <a:spLocks noChangeArrowheads="1"/>
            </p:cNvSpPr>
            <p:nvPr/>
          </p:nvSpPr>
          <p:spPr bwMode="auto">
            <a:xfrm>
              <a:off x="3984" y="3833"/>
              <a:ext cx="169" cy="92"/>
            </a:xfrm>
            <a:prstGeom prst="rect">
              <a:avLst/>
            </a:prstGeom>
            <a:solidFill>
              <a:srgbClr val="99FF99"/>
            </a:solidFill>
            <a:ln w="19050" cap="rnd">
              <a:solidFill>
                <a:srgbClr val="000000"/>
              </a:solidFill>
              <a:round/>
              <a:headEnd/>
              <a:tailEnd/>
            </a:ln>
          </p:spPr>
          <p:txBody>
            <a:bodyPr/>
            <a:lstStyle/>
            <a:p>
              <a:endParaRPr lang="en-CA"/>
            </a:p>
          </p:txBody>
        </p:sp>
        <p:sp>
          <p:nvSpPr>
            <p:cNvPr id="53288" name="Rectangle 40"/>
            <p:cNvSpPr>
              <a:spLocks noChangeArrowheads="1"/>
            </p:cNvSpPr>
            <p:nvPr/>
          </p:nvSpPr>
          <p:spPr bwMode="auto">
            <a:xfrm>
              <a:off x="4195" y="3833"/>
              <a:ext cx="170" cy="92"/>
            </a:xfrm>
            <a:prstGeom prst="rect">
              <a:avLst/>
            </a:prstGeom>
            <a:solidFill>
              <a:srgbClr val="99FF99"/>
            </a:solidFill>
            <a:ln w="9525">
              <a:noFill/>
              <a:miter lim="800000"/>
              <a:headEnd/>
              <a:tailEnd/>
            </a:ln>
          </p:spPr>
          <p:txBody>
            <a:bodyPr/>
            <a:lstStyle/>
            <a:p>
              <a:endParaRPr lang="en-CA"/>
            </a:p>
          </p:txBody>
        </p:sp>
        <p:sp>
          <p:nvSpPr>
            <p:cNvPr id="53289" name="Rectangle 41"/>
            <p:cNvSpPr>
              <a:spLocks noChangeArrowheads="1"/>
            </p:cNvSpPr>
            <p:nvPr/>
          </p:nvSpPr>
          <p:spPr bwMode="auto">
            <a:xfrm>
              <a:off x="4195" y="3833"/>
              <a:ext cx="170" cy="92"/>
            </a:xfrm>
            <a:prstGeom prst="rect">
              <a:avLst/>
            </a:prstGeom>
            <a:noFill/>
            <a:ln w="19050" cap="rnd">
              <a:solidFill>
                <a:srgbClr val="000000"/>
              </a:solidFill>
              <a:round/>
              <a:headEnd/>
              <a:tailEnd/>
            </a:ln>
          </p:spPr>
          <p:txBody>
            <a:bodyPr/>
            <a:lstStyle/>
            <a:p>
              <a:endParaRPr lang="en-CA"/>
            </a:p>
          </p:txBody>
        </p:sp>
        <p:sp>
          <p:nvSpPr>
            <p:cNvPr id="53290" name="Rectangle 42"/>
            <p:cNvSpPr>
              <a:spLocks noChangeArrowheads="1"/>
            </p:cNvSpPr>
            <p:nvPr/>
          </p:nvSpPr>
          <p:spPr bwMode="auto">
            <a:xfrm>
              <a:off x="4428" y="3741"/>
              <a:ext cx="170" cy="92"/>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53291" name="Rectangle 43"/>
            <p:cNvSpPr>
              <a:spLocks noChangeArrowheads="1"/>
            </p:cNvSpPr>
            <p:nvPr/>
          </p:nvSpPr>
          <p:spPr bwMode="auto">
            <a:xfrm>
              <a:off x="4428" y="3741"/>
              <a:ext cx="170" cy="92"/>
            </a:xfrm>
            <a:prstGeom prst="rect">
              <a:avLst/>
            </a:prstGeom>
            <a:noFill/>
            <a:ln w="19050" cap="rnd">
              <a:solidFill>
                <a:srgbClr val="000000"/>
              </a:solidFill>
              <a:round/>
              <a:headEnd/>
              <a:tailEnd/>
            </a:ln>
          </p:spPr>
          <p:txBody>
            <a:bodyPr/>
            <a:lstStyle/>
            <a:p>
              <a:endParaRPr lang="en-CA"/>
            </a:p>
          </p:txBody>
        </p:sp>
        <p:sp>
          <p:nvSpPr>
            <p:cNvPr id="53292" name="Rectangle 44"/>
            <p:cNvSpPr>
              <a:spLocks noChangeArrowheads="1"/>
            </p:cNvSpPr>
            <p:nvPr/>
          </p:nvSpPr>
          <p:spPr bwMode="auto">
            <a:xfrm>
              <a:off x="4428" y="3925"/>
              <a:ext cx="170" cy="92"/>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53293" name="Rectangle 45"/>
            <p:cNvSpPr>
              <a:spLocks noChangeArrowheads="1"/>
            </p:cNvSpPr>
            <p:nvPr/>
          </p:nvSpPr>
          <p:spPr bwMode="auto">
            <a:xfrm>
              <a:off x="4428" y="3925"/>
              <a:ext cx="170" cy="92"/>
            </a:xfrm>
            <a:prstGeom prst="rect">
              <a:avLst/>
            </a:prstGeom>
            <a:noFill/>
            <a:ln w="19050" cap="rnd">
              <a:solidFill>
                <a:srgbClr val="000000"/>
              </a:solidFill>
              <a:round/>
              <a:headEnd/>
              <a:tailEnd/>
            </a:ln>
          </p:spPr>
          <p:txBody>
            <a:bodyPr/>
            <a:lstStyle/>
            <a:p>
              <a:endParaRPr lang="en-CA"/>
            </a:p>
          </p:txBody>
        </p:sp>
        <p:sp>
          <p:nvSpPr>
            <p:cNvPr id="53294" name="Rectangle 46"/>
            <p:cNvSpPr>
              <a:spLocks noChangeArrowheads="1"/>
            </p:cNvSpPr>
            <p:nvPr/>
          </p:nvSpPr>
          <p:spPr bwMode="auto">
            <a:xfrm>
              <a:off x="4661" y="3833"/>
              <a:ext cx="169" cy="92"/>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53295" name="Rectangle 47"/>
            <p:cNvSpPr>
              <a:spLocks noChangeArrowheads="1"/>
            </p:cNvSpPr>
            <p:nvPr/>
          </p:nvSpPr>
          <p:spPr bwMode="auto">
            <a:xfrm>
              <a:off x="4661" y="3833"/>
              <a:ext cx="169" cy="92"/>
            </a:xfrm>
            <a:prstGeom prst="rect">
              <a:avLst/>
            </a:prstGeom>
            <a:noFill/>
            <a:ln w="19050" cap="rnd">
              <a:solidFill>
                <a:srgbClr val="000000"/>
              </a:solidFill>
              <a:round/>
              <a:headEnd/>
              <a:tailEnd/>
            </a:ln>
          </p:spPr>
          <p:txBody>
            <a:bodyPr/>
            <a:lstStyle/>
            <a:p>
              <a:endParaRPr lang="en-CA"/>
            </a:p>
          </p:txBody>
        </p:sp>
        <p:sp>
          <p:nvSpPr>
            <p:cNvPr id="53296" name="Rectangle 48"/>
            <p:cNvSpPr>
              <a:spLocks noChangeArrowheads="1"/>
            </p:cNvSpPr>
            <p:nvPr/>
          </p:nvSpPr>
          <p:spPr bwMode="auto">
            <a:xfrm>
              <a:off x="4915" y="3802"/>
              <a:ext cx="182" cy="160"/>
            </a:xfrm>
            <a:prstGeom prst="rect">
              <a:avLst/>
            </a:prstGeom>
            <a:solidFill>
              <a:srgbClr val="FFFF66"/>
            </a:solidFill>
            <a:ln w="9525">
              <a:noFill/>
              <a:miter lim="800000"/>
              <a:headEnd/>
              <a:tailEnd/>
            </a:ln>
          </p:spPr>
          <p:txBody>
            <a:bodyPr/>
            <a:lstStyle/>
            <a:p>
              <a:endParaRPr lang="en-CA"/>
            </a:p>
          </p:txBody>
        </p:sp>
        <p:sp>
          <p:nvSpPr>
            <p:cNvPr id="53297" name="Rectangle 49"/>
            <p:cNvSpPr>
              <a:spLocks noChangeArrowheads="1"/>
            </p:cNvSpPr>
            <p:nvPr/>
          </p:nvSpPr>
          <p:spPr bwMode="auto">
            <a:xfrm>
              <a:off x="4915" y="3802"/>
              <a:ext cx="182" cy="160"/>
            </a:xfrm>
            <a:prstGeom prst="rect">
              <a:avLst/>
            </a:prstGeom>
            <a:noFill/>
            <a:ln w="19050" cap="rnd">
              <a:solidFill>
                <a:srgbClr val="000000"/>
              </a:solidFill>
              <a:round/>
              <a:headEnd/>
              <a:tailEnd/>
            </a:ln>
          </p:spPr>
          <p:txBody>
            <a:bodyPr/>
            <a:lstStyle/>
            <a:p>
              <a:endParaRPr lang="en-CA"/>
            </a:p>
          </p:txBody>
        </p:sp>
        <p:sp>
          <p:nvSpPr>
            <p:cNvPr id="53298" name="Rectangle 50"/>
            <p:cNvSpPr>
              <a:spLocks noChangeArrowheads="1"/>
            </p:cNvSpPr>
            <p:nvPr/>
          </p:nvSpPr>
          <p:spPr bwMode="auto">
            <a:xfrm>
              <a:off x="5169" y="3888"/>
              <a:ext cx="169" cy="160"/>
            </a:xfrm>
            <a:prstGeom prst="rect">
              <a:avLst/>
            </a:prstGeom>
            <a:solidFill>
              <a:srgbClr val="FFFF66"/>
            </a:solidFill>
            <a:ln w="9525">
              <a:noFill/>
              <a:miter lim="800000"/>
              <a:headEnd/>
              <a:tailEnd/>
            </a:ln>
          </p:spPr>
          <p:txBody>
            <a:bodyPr/>
            <a:lstStyle/>
            <a:p>
              <a:endParaRPr lang="en-CA"/>
            </a:p>
          </p:txBody>
        </p:sp>
        <p:sp>
          <p:nvSpPr>
            <p:cNvPr id="53299" name="Rectangle 51"/>
            <p:cNvSpPr>
              <a:spLocks noChangeArrowheads="1"/>
            </p:cNvSpPr>
            <p:nvPr/>
          </p:nvSpPr>
          <p:spPr bwMode="auto">
            <a:xfrm>
              <a:off x="5169" y="3888"/>
              <a:ext cx="169" cy="160"/>
            </a:xfrm>
            <a:prstGeom prst="rect">
              <a:avLst/>
            </a:prstGeom>
            <a:noFill/>
            <a:ln w="19050" cap="rnd">
              <a:solidFill>
                <a:srgbClr val="000000"/>
              </a:solidFill>
              <a:round/>
              <a:headEnd/>
              <a:tailEnd/>
            </a:ln>
          </p:spPr>
          <p:txBody>
            <a:bodyPr/>
            <a:lstStyle/>
            <a:p>
              <a:endParaRPr lang="en-CA"/>
            </a:p>
          </p:txBody>
        </p:sp>
        <p:sp>
          <p:nvSpPr>
            <p:cNvPr id="53300" name="Rectangle 52"/>
            <p:cNvSpPr>
              <a:spLocks noChangeArrowheads="1"/>
            </p:cNvSpPr>
            <p:nvPr/>
          </p:nvSpPr>
          <p:spPr bwMode="auto">
            <a:xfrm>
              <a:off x="5169" y="3741"/>
              <a:ext cx="169" cy="92"/>
            </a:xfrm>
            <a:prstGeom prst="rect">
              <a:avLst/>
            </a:prstGeom>
            <a:solidFill>
              <a:srgbClr val="FFFF66"/>
            </a:solidFill>
            <a:ln w="9525">
              <a:noFill/>
              <a:miter lim="800000"/>
              <a:headEnd/>
              <a:tailEnd/>
            </a:ln>
          </p:spPr>
          <p:txBody>
            <a:bodyPr/>
            <a:lstStyle/>
            <a:p>
              <a:endParaRPr lang="en-CA"/>
            </a:p>
          </p:txBody>
        </p:sp>
        <p:sp>
          <p:nvSpPr>
            <p:cNvPr id="53301" name="Rectangle 53"/>
            <p:cNvSpPr>
              <a:spLocks noChangeArrowheads="1"/>
            </p:cNvSpPr>
            <p:nvPr/>
          </p:nvSpPr>
          <p:spPr bwMode="auto">
            <a:xfrm>
              <a:off x="5169" y="3741"/>
              <a:ext cx="169" cy="92"/>
            </a:xfrm>
            <a:prstGeom prst="rect">
              <a:avLst/>
            </a:prstGeom>
            <a:noFill/>
            <a:ln w="19050" cap="rnd">
              <a:solidFill>
                <a:srgbClr val="000000"/>
              </a:solidFill>
              <a:round/>
              <a:headEnd/>
              <a:tailEnd/>
            </a:ln>
          </p:spPr>
          <p:txBody>
            <a:bodyPr/>
            <a:lstStyle/>
            <a:p>
              <a:endParaRPr lang="en-CA"/>
            </a:p>
          </p:txBody>
        </p:sp>
        <p:sp>
          <p:nvSpPr>
            <p:cNvPr id="53302" name="Rectangle 54"/>
            <p:cNvSpPr>
              <a:spLocks noChangeArrowheads="1"/>
            </p:cNvSpPr>
            <p:nvPr/>
          </p:nvSpPr>
          <p:spPr bwMode="auto">
            <a:xfrm>
              <a:off x="3984" y="3648"/>
              <a:ext cx="169" cy="93"/>
            </a:xfrm>
            <a:prstGeom prst="rect">
              <a:avLst/>
            </a:prstGeom>
            <a:solidFill>
              <a:srgbClr val="99FF99"/>
            </a:solidFill>
            <a:ln w="9525">
              <a:noFill/>
              <a:miter lim="800000"/>
              <a:headEnd/>
              <a:tailEnd/>
            </a:ln>
          </p:spPr>
          <p:txBody>
            <a:bodyPr/>
            <a:lstStyle/>
            <a:p>
              <a:endParaRPr lang="en-CA"/>
            </a:p>
          </p:txBody>
        </p:sp>
        <p:sp>
          <p:nvSpPr>
            <p:cNvPr id="53303" name="Rectangle 55"/>
            <p:cNvSpPr>
              <a:spLocks noChangeArrowheads="1"/>
            </p:cNvSpPr>
            <p:nvPr/>
          </p:nvSpPr>
          <p:spPr bwMode="auto">
            <a:xfrm>
              <a:off x="3984" y="3648"/>
              <a:ext cx="169" cy="93"/>
            </a:xfrm>
            <a:prstGeom prst="rect">
              <a:avLst/>
            </a:prstGeom>
            <a:solidFill>
              <a:srgbClr val="99FF99"/>
            </a:solidFill>
            <a:ln w="19050" cap="rnd">
              <a:solidFill>
                <a:srgbClr val="000000"/>
              </a:solidFill>
              <a:round/>
              <a:headEnd/>
              <a:tailEnd/>
            </a:ln>
          </p:spPr>
          <p:txBody>
            <a:bodyPr/>
            <a:lstStyle/>
            <a:p>
              <a:endParaRPr lang="en-CA"/>
            </a:p>
          </p:txBody>
        </p:sp>
        <p:sp>
          <p:nvSpPr>
            <p:cNvPr id="53304" name="Rectangle 56"/>
            <p:cNvSpPr>
              <a:spLocks noChangeArrowheads="1"/>
            </p:cNvSpPr>
            <p:nvPr/>
          </p:nvSpPr>
          <p:spPr bwMode="auto">
            <a:xfrm>
              <a:off x="4629" y="3650"/>
              <a:ext cx="233" cy="91"/>
            </a:xfrm>
            <a:prstGeom prst="rect">
              <a:avLst/>
            </a:prstGeom>
            <a:solidFill>
              <a:srgbClr val="99FF99"/>
            </a:solidFill>
            <a:ln w="9525">
              <a:noFill/>
              <a:miter lim="800000"/>
              <a:headEnd/>
              <a:tailEnd/>
            </a:ln>
          </p:spPr>
          <p:txBody>
            <a:bodyPr/>
            <a:lstStyle/>
            <a:p>
              <a:endParaRPr lang="en-CA"/>
            </a:p>
          </p:txBody>
        </p:sp>
        <p:sp>
          <p:nvSpPr>
            <p:cNvPr id="53305" name="Rectangle 57"/>
            <p:cNvSpPr>
              <a:spLocks noChangeArrowheads="1"/>
            </p:cNvSpPr>
            <p:nvPr/>
          </p:nvSpPr>
          <p:spPr bwMode="auto">
            <a:xfrm>
              <a:off x="4629" y="3650"/>
              <a:ext cx="233" cy="91"/>
            </a:xfrm>
            <a:prstGeom prst="rect">
              <a:avLst/>
            </a:prstGeom>
            <a:noFill/>
            <a:ln w="19050" cap="rnd">
              <a:solidFill>
                <a:srgbClr val="000000"/>
              </a:solidFill>
              <a:round/>
              <a:headEnd/>
              <a:tailEnd/>
            </a:ln>
          </p:spPr>
          <p:txBody>
            <a:bodyPr/>
            <a:lstStyle/>
            <a:p>
              <a:endParaRPr lang="en-CA"/>
            </a:p>
          </p:txBody>
        </p:sp>
        <p:sp>
          <p:nvSpPr>
            <p:cNvPr id="53306" name="Freeform 58"/>
            <p:cNvSpPr>
              <a:spLocks/>
            </p:cNvSpPr>
            <p:nvPr/>
          </p:nvSpPr>
          <p:spPr bwMode="auto">
            <a:xfrm>
              <a:off x="4365" y="3679"/>
              <a:ext cx="1041" cy="385"/>
            </a:xfrm>
            <a:custGeom>
              <a:avLst/>
              <a:gdLst/>
              <a:ahLst/>
              <a:cxnLst>
                <a:cxn ang="0">
                  <a:pos x="1733" y="0"/>
                </a:cxn>
                <a:cxn ang="0">
                  <a:pos x="3628" y="0"/>
                </a:cxn>
                <a:cxn ang="0">
                  <a:pos x="3628" y="924"/>
                </a:cxn>
                <a:cxn ang="0">
                  <a:pos x="0" y="924"/>
                </a:cxn>
                <a:cxn ang="0">
                  <a:pos x="0" y="739"/>
                </a:cxn>
                <a:cxn ang="0">
                  <a:pos x="162" y="739"/>
                </a:cxn>
              </a:cxnLst>
              <a:rect l="0" t="0" r="r" b="b"/>
              <a:pathLst>
                <a:path w="3628" h="924">
                  <a:moveTo>
                    <a:pt x="1733" y="0"/>
                  </a:moveTo>
                  <a:lnTo>
                    <a:pt x="3628" y="0"/>
                  </a:lnTo>
                  <a:lnTo>
                    <a:pt x="3628" y="924"/>
                  </a:lnTo>
                  <a:lnTo>
                    <a:pt x="0" y="924"/>
                  </a:lnTo>
                  <a:lnTo>
                    <a:pt x="0" y="739"/>
                  </a:lnTo>
                  <a:lnTo>
                    <a:pt x="162" y="739"/>
                  </a:lnTo>
                </a:path>
              </a:pathLst>
            </a:custGeom>
            <a:noFill/>
            <a:ln w="19050" cap="flat">
              <a:solidFill>
                <a:srgbClr val="000000"/>
              </a:solidFill>
              <a:prstDash val="solid"/>
              <a:miter lim="800000"/>
              <a:headEnd/>
              <a:tailEnd/>
            </a:ln>
          </p:spPr>
          <p:txBody>
            <a:bodyPr/>
            <a:lstStyle/>
            <a:p>
              <a:endParaRPr lang="en-CA"/>
            </a:p>
          </p:txBody>
        </p:sp>
        <p:sp>
          <p:nvSpPr>
            <p:cNvPr id="53307" name="Freeform 59"/>
            <p:cNvSpPr>
              <a:spLocks/>
            </p:cNvSpPr>
            <p:nvPr/>
          </p:nvSpPr>
          <p:spPr bwMode="auto">
            <a:xfrm>
              <a:off x="4406" y="3971"/>
              <a:ext cx="22" cy="32"/>
            </a:xfrm>
            <a:custGeom>
              <a:avLst/>
              <a:gdLst/>
              <a:ahLst/>
              <a:cxnLst>
                <a:cxn ang="0">
                  <a:pos x="164" y="82"/>
                </a:cxn>
                <a:cxn ang="0">
                  <a:pos x="0" y="164"/>
                </a:cxn>
                <a:cxn ang="0">
                  <a:pos x="0" y="0"/>
                </a:cxn>
                <a:cxn ang="0">
                  <a:pos x="0" y="0"/>
                </a:cxn>
                <a:cxn ang="0">
                  <a:pos x="164" y="82"/>
                </a:cxn>
              </a:cxnLst>
              <a:rect l="0" t="0" r="r" b="b"/>
              <a:pathLst>
                <a:path w="164" h="164">
                  <a:moveTo>
                    <a:pt x="164" y="82"/>
                  </a:moveTo>
                  <a:lnTo>
                    <a:pt x="0" y="164"/>
                  </a:lnTo>
                  <a:cubicBezTo>
                    <a:pt x="25" y="112"/>
                    <a:pt x="25" y="51"/>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CA"/>
            </a:p>
          </p:txBody>
        </p:sp>
        <p:sp>
          <p:nvSpPr>
            <p:cNvPr id="53308" name="Line 60"/>
            <p:cNvSpPr>
              <a:spLocks noChangeShapeType="1"/>
            </p:cNvSpPr>
            <p:nvPr/>
          </p:nvSpPr>
          <p:spPr bwMode="auto">
            <a:xfrm flipH="1">
              <a:off x="4170" y="3691"/>
              <a:ext cx="459" cy="0"/>
            </a:xfrm>
            <a:prstGeom prst="line">
              <a:avLst/>
            </a:prstGeom>
            <a:noFill/>
            <a:ln w="19050">
              <a:solidFill>
                <a:srgbClr val="000000"/>
              </a:solidFill>
              <a:miter lim="800000"/>
              <a:headEnd/>
              <a:tailEnd/>
            </a:ln>
          </p:spPr>
          <p:txBody>
            <a:bodyPr/>
            <a:lstStyle/>
            <a:p>
              <a:endParaRPr lang="en-CA"/>
            </a:p>
          </p:txBody>
        </p:sp>
        <p:sp>
          <p:nvSpPr>
            <p:cNvPr id="53309" name="Freeform 61"/>
            <p:cNvSpPr>
              <a:spLocks/>
            </p:cNvSpPr>
            <p:nvPr/>
          </p:nvSpPr>
          <p:spPr bwMode="auto">
            <a:xfrm>
              <a:off x="4153" y="3675"/>
              <a:ext cx="23" cy="32"/>
            </a:xfrm>
            <a:custGeom>
              <a:avLst/>
              <a:gdLst/>
              <a:ahLst/>
              <a:cxnLst>
                <a:cxn ang="0">
                  <a:pos x="0" y="82"/>
                </a:cxn>
                <a:cxn ang="0">
                  <a:pos x="164" y="0"/>
                </a:cxn>
                <a:cxn ang="0">
                  <a:pos x="164" y="164"/>
                </a:cxn>
                <a:cxn ang="0">
                  <a:pos x="164" y="164"/>
                </a:cxn>
                <a:cxn ang="0">
                  <a:pos x="0" y="82"/>
                </a:cxn>
              </a:cxnLst>
              <a:rect l="0" t="0" r="r" b="b"/>
              <a:pathLst>
                <a:path w="164" h="164">
                  <a:moveTo>
                    <a:pt x="0" y="82"/>
                  </a:moveTo>
                  <a:lnTo>
                    <a:pt x="164" y="0"/>
                  </a:lnTo>
                  <a:cubicBezTo>
                    <a:pt x="138" y="51"/>
                    <a:pt x="138" y="112"/>
                    <a:pt x="164" y="164"/>
                  </a:cubicBezTo>
                  <a:lnTo>
                    <a:pt x="164" y="164"/>
                  </a:lnTo>
                  <a:lnTo>
                    <a:pt x="0" y="82"/>
                  </a:lnTo>
                  <a:close/>
                </a:path>
              </a:pathLst>
            </a:custGeom>
            <a:solidFill>
              <a:srgbClr val="000000"/>
            </a:solidFill>
            <a:ln w="0">
              <a:solidFill>
                <a:srgbClr val="000000"/>
              </a:solidFill>
              <a:prstDash val="solid"/>
              <a:round/>
              <a:headEnd/>
              <a:tailEnd/>
            </a:ln>
          </p:spPr>
          <p:txBody>
            <a:bodyPr/>
            <a:lstStyle/>
            <a:p>
              <a:endParaRPr lang="en-CA"/>
            </a:p>
          </p:txBody>
        </p:sp>
        <p:sp>
          <p:nvSpPr>
            <p:cNvPr id="53310" name="Line 62"/>
            <p:cNvSpPr>
              <a:spLocks noChangeShapeType="1"/>
            </p:cNvSpPr>
            <p:nvPr/>
          </p:nvSpPr>
          <p:spPr bwMode="auto">
            <a:xfrm>
              <a:off x="4051" y="3741"/>
              <a:ext cx="0" cy="61"/>
            </a:xfrm>
            <a:prstGeom prst="line">
              <a:avLst/>
            </a:prstGeom>
            <a:noFill/>
            <a:ln w="36513">
              <a:solidFill>
                <a:srgbClr val="000000"/>
              </a:solidFill>
              <a:miter lim="800000"/>
              <a:headEnd/>
              <a:tailEnd/>
            </a:ln>
          </p:spPr>
          <p:txBody>
            <a:bodyPr/>
            <a:lstStyle/>
            <a:p>
              <a:endParaRPr lang="en-CA"/>
            </a:p>
          </p:txBody>
        </p:sp>
        <p:sp>
          <p:nvSpPr>
            <p:cNvPr id="53311" name="Freeform 63"/>
            <p:cNvSpPr>
              <a:spLocks/>
            </p:cNvSpPr>
            <p:nvPr/>
          </p:nvSpPr>
          <p:spPr bwMode="auto">
            <a:xfrm>
              <a:off x="4037" y="3792"/>
              <a:ext cx="28" cy="41"/>
            </a:xfrm>
            <a:custGeom>
              <a:avLst/>
              <a:gdLst/>
              <a:ahLst/>
              <a:cxnLst>
                <a:cxn ang="0">
                  <a:pos x="103" y="207"/>
                </a:cxn>
                <a:cxn ang="0">
                  <a:pos x="0" y="0"/>
                </a:cxn>
                <a:cxn ang="0">
                  <a:pos x="206" y="0"/>
                </a:cxn>
                <a:cxn ang="0">
                  <a:pos x="206" y="0"/>
                </a:cxn>
                <a:cxn ang="0">
                  <a:pos x="103" y="207"/>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CA"/>
            </a:p>
          </p:txBody>
        </p:sp>
        <p:sp>
          <p:nvSpPr>
            <p:cNvPr id="53312" name="Freeform 64"/>
            <p:cNvSpPr>
              <a:spLocks/>
            </p:cNvSpPr>
            <p:nvPr/>
          </p:nvSpPr>
          <p:spPr bwMode="auto">
            <a:xfrm>
              <a:off x="4128" y="3765"/>
              <a:ext cx="300" cy="25"/>
            </a:xfrm>
            <a:custGeom>
              <a:avLst/>
              <a:gdLst/>
              <a:ahLst/>
              <a:cxnLst>
                <a:cxn ang="0">
                  <a:pos x="1047" y="60"/>
                </a:cxn>
                <a:cxn ang="0">
                  <a:pos x="0" y="60"/>
                </a:cxn>
                <a:cxn ang="0">
                  <a:pos x="0" y="0"/>
                </a:cxn>
              </a:cxnLst>
              <a:rect l="0" t="0" r="r" b="b"/>
              <a:pathLst>
                <a:path w="1047" h="60">
                  <a:moveTo>
                    <a:pt x="1047" y="60"/>
                  </a:moveTo>
                  <a:lnTo>
                    <a:pt x="0" y="60"/>
                  </a:lnTo>
                  <a:lnTo>
                    <a:pt x="0" y="0"/>
                  </a:lnTo>
                </a:path>
              </a:pathLst>
            </a:custGeom>
            <a:noFill/>
            <a:ln w="19050" cap="flat">
              <a:solidFill>
                <a:srgbClr val="000000"/>
              </a:solidFill>
              <a:prstDash val="solid"/>
              <a:miter lim="800000"/>
              <a:headEnd/>
              <a:tailEnd/>
            </a:ln>
          </p:spPr>
          <p:txBody>
            <a:bodyPr/>
            <a:lstStyle/>
            <a:p>
              <a:endParaRPr lang="en-CA"/>
            </a:p>
          </p:txBody>
        </p:sp>
        <p:sp>
          <p:nvSpPr>
            <p:cNvPr id="53313" name="Freeform 65"/>
            <p:cNvSpPr>
              <a:spLocks/>
            </p:cNvSpPr>
            <p:nvPr/>
          </p:nvSpPr>
          <p:spPr bwMode="auto">
            <a:xfrm>
              <a:off x="4117" y="3741"/>
              <a:ext cx="22" cy="32"/>
            </a:xfrm>
            <a:custGeom>
              <a:avLst/>
              <a:gdLst/>
              <a:ahLst/>
              <a:cxnLst>
                <a:cxn ang="0">
                  <a:pos x="82" y="0"/>
                </a:cxn>
                <a:cxn ang="0">
                  <a:pos x="164" y="164"/>
                </a:cxn>
                <a:cxn ang="0">
                  <a:pos x="0" y="164"/>
                </a:cxn>
                <a:cxn ang="0">
                  <a:pos x="0" y="164"/>
                </a:cxn>
                <a:cxn ang="0">
                  <a:pos x="82" y="0"/>
                </a:cxn>
              </a:cxnLst>
              <a:rect l="0" t="0" r="r" b="b"/>
              <a:pathLst>
                <a:path w="164" h="164">
                  <a:moveTo>
                    <a:pt x="82" y="0"/>
                  </a:moveTo>
                  <a:lnTo>
                    <a:pt x="164" y="164"/>
                  </a:lnTo>
                  <a:cubicBezTo>
                    <a:pt x="112" y="138"/>
                    <a:pt x="52" y="138"/>
                    <a:pt x="0" y="164"/>
                  </a:cubicBezTo>
                  <a:lnTo>
                    <a:pt x="0" y="164"/>
                  </a:lnTo>
                  <a:lnTo>
                    <a:pt x="82" y="0"/>
                  </a:lnTo>
                  <a:close/>
                </a:path>
              </a:pathLst>
            </a:custGeom>
            <a:solidFill>
              <a:srgbClr val="000000"/>
            </a:solidFill>
            <a:ln w="0">
              <a:solidFill>
                <a:srgbClr val="000000"/>
              </a:solidFill>
              <a:prstDash val="solid"/>
              <a:round/>
              <a:headEnd/>
              <a:tailEnd/>
            </a:ln>
          </p:spPr>
          <p:txBody>
            <a:bodyPr/>
            <a:lstStyle/>
            <a:p>
              <a:endParaRPr lang="en-CA"/>
            </a:p>
          </p:txBody>
        </p:sp>
        <p:sp>
          <p:nvSpPr>
            <p:cNvPr id="53314" name="Line 66"/>
            <p:cNvSpPr>
              <a:spLocks noChangeShapeType="1"/>
            </p:cNvSpPr>
            <p:nvPr/>
          </p:nvSpPr>
          <p:spPr bwMode="auto">
            <a:xfrm flipV="1">
              <a:off x="4737" y="3741"/>
              <a:ext cx="0" cy="61"/>
            </a:xfrm>
            <a:prstGeom prst="line">
              <a:avLst/>
            </a:prstGeom>
            <a:noFill/>
            <a:ln w="36513">
              <a:solidFill>
                <a:srgbClr val="000000"/>
              </a:solidFill>
              <a:miter lim="800000"/>
              <a:headEnd/>
              <a:tailEnd/>
            </a:ln>
          </p:spPr>
          <p:txBody>
            <a:bodyPr/>
            <a:lstStyle/>
            <a:p>
              <a:endParaRPr lang="en-CA"/>
            </a:p>
          </p:txBody>
        </p:sp>
        <p:sp>
          <p:nvSpPr>
            <p:cNvPr id="53315" name="Freeform 67"/>
            <p:cNvSpPr>
              <a:spLocks/>
            </p:cNvSpPr>
            <p:nvPr/>
          </p:nvSpPr>
          <p:spPr bwMode="auto">
            <a:xfrm>
              <a:off x="4723" y="3792"/>
              <a:ext cx="29" cy="41"/>
            </a:xfrm>
            <a:custGeom>
              <a:avLst/>
              <a:gdLst/>
              <a:ahLst/>
              <a:cxnLst>
                <a:cxn ang="0">
                  <a:pos x="104" y="207"/>
                </a:cxn>
                <a:cxn ang="0">
                  <a:pos x="0" y="0"/>
                </a:cxn>
                <a:cxn ang="0">
                  <a:pos x="207" y="0"/>
                </a:cxn>
                <a:cxn ang="0">
                  <a:pos x="207" y="0"/>
                </a:cxn>
                <a:cxn ang="0">
                  <a:pos x="104" y="207"/>
                </a:cxn>
              </a:cxnLst>
              <a:rect l="0" t="0" r="r" b="b"/>
              <a:pathLst>
                <a:path w="207" h="207">
                  <a:moveTo>
                    <a:pt x="104" y="207"/>
                  </a:moveTo>
                  <a:lnTo>
                    <a:pt x="0" y="0"/>
                  </a:lnTo>
                  <a:cubicBezTo>
                    <a:pt x="65" y="33"/>
                    <a:pt x="142" y="33"/>
                    <a:pt x="207" y="0"/>
                  </a:cubicBezTo>
                  <a:lnTo>
                    <a:pt x="207" y="0"/>
                  </a:lnTo>
                  <a:lnTo>
                    <a:pt x="104" y="207"/>
                  </a:lnTo>
                  <a:close/>
                </a:path>
              </a:pathLst>
            </a:custGeom>
            <a:solidFill>
              <a:srgbClr val="000000"/>
            </a:solidFill>
            <a:ln w="0">
              <a:solidFill>
                <a:srgbClr val="000000"/>
              </a:solidFill>
              <a:prstDash val="solid"/>
              <a:round/>
              <a:headEnd/>
              <a:tailEnd/>
            </a:ln>
          </p:spPr>
          <p:txBody>
            <a:bodyPr/>
            <a:lstStyle/>
            <a:p>
              <a:endParaRPr lang="en-CA"/>
            </a:p>
          </p:txBody>
        </p:sp>
        <p:sp>
          <p:nvSpPr>
            <p:cNvPr id="53316" name="Line 68"/>
            <p:cNvSpPr>
              <a:spLocks noChangeShapeType="1"/>
            </p:cNvSpPr>
            <p:nvPr/>
          </p:nvSpPr>
          <p:spPr bwMode="auto">
            <a:xfrm>
              <a:off x="4879" y="3760"/>
              <a:ext cx="36" cy="42"/>
            </a:xfrm>
            <a:prstGeom prst="line">
              <a:avLst/>
            </a:prstGeom>
            <a:noFill/>
            <a:ln w="36513">
              <a:solidFill>
                <a:srgbClr val="000000"/>
              </a:solidFill>
              <a:miter lim="800000"/>
              <a:headEnd/>
              <a:tailEnd/>
            </a:ln>
          </p:spPr>
          <p:txBody>
            <a:bodyPr/>
            <a:lstStyle/>
            <a:p>
              <a:endParaRPr lang="en-CA"/>
            </a:p>
          </p:txBody>
        </p:sp>
        <p:sp>
          <p:nvSpPr>
            <p:cNvPr id="53317" name="Freeform 69"/>
            <p:cNvSpPr>
              <a:spLocks/>
            </p:cNvSpPr>
            <p:nvPr/>
          </p:nvSpPr>
          <p:spPr bwMode="auto">
            <a:xfrm>
              <a:off x="4862" y="3741"/>
              <a:ext cx="31" cy="41"/>
            </a:xfrm>
            <a:custGeom>
              <a:avLst/>
              <a:gdLst/>
              <a:ahLst/>
              <a:cxnLst>
                <a:cxn ang="0">
                  <a:pos x="0" y="0"/>
                </a:cxn>
                <a:cxn ang="0">
                  <a:pos x="225" y="48"/>
                </a:cxn>
                <a:cxn ang="0">
                  <a:pos x="96" y="209"/>
                </a:cxn>
                <a:cxn ang="0">
                  <a:pos x="96" y="209"/>
                </a:cxn>
                <a:cxn ang="0">
                  <a:pos x="0" y="0"/>
                </a:cxn>
              </a:cxnLst>
              <a:rect l="0" t="0" r="r" b="b"/>
              <a:pathLst>
                <a:path w="225" h="209">
                  <a:moveTo>
                    <a:pt x="0" y="0"/>
                  </a:moveTo>
                  <a:lnTo>
                    <a:pt x="225" y="48"/>
                  </a:lnTo>
                  <a:cubicBezTo>
                    <a:pt x="159" y="79"/>
                    <a:pt x="111" y="138"/>
                    <a:pt x="96" y="209"/>
                  </a:cubicBezTo>
                  <a:lnTo>
                    <a:pt x="96" y="209"/>
                  </a:lnTo>
                  <a:lnTo>
                    <a:pt x="0" y="0"/>
                  </a:lnTo>
                  <a:close/>
                </a:path>
              </a:pathLst>
            </a:custGeom>
            <a:solidFill>
              <a:srgbClr val="000000"/>
            </a:solidFill>
            <a:ln w="0">
              <a:solidFill>
                <a:srgbClr val="000000"/>
              </a:solidFill>
              <a:prstDash val="solid"/>
              <a:round/>
              <a:headEnd/>
              <a:tailEnd/>
            </a:ln>
          </p:spPr>
          <p:txBody>
            <a:bodyPr/>
            <a:lstStyle/>
            <a:p>
              <a:endParaRPr lang="en-CA"/>
            </a:p>
          </p:txBody>
        </p:sp>
        <p:sp>
          <p:nvSpPr>
            <p:cNvPr id="53318" name="Line 70"/>
            <p:cNvSpPr>
              <a:spLocks noChangeShapeType="1"/>
            </p:cNvSpPr>
            <p:nvPr/>
          </p:nvSpPr>
          <p:spPr bwMode="auto">
            <a:xfrm>
              <a:off x="5338" y="3790"/>
              <a:ext cx="51" cy="0"/>
            </a:xfrm>
            <a:prstGeom prst="line">
              <a:avLst/>
            </a:prstGeom>
            <a:noFill/>
            <a:ln w="19050">
              <a:solidFill>
                <a:srgbClr val="000000"/>
              </a:solidFill>
              <a:miter lim="800000"/>
              <a:headEnd/>
              <a:tailEnd/>
            </a:ln>
          </p:spPr>
          <p:txBody>
            <a:bodyPr/>
            <a:lstStyle/>
            <a:p>
              <a:endParaRPr lang="en-CA"/>
            </a:p>
          </p:txBody>
        </p:sp>
        <p:sp>
          <p:nvSpPr>
            <p:cNvPr id="53319" name="Freeform 71"/>
            <p:cNvSpPr>
              <a:spLocks/>
            </p:cNvSpPr>
            <p:nvPr/>
          </p:nvSpPr>
          <p:spPr bwMode="auto">
            <a:xfrm>
              <a:off x="5384" y="3773"/>
              <a:ext cx="22" cy="33"/>
            </a:xfrm>
            <a:custGeom>
              <a:avLst/>
              <a:gdLst/>
              <a:ahLst/>
              <a:cxnLst>
                <a:cxn ang="0">
                  <a:pos x="164" y="82"/>
                </a:cxn>
                <a:cxn ang="0">
                  <a:pos x="0" y="164"/>
                </a:cxn>
                <a:cxn ang="0">
                  <a:pos x="0" y="0"/>
                </a:cxn>
                <a:cxn ang="0">
                  <a:pos x="0" y="0"/>
                </a:cxn>
                <a:cxn ang="0">
                  <a:pos x="164" y="82"/>
                </a:cxn>
              </a:cxnLst>
              <a:rect l="0" t="0" r="r" b="b"/>
              <a:pathLst>
                <a:path w="164" h="164">
                  <a:moveTo>
                    <a:pt x="164" y="82"/>
                  </a:moveTo>
                  <a:lnTo>
                    <a:pt x="0" y="164"/>
                  </a:lnTo>
                  <a:cubicBezTo>
                    <a:pt x="26" y="112"/>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CA"/>
            </a:p>
          </p:txBody>
        </p:sp>
        <p:sp>
          <p:nvSpPr>
            <p:cNvPr id="53320" name="Line 72"/>
            <p:cNvSpPr>
              <a:spLocks noChangeShapeType="1"/>
            </p:cNvSpPr>
            <p:nvPr/>
          </p:nvSpPr>
          <p:spPr bwMode="auto">
            <a:xfrm>
              <a:off x="5338" y="3974"/>
              <a:ext cx="51" cy="0"/>
            </a:xfrm>
            <a:prstGeom prst="line">
              <a:avLst/>
            </a:prstGeom>
            <a:noFill/>
            <a:ln w="19050">
              <a:solidFill>
                <a:srgbClr val="000000"/>
              </a:solidFill>
              <a:miter lim="800000"/>
              <a:headEnd/>
              <a:tailEnd/>
            </a:ln>
          </p:spPr>
          <p:txBody>
            <a:bodyPr/>
            <a:lstStyle/>
            <a:p>
              <a:endParaRPr lang="en-CA"/>
            </a:p>
          </p:txBody>
        </p:sp>
        <p:sp>
          <p:nvSpPr>
            <p:cNvPr id="53321" name="Freeform 73"/>
            <p:cNvSpPr>
              <a:spLocks/>
            </p:cNvSpPr>
            <p:nvPr/>
          </p:nvSpPr>
          <p:spPr bwMode="auto">
            <a:xfrm>
              <a:off x="5384" y="3958"/>
              <a:ext cx="22" cy="32"/>
            </a:xfrm>
            <a:custGeom>
              <a:avLst/>
              <a:gdLst/>
              <a:ahLst/>
              <a:cxnLst>
                <a:cxn ang="0">
                  <a:pos x="164" y="83"/>
                </a:cxn>
                <a:cxn ang="0">
                  <a:pos x="0" y="164"/>
                </a:cxn>
                <a:cxn ang="0">
                  <a:pos x="1" y="0"/>
                </a:cxn>
                <a:cxn ang="0">
                  <a:pos x="1" y="0"/>
                </a:cxn>
                <a:cxn ang="0">
                  <a:pos x="164" y="83"/>
                </a:cxn>
              </a:cxnLst>
              <a:rect l="0" t="0" r="r" b="b"/>
              <a:pathLst>
                <a:path w="164" h="164">
                  <a:moveTo>
                    <a:pt x="164" y="83"/>
                  </a:moveTo>
                  <a:lnTo>
                    <a:pt x="0" y="164"/>
                  </a:lnTo>
                  <a:cubicBezTo>
                    <a:pt x="26" y="112"/>
                    <a:pt x="26" y="52"/>
                    <a:pt x="1" y="0"/>
                  </a:cubicBezTo>
                  <a:lnTo>
                    <a:pt x="1" y="0"/>
                  </a:lnTo>
                  <a:lnTo>
                    <a:pt x="164" y="83"/>
                  </a:lnTo>
                  <a:close/>
                </a:path>
              </a:pathLst>
            </a:custGeom>
            <a:solidFill>
              <a:srgbClr val="000000"/>
            </a:solidFill>
            <a:ln w="0">
              <a:solidFill>
                <a:srgbClr val="000000"/>
              </a:solidFill>
              <a:prstDash val="solid"/>
              <a:round/>
              <a:headEnd/>
              <a:tailEnd/>
            </a:ln>
          </p:spPr>
          <p:txBody>
            <a:bodyPr/>
            <a:lstStyle/>
            <a:p>
              <a:endParaRPr lang="en-CA"/>
            </a:p>
          </p:txBody>
        </p:sp>
      </p:grpSp>
      <p:graphicFrame>
        <p:nvGraphicFramePr>
          <p:cNvPr id="53384" name="Object 136"/>
          <p:cNvGraphicFramePr>
            <a:graphicFrameLocks noChangeAspect="1"/>
          </p:cNvGraphicFramePr>
          <p:nvPr/>
        </p:nvGraphicFramePr>
        <p:xfrm>
          <a:off x="6400800" y="2057400"/>
          <a:ext cx="2030413" cy="2438400"/>
        </p:xfrm>
        <a:graphic>
          <a:graphicData uri="http://schemas.openxmlformats.org/presentationml/2006/ole">
            <mc:AlternateContent xmlns:mc="http://schemas.openxmlformats.org/markup-compatibility/2006">
              <mc:Choice xmlns:v="urn:schemas-microsoft-com:vml" Requires="v">
                <p:oleObj spid="_x0000_s126105" name="Visio" r:id="rId3" imgW="1206500" imgH="1447800" progId="">
                  <p:embed/>
                </p:oleObj>
              </mc:Choice>
              <mc:Fallback>
                <p:oleObj name="Visio" r:id="rId3" imgW="1206500" imgH="14478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057400"/>
                        <a:ext cx="203041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9" name="Slide Number Placeholder 78"/>
          <p:cNvSpPr>
            <a:spLocks noGrp="1"/>
          </p:cNvSpPr>
          <p:nvPr>
            <p:ph type="sldNum" sz="quarter" idx="12"/>
          </p:nvPr>
        </p:nvSpPr>
        <p:spPr>
          <a:xfrm>
            <a:off x="7024688" y="6451601"/>
            <a:ext cx="2133600" cy="365125"/>
          </a:xfrm>
        </p:spPr>
        <p:txBody>
          <a:bodyPr/>
          <a:lstStyle/>
          <a:p>
            <a:fld id="{43E2187C-2113-0B42-AA99-4D075430E39F}" type="slidenum">
              <a:rPr lang="en-US" smtClean="0"/>
              <a:t>21</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normAutofit fontScale="90000"/>
          </a:bodyPr>
          <a:lstStyle/>
          <a:p>
            <a:r>
              <a:rPr lang="en-US" dirty="0" smtClean="0">
                <a:latin typeface="Arial  " charset="-52"/>
                <a:ea typeface="ＭＳ Ｐゴシック" pitchFamily="34" charset="-128"/>
              </a:rPr>
              <a:t>Review: </a:t>
            </a:r>
            <a:r>
              <a:rPr lang="en-US" u="sng" dirty="0" smtClean="0">
                <a:latin typeface="Arial  " charset="-52"/>
                <a:ea typeface="ＭＳ Ｐゴシック" pitchFamily="34" charset="-128"/>
              </a:rPr>
              <a:t>In-order</a:t>
            </a:r>
            <a:r>
              <a:rPr lang="en-US" dirty="0" smtClean="0">
                <a:latin typeface="Arial  " charset="-52"/>
                <a:ea typeface="ＭＳ Ｐゴシック" pitchFamily="34" charset="-128"/>
              </a:rPr>
              <a:t> Scoreboard</a:t>
            </a:r>
            <a:br>
              <a:rPr lang="en-US" dirty="0" smtClean="0">
                <a:latin typeface="Arial  " charset="-52"/>
                <a:ea typeface="ＭＳ Ｐゴシック" pitchFamily="34" charset="-128"/>
              </a:rPr>
            </a:br>
            <a:endParaRPr lang="en-US" sz="3100" dirty="0" smtClean="0">
              <a:latin typeface="Arial  " charset="-52"/>
              <a:ea typeface="ＭＳ Ｐゴシック" pitchFamily="34" charset="-128"/>
            </a:endParaRPr>
          </a:p>
        </p:txBody>
      </p:sp>
      <p:sp>
        <p:nvSpPr>
          <p:cNvPr id="114691" name="Rectangle 3"/>
          <p:cNvSpPr>
            <a:spLocks noGrp="1" noChangeArrowheads="1"/>
          </p:cNvSpPr>
          <p:nvPr>
            <p:ph idx="1"/>
          </p:nvPr>
        </p:nvSpPr>
        <p:spPr>
          <a:xfrm>
            <a:off x="241300" y="1415603"/>
            <a:ext cx="7772400" cy="4985197"/>
          </a:xfrm>
        </p:spPr>
        <p:txBody>
          <a:bodyPr>
            <a:normAutofit/>
          </a:bodyPr>
          <a:lstStyle/>
          <a:p>
            <a:r>
              <a:rPr lang="en-US" sz="2000" dirty="0" smtClean="0">
                <a:latin typeface="Arial  " charset="-52"/>
                <a:ea typeface="ＭＳ Ｐゴシック" pitchFamily="34" charset="-128"/>
              </a:rPr>
              <a:t>Scoreboard: a bit-array, 1-bit for each register</a:t>
            </a:r>
          </a:p>
          <a:p>
            <a:pPr lvl="1"/>
            <a:r>
              <a:rPr lang="en-US" sz="1600" dirty="0" smtClean="0">
                <a:latin typeface="Arial  " charset="-52"/>
                <a:ea typeface="ＭＳ Ｐゴシック" pitchFamily="34" charset="-128"/>
              </a:rPr>
              <a:t>If the bit is </a:t>
            </a:r>
            <a:r>
              <a:rPr lang="en-US" sz="1600" i="1" dirty="0" smtClean="0">
                <a:latin typeface="Arial  " charset="-52"/>
                <a:ea typeface="ＭＳ Ｐゴシック" pitchFamily="34" charset="-128"/>
              </a:rPr>
              <a:t>not</a:t>
            </a:r>
            <a:r>
              <a:rPr lang="en-US" sz="1600" dirty="0" smtClean="0">
                <a:latin typeface="Arial  " charset="-52"/>
                <a:ea typeface="ＭＳ Ｐゴシック" pitchFamily="34" charset="-128"/>
              </a:rPr>
              <a:t> set: the register has valid data</a:t>
            </a:r>
          </a:p>
          <a:p>
            <a:pPr lvl="1"/>
            <a:r>
              <a:rPr lang="en-US" sz="1600" dirty="0" smtClean="0">
                <a:latin typeface="Arial  " charset="-52"/>
                <a:ea typeface="ＭＳ Ｐゴシック" pitchFamily="34" charset="-128"/>
              </a:rPr>
              <a:t>If the bit is set: the register has stale data</a:t>
            </a:r>
          </a:p>
          <a:p>
            <a:pPr lvl="2">
              <a:buFontTx/>
              <a:buNone/>
            </a:pPr>
            <a:r>
              <a:rPr lang="en-US" sz="1400" dirty="0" smtClean="0">
                <a:latin typeface="Arial  " charset="-52"/>
                <a:ea typeface="ＭＳ Ｐゴシック" pitchFamily="34" charset="-128"/>
              </a:rPr>
              <a:t>i.e., some outstanding instruction is going to change it</a:t>
            </a:r>
          </a:p>
          <a:p>
            <a:r>
              <a:rPr lang="en-US" sz="2000" dirty="0" smtClean="0">
                <a:latin typeface="Arial  " charset="-52"/>
                <a:ea typeface="ＭＳ Ｐゴシック" pitchFamily="34" charset="-128"/>
              </a:rPr>
              <a:t>Issue in-order: </a:t>
            </a:r>
            <a:r>
              <a:rPr lang="en-US" sz="2000" dirty="0" smtClean="0">
                <a:solidFill>
                  <a:srgbClr val="0000FF"/>
                </a:solidFill>
                <a:latin typeface="Arial  " charset="-52"/>
                <a:ea typeface="ＭＳ Ｐゴシック" pitchFamily="34" charset="-128"/>
              </a:rPr>
              <a:t>RD</a:t>
            </a:r>
            <a:r>
              <a:rPr lang="en-US" sz="2000" dirty="0" smtClean="0">
                <a:latin typeface="Arial  " charset="-52"/>
                <a:ea typeface="ＭＳ Ｐゴシック" pitchFamily="34" charset="-128"/>
              </a:rPr>
              <a:t> </a:t>
            </a:r>
            <a:r>
              <a:rPr lang="en-US" sz="2000" dirty="0" smtClean="0">
                <a:latin typeface="Arial  " charset="-52"/>
                <a:ea typeface="ＭＳ Ｐゴシック" pitchFamily="34" charset="-128"/>
                <a:sym typeface="Wingdings" pitchFamily="2" charset="2"/>
              </a:rPr>
              <a:t> </a:t>
            </a:r>
            <a:r>
              <a:rPr lang="en-US" sz="2000" dirty="0" smtClean="0">
                <a:solidFill>
                  <a:srgbClr val="0000FF"/>
                </a:solidFill>
                <a:latin typeface="Arial  " charset="-52"/>
                <a:ea typeface="ＭＳ Ｐゴシック" pitchFamily="34" charset="-128"/>
                <a:sym typeface="Wingdings" pitchFamily="2" charset="2"/>
              </a:rPr>
              <a:t>Fn</a:t>
            </a:r>
            <a:r>
              <a:rPr lang="en-US" sz="2000" dirty="0" smtClean="0">
                <a:latin typeface="Arial  " charset="-52"/>
                <a:ea typeface="ＭＳ Ｐゴシック" pitchFamily="34" charset="-128"/>
                <a:sym typeface="Wingdings" pitchFamily="2" charset="2"/>
              </a:rPr>
              <a:t> (</a:t>
            </a:r>
            <a:r>
              <a:rPr lang="en-US" sz="2000" dirty="0" smtClean="0">
                <a:solidFill>
                  <a:srgbClr val="0000FF"/>
                </a:solidFill>
                <a:latin typeface="Arial  " charset="-52"/>
                <a:ea typeface="ＭＳ Ｐゴシック" pitchFamily="34" charset="-128"/>
                <a:sym typeface="Wingdings" pitchFamily="2" charset="2"/>
              </a:rPr>
              <a:t>RS</a:t>
            </a:r>
            <a:r>
              <a:rPr lang="en-US" sz="2000" dirty="0" smtClean="0">
                <a:latin typeface="Arial  " charset="-52"/>
                <a:ea typeface="ＭＳ Ｐゴシック" pitchFamily="34" charset="-128"/>
                <a:sym typeface="Wingdings" pitchFamily="2" charset="2"/>
              </a:rPr>
              <a:t>, </a:t>
            </a:r>
            <a:r>
              <a:rPr lang="en-US" sz="2000" dirty="0" smtClean="0">
                <a:solidFill>
                  <a:srgbClr val="0000FF"/>
                </a:solidFill>
                <a:latin typeface="Arial  " charset="-52"/>
                <a:ea typeface="ＭＳ Ｐゴシック" pitchFamily="34" charset="-128"/>
                <a:sym typeface="Wingdings" pitchFamily="2" charset="2"/>
              </a:rPr>
              <a:t>RT</a:t>
            </a:r>
            <a:r>
              <a:rPr lang="en-US" sz="2000" dirty="0" smtClean="0">
                <a:latin typeface="Arial  " charset="-52"/>
                <a:ea typeface="ＭＳ Ｐゴシック" pitchFamily="34" charset="-128"/>
                <a:sym typeface="Wingdings" pitchFamily="2" charset="2"/>
              </a:rPr>
              <a:t>)</a:t>
            </a:r>
          </a:p>
          <a:p>
            <a:pPr lvl="1"/>
            <a:r>
              <a:rPr lang="en-US" sz="1600" dirty="0" smtClean="0">
                <a:latin typeface="Arial  " charset="-52"/>
                <a:ea typeface="ＭＳ Ｐゴシック" pitchFamily="34" charset="-128"/>
              </a:rPr>
              <a:t>If SB[</a:t>
            </a:r>
            <a:r>
              <a:rPr lang="en-US" sz="1600" dirty="0" smtClean="0">
                <a:solidFill>
                  <a:srgbClr val="0000FF"/>
                </a:solidFill>
                <a:latin typeface="Arial  " charset="-52"/>
                <a:ea typeface="ＭＳ Ｐゴシック" pitchFamily="34" charset="-128"/>
              </a:rPr>
              <a:t>RS</a:t>
            </a:r>
            <a:r>
              <a:rPr lang="en-US" sz="1600" dirty="0" smtClean="0">
                <a:latin typeface="Arial  " charset="-52"/>
                <a:ea typeface="ＭＳ Ｐゴシック" pitchFamily="34" charset="-128"/>
              </a:rPr>
              <a:t>] or SB[</a:t>
            </a:r>
            <a:r>
              <a:rPr lang="en-US" sz="1600" dirty="0" smtClean="0">
                <a:solidFill>
                  <a:srgbClr val="0000FF"/>
                </a:solidFill>
                <a:latin typeface="Arial  " charset="-52"/>
                <a:ea typeface="ＭＳ Ｐゴシック" pitchFamily="34" charset="-128"/>
              </a:rPr>
              <a:t>RT</a:t>
            </a:r>
            <a:r>
              <a:rPr lang="en-US" sz="1600" dirty="0" smtClean="0">
                <a:latin typeface="Arial  " charset="-52"/>
                <a:ea typeface="ＭＳ Ｐゴシック" pitchFamily="34" charset="-128"/>
              </a:rPr>
              <a:t>] is set </a:t>
            </a:r>
            <a:r>
              <a:rPr lang="en-US" sz="1600" dirty="0" smtClean="0">
                <a:latin typeface="Arial  " charset="-52"/>
                <a:ea typeface="ＭＳ Ｐゴシック" pitchFamily="34" charset="-128"/>
                <a:sym typeface="Wingdings" pitchFamily="2" charset="2"/>
              </a:rPr>
              <a:t> RAW, stall</a:t>
            </a:r>
          </a:p>
          <a:p>
            <a:pPr lvl="1"/>
            <a:r>
              <a:rPr lang="en-US" sz="1600" dirty="0" smtClean="0">
                <a:latin typeface="Arial  " charset="-52"/>
                <a:ea typeface="ＭＳ Ｐゴシック" pitchFamily="34" charset="-128"/>
                <a:sym typeface="Wingdings" pitchFamily="2" charset="2"/>
              </a:rPr>
              <a:t>If SB[</a:t>
            </a:r>
            <a:r>
              <a:rPr lang="en-US" sz="1600" dirty="0" smtClean="0">
                <a:solidFill>
                  <a:srgbClr val="0000FF"/>
                </a:solidFill>
                <a:latin typeface="Arial  " charset="-52"/>
                <a:ea typeface="ＭＳ Ｐゴシック" pitchFamily="34" charset="-128"/>
                <a:sym typeface="Wingdings" pitchFamily="2" charset="2"/>
              </a:rPr>
              <a:t>RD</a:t>
            </a:r>
            <a:r>
              <a:rPr lang="en-US" sz="1600" dirty="0" smtClean="0">
                <a:latin typeface="Arial  " charset="-52"/>
                <a:ea typeface="ＭＳ Ｐゴシック" pitchFamily="34" charset="-128"/>
                <a:sym typeface="Wingdings" pitchFamily="2" charset="2"/>
              </a:rPr>
              <a:t>] is set  WAW, stall</a:t>
            </a:r>
          </a:p>
          <a:p>
            <a:pPr lvl="1"/>
            <a:r>
              <a:rPr lang="en-US" sz="1600" dirty="0" smtClean="0">
                <a:latin typeface="Arial  " charset="-52"/>
                <a:ea typeface="ＭＳ Ｐゴシック" pitchFamily="34" charset="-128"/>
                <a:sym typeface="Wingdings" pitchFamily="2" charset="2"/>
              </a:rPr>
              <a:t>Else, dispatch to FU (</a:t>
            </a:r>
            <a:r>
              <a:rPr lang="en-US" sz="1600" dirty="0" smtClean="0">
                <a:solidFill>
                  <a:srgbClr val="0000FF"/>
                </a:solidFill>
                <a:latin typeface="Arial  " charset="-52"/>
                <a:ea typeface="ＭＳ Ｐゴシック" pitchFamily="34" charset="-128"/>
                <a:sym typeface="Wingdings" pitchFamily="2" charset="2"/>
              </a:rPr>
              <a:t>Fn</a:t>
            </a:r>
            <a:r>
              <a:rPr lang="en-US" sz="1600" dirty="0" smtClean="0">
                <a:latin typeface="Arial  " charset="-52"/>
                <a:ea typeface="ＭＳ Ｐゴシック" pitchFamily="34" charset="-128"/>
                <a:sym typeface="Wingdings" pitchFamily="2" charset="2"/>
              </a:rPr>
              <a:t>) and set SB[</a:t>
            </a:r>
            <a:r>
              <a:rPr lang="en-US" sz="1600" dirty="0" smtClean="0">
                <a:solidFill>
                  <a:srgbClr val="0000FF"/>
                </a:solidFill>
                <a:latin typeface="Arial  " charset="-52"/>
                <a:ea typeface="ＭＳ Ｐゴシック" pitchFamily="34" charset="-128"/>
                <a:sym typeface="Wingdings" pitchFamily="2" charset="2"/>
              </a:rPr>
              <a:t>RD</a:t>
            </a:r>
            <a:r>
              <a:rPr lang="en-US" sz="1600" dirty="0" smtClean="0">
                <a:latin typeface="Arial  " charset="-52"/>
                <a:ea typeface="ＭＳ Ｐゴシック" pitchFamily="34" charset="-128"/>
                <a:sym typeface="Wingdings" pitchFamily="2" charset="2"/>
              </a:rPr>
              <a:t>]</a:t>
            </a:r>
          </a:p>
          <a:p>
            <a:r>
              <a:rPr lang="en-US" sz="2000" dirty="0" smtClean="0">
                <a:latin typeface="Arial  " charset="-52"/>
                <a:ea typeface="ＭＳ Ｐゴシック" pitchFamily="34" charset="-128"/>
              </a:rPr>
              <a:t>Complete out-of-order</a:t>
            </a:r>
          </a:p>
          <a:p>
            <a:pPr lvl="1"/>
            <a:r>
              <a:rPr lang="en-US" sz="1600" dirty="0" smtClean="0">
                <a:latin typeface="Arial  " charset="-52"/>
                <a:ea typeface="ＭＳ Ｐゴシック" pitchFamily="34" charset="-128"/>
              </a:rPr>
              <a:t>Update GPR[</a:t>
            </a:r>
            <a:r>
              <a:rPr lang="en-US" sz="1600" dirty="0" smtClean="0">
                <a:solidFill>
                  <a:srgbClr val="0000FF"/>
                </a:solidFill>
                <a:latin typeface="Arial  " charset="-52"/>
                <a:ea typeface="ＭＳ Ｐゴシック" pitchFamily="34" charset="-128"/>
              </a:rPr>
              <a:t>RD</a:t>
            </a:r>
            <a:r>
              <a:rPr lang="en-US" sz="1600" dirty="0" smtClean="0">
                <a:latin typeface="Arial  " charset="-52"/>
                <a:ea typeface="ＭＳ Ｐゴシック" pitchFamily="34" charset="-128"/>
              </a:rPr>
              <a:t>], clear SB[</a:t>
            </a:r>
            <a:r>
              <a:rPr lang="en-US" sz="1600" dirty="0" smtClean="0">
                <a:solidFill>
                  <a:srgbClr val="0000FF"/>
                </a:solidFill>
                <a:latin typeface="Arial  " charset="-52"/>
                <a:ea typeface="ＭＳ Ｐゴシック" pitchFamily="34" charset="-128"/>
              </a:rPr>
              <a:t>RD</a:t>
            </a:r>
            <a:r>
              <a:rPr lang="en-US" sz="1600" dirty="0" smtClean="0">
                <a:latin typeface="Arial  " charset="-52"/>
                <a:ea typeface="ＭＳ Ｐゴシック" pitchFamily="34" charset="-128"/>
              </a:rPr>
              <a:t>]</a:t>
            </a:r>
          </a:p>
        </p:txBody>
      </p:sp>
      <p:sp>
        <p:nvSpPr>
          <p:cNvPr id="47108" name="Slide Number Placeholder 7"/>
          <p:cNvSpPr>
            <a:spLocks noGrp="1"/>
          </p:cNvSpPr>
          <p:nvPr>
            <p:ph type="sldNum" sz="quarter" idx="12"/>
          </p:nvPr>
        </p:nvSpPr>
        <p:spPr>
          <a:noFill/>
        </p:spPr>
        <p:txBody>
          <a:bodyPr/>
          <a:lstStyle/>
          <a:p>
            <a:fld id="{317DB59D-66DE-4148-A519-1FF5BC51A141}" type="slidenum">
              <a:rPr lang="en-US"/>
              <a:pPr/>
              <a:t>22</a:t>
            </a:fld>
            <a:endParaRPr lang="en-US">
              <a:latin typeface="Times" charset="0"/>
            </a:endParaRPr>
          </a:p>
        </p:txBody>
      </p:sp>
      <p:sp>
        <p:nvSpPr>
          <p:cNvPr id="6" name="Rectangle 5"/>
          <p:cNvSpPr/>
          <p:nvPr/>
        </p:nvSpPr>
        <p:spPr bwMode="auto">
          <a:xfrm>
            <a:off x="6552324" y="4822065"/>
            <a:ext cx="1970467" cy="2060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1050" b="0" i="0" u="none" strike="noStrike" cap="none" normalizeH="0" baseline="0" dirty="0">
              <a:ln>
                <a:noFill/>
              </a:ln>
              <a:solidFill>
                <a:schemeClr val="tx1"/>
              </a:solidFill>
              <a:effectLst/>
              <a:latin typeface="Arial" pitchFamily="-111" charset="-52"/>
              <a:ea typeface="ＭＳ Ｐゴシック" pitchFamily="-111" charset="-128"/>
              <a:cs typeface="ＭＳ Ｐゴシック" pitchFamily="-111" charset="-128"/>
            </a:endParaRPr>
          </a:p>
        </p:txBody>
      </p:sp>
      <p:sp>
        <p:nvSpPr>
          <p:cNvPr id="7" name="Rectangle 6"/>
          <p:cNvSpPr/>
          <p:nvPr/>
        </p:nvSpPr>
        <p:spPr bwMode="auto">
          <a:xfrm>
            <a:off x="5983508" y="4819917"/>
            <a:ext cx="221086" cy="19533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chemeClr val="tx1"/>
              </a:solidFill>
              <a:effectLst/>
              <a:latin typeface="Arial" pitchFamily="-111" charset="-52"/>
              <a:ea typeface="ＭＳ Ｐゴシック" pitchFamily="-111" charset="-128"/>
              <a:cs typeface="ＭＳ Ｐゴシック" pitchFamily="-111" charset="-128"/>
            </a:endParaRPr>
          </a:p>
        </p:txBody>
      </p:sp>
      <p:sp>
        <p:nvSpPr>
          <p:cNvPr id="8" name="Rectangle 7"/>
          <p:cNvSpPr/>
          <p:nvPr/>
        </p:nvSpPr>
        <p:spPr bwMode="auto">
          <a:xfrm>
            <a:off x="6550178" y="5025980"/>
            <a:ext cx="1970467" cy="2060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11" charset="-52"/>
              <a:ea typeface="ＭＳ Ｐゴシック" pitchFamily="-111" charset="-128"/>
              <a:cs typeface="ＭＳ Ｐゴシック" pitchFamily="-111" charset="-128"/>
            </a:endParaRPr>
          </a:p>
        </p:txBody>
      </p:sp>
      <p:sp>
        <p:nvSpPr>
          <p:cNvPr id="9" name="Rectangle 8"/>
          <p:cNvSpPr/>
          <p:nvPr/>
        </p:nvSpPr>
        <p:spPr bwMode="auto">
          <a:xfrm>
            <a:off x="5981362" y="5023832"/>
            <a:ext cx="221086" cy="19533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chemeClr val="tx1"/>
              </a:solidFill>
              <a:effectLst/>
              <a:latin typeface="Arial" pitchFamily="-111" charset="-52"/>
              <a:ea typeface="ＭＳ Ｐゴシック" pitchFamily="-111" charset="-128"/>
              <a:cs typeface="ＭＳ Ｐゴシック" pitchFamily="-111" charset="-128"/>
            </a:endParaRPr>
          </a:p>
        </p:txBody>
      </p:sp>
      <p:sp>
        <p:nvSpPr>
          <p:cNvPr id="10" name="Rectangle 9"/>
          <p:cNvSpPr/>
          <p:nvPr/>
        </p:nvSpPr>
        <p:spPr bwMode="auto">
          <a:xfrm>
            <a:off x="6548031" y="5242774"/>
            <a:ext cx="1970467" cy="2060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11" charset="-52"/>
              <a:ea typeface="ＭＳ Ｐゴシック" pitchFamily="-111" charset="-128"/>
              <a:cs typeface="ＭＳ Ｐゴシック" pitchFamily="-111" charset="-128"/>
            </a:endParaRPr>
          </a:p>
        </p:txBody>
      </p:sp>
      <p:sp>
        <p:nvSpPr>
          <p:cNvPr id="11" name="Rectangle 10"/>
          <p:cNvSpPr/>
          <p:nvPr/>
        </p:nvSpPr>
        <p:spPr bwMode="auto">
          <a:xfrm>
            <a:off x="5979215" y="5240626"/>
            <a:ext cx="221086" cy="19533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chemeClr val="tx1"/>
              </a:solidFill>
              <a:effectLst/>
              <a:latin typeface="Arial" pitchFamily="-111" charset="-52"/>
              <a:ea typeface="ＭＳ Ｐゴシック" pitchFamily="-111" charset="-128"/>
              <a:cs typeface="ＭＳ Ｐゴシック" pitchFamily="-111" charset="-128"/>
            </a:endParaRPr>
          </a:p>
        </p:txBody>
      </p:sp>
      <p:sp>
        <p:nvSpPr>
          <p:cNvPr id="12" name="Rectangle 11"/>
          <p:cNvSpPr/>
          <p:nvPr/>
        </p:nvSpPr>
        <p:spPr bwMode="auto">
          <a:xfrm>
            <a:off x="6558763" y="5717146"/>
            <a:ext cx="1970467" cy="2060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11" charset="-52"/>
              <a:ea typeface="ＭＳ Ｐゴシック" pitchFamily="-111" charset="-128"/>
              <a:cs typeface="ＭＳ Ｐゴシック" pitchFamily="-111" charset="-128"/>
            </a:endParaRPr>
          </a:p>
        </p:txBody>
      </p:sp>
      <p:sp>
        <p:nvSpPr>
          <p:cNvPr id="13" name="Rectangle 12"/>
          <p:cNvSpPr/>
          <p:nvPr/>
        </p:nvSpPr>
        <p:spPr bwMode="auto">
          <a:xfrm>
            <a:off x="5989947" y="5714998"/>
            <a:ext cx="221086" cy="19533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chemeClr val="tx1"/>
              </a:solidFill>
              <a:effectLst/>
              <a:latin typeface="Arial" pitchFamily="-111" charset="-52"/>
              <a:ea typeface="ＭＳ Ｐゴシック" pitchFamily="-111" charset="-128"/>
              <a:cs typeface="ＭＳ Ｐゴシック" pitchFamily="-111" charset="-128"/>
            </a:endParaRPr>
          </a:p>
        </p:txBody>
      </p:sp>
      <p:sp>
        <p:nvSpPr>
          <p:cNvPr id="14" name="TextBox 13"/>
          <p:cNvSpPr txBox="1"/>
          <p:nvPr/>
        </p:nvSpPr>
        <p:spPr>
          <a:xfrm>
            <a:off x="6938688" y="4731913"/>
            <a:ext cx="1007683" cy="369332"/>
          </a:xfrm>
          <a:prstGeom prst="rect">
            <a:avLst/>
          </a:prstGeom>
          <a:noFill/>
        </p:spPr>
        <p:txBody>
          <a:bodyPr wrap="none" rtlCol="0">
            <a:spAutoFit/>
          </a:bodyPr>
          <a:lstStyle/>
          <a:p>
            <a:r>
              <a:rPr lang="en-CA" dirty="0" err="1" smtClean="0"/>
              <a:t>Regs</a:t>
            </a:r>
            <a:r>
              <a:rPr lang="en-CA" dirty="0" smtClean="0"/>
              <a:t>[R1]</a:t>
            </a:r>
          </a:p>
        </p:txBody>
      </p:sp>
      <p:sp>
        <p:nvSpPr>
          <p:cNvPr id="15" name="TextBox 14"/>
          <p:cNvSpPr txBox="1"/>
          <p:nvPr/>
        </p:nvSpPr>
        <p:spPr>
          <a:xfrm>
            <a:off x="6936541" y="4948708"/>
            <a:ext cx="1007683" cy="369332"/>
          </a:xfrm>
          <a:prstGeom prst="rect">
            <a:avLst/>
          </a:prstGeom>
          <a:noFill/>
        </p:spPr>
        <p:txBody>
          <a:bodyPr wrap="none" rtlCol="0">
            <a:spAutoFit/>
          </a:bodyPr>
          <a:lstStyle/>
          <a:p>
            <a:r>
              <a:rPr lang="en-CA" dirty="0" err="1" smtClean="0"/>
              <a:t>Regs</a:t>
            </a:r>
            <a:r>
              <a:rPr lang="en-CA" dirty="0" smtClean="0"/>
              <a:t>[R2]</a:t>
            </a:r>
          </a:p>
        </p:txBody>
      </p:sp>
      <p:sp>
        <p:nvSpPr>
          <p:cNvPr id="16" name="TextBox 15"/>
          <p:cNvSpPr txBox="1"/>
          <p:nvPr/>
        </p:nvSpPr>
        <p:spPr>
          <a:xfrm>
            <a:off x="6934395" y="5178381"/>
            <a:ext cx="1007683" cy="369332"/>
          </a:xfrm>
          <a:prstGeom prst="rect">
            <a:avLst/>
          </a:prstGeom>
          <a:noFill/>
        </p:spPr>
        <p:txBody>
          <a:bodyPr wrap="none" rtlCol="0">
            <a:spAutoFit/>
          </a:bodyPr>
          <a:lstStyle/>
          <a:p>
            <a:r>
              <a:rPr lang="en-CA" dirty="0" err="1" smtClean="0"/>
              <a:t>Regs</a:t>
            </a:r>
            <a:r>
              <a:rPr lang="en-CA" dirty="0" smtClean="0"/>
              <a:t>[R3]</a:t>
            </a:r>
          </a:p>
        </p:txBody>
      </p:sp>
      <p:sp>
        <p:nvSpPr>
          <p:cNvPr id="17" name="TextBox 16"/>
          <p:cNvSpPr txBox="1"/>
          <p:nvPr/>
        </p:nvSpPr>
        <p:spPr>
          <a:xfrm>
            <a:off x="6932248" y="5626995"/>
            <a:ext cx="1124677" cy="369332"/>
          </a:xfrm>
          <a:prstGeom prst="rect">
            <a:avLst/>
          </a:prstGeom>
          <a:noFill/>
        </p:spPr>
        <p:txBody>
          <a:bodyPr wrap="none" rtlCol="0">
            <a:spAutoFit/>
          </a:bodyPr>
          <a:lstStyle/>
          <a:p>
            <a:r>
              <a:rPr lang="en-CA" dirty="0" err="1" smtClean="0"/>
              <a:t>Regs</a:t>
            </a:r>
            <a:r>
              <a:rPr lang="en-CA" dirty="0" smtClean="0"/>
              <a:t>[R31]</a:t>
            </a:r>
          </a:p>
        </p:txBody>
      </p:sp>
      <p:sp>
        <p:nvSpPr>
          <p:cNvPr id="18" name="TextBox 17"/>
          <p:cNvSpPr txBox="1"/>
          <p:nvPr/>
        </p:nvSpPr>
        <p:spPr>
          <a:xfrm>
            <a:off x="5934138" y="4925096"/>
            <a:ext cx="301660" cy="369332"/>
          </a:xfrm>
          <a:prstGeom prst="rect">
            <a:avLst/>
          </a:prstGeom>
          <a:noFill/>
        </p:spPr>
        <p:txBody>
          <a:bodyPr wrap="none" rtlCol="0">
            <a:spAutoFit/>
          </a:bodyPr>
          <a:lstStyle/>
          <a:p>
            <a:r>
              <a:rPr lang="en-CA" dirty="0" smtClean="0"/>
              <a:t>1</a:t>
            </a:r>
            <a:endParaRPr lang="en-CA" dirty="0"/>
          </a:p>
        </p:txBody>
      </p:sp>
      <p:sp>
        <p:nvSpPr>
          <p:cNvPr id="19" name="TextBox 18"/>
          <p:cNvSpPr txBox="1"/>
          <p:nvPr/>
        </p:nvSpPr>
        <p:spPr>
          <a:xfrm>
            <a:off x="5931992" y="4729766"/>
            <a:ext cx="301660" cy="369332"/>
          </a:xfrm>
          <a:prstGeom prst="rect">
            <a:avLst/>
          </a:prstGeom>
          <a:noFill/>
        </p:spPr>
        <p:txBody>
          <a:bodyPr wrap="none" rtlCol="0">
            <a:spAutoFit/>
          </a:bodyPr>
          <a:lstStyle/>
          <a:p>
            <a:r>
              <a:rPr lang="en-CA" dirty="0" smtClean="0"/>
              <a:t>0</a:t>
            </a:r>
            <a:endParaRPr lang="en-CA" dirty="0"/>
          </a:p>
        </p:txBody>
      </p:sp>
      <p:sp>
        <p:nvSpPr>
          <p:cNvPr id="20" name="TextBox 19"/>
          <p:cNvSpPr txBox="1"/>
          <p:nvPr/>
        </p:nvSpPr>
        <p:spPr>
          <a:xfrm>
            <a:off x="5929845" y="5152622"/>
            <a:ext cx="301660" cy="369332"/>
          </a:xfrm>
          <a:prstGeom prst="rect">
            <a:avLst/>
          </a:prstGeom>
          <a:noFill/>
        </p:spPr>
        <p:txBody>
          <a:bodyPr wrap="none" rtlCol="0">
            <a:spAutoFit/>
          </a:bodyPr>
          <a:lstStyle/>
          <a:p>
            <a:r>
              <a:rPr lang="en-CA" dirty="0" smtClean="0"/>
              <a:t>0</a:t>
            </a:r>
            <a:endParaRPr lang="en-CA" dirty="0"/>
          </a:p>
        </p:txBody>
      </p:sp>
      <p:sp>
        <p:nvSpPr>
          <p:cNvPr id="21" name="TextBox 20"/>
          <p:cNvSpPr txBox="1"/>
          <p:nvPr/>
        </p:nvSpPr>
        <p:spPr>
          <a:xfrm>
            <a:off x="5927699" y="5614115"/>
            <a:ext cx="301660" cy="369332"/>
          </a:xfrm>
          <a:prstGeom prst="rect">
            <a:avLst/>
          </a:prstGeom>
          <a:noFill/>
        </p:spPr>
        <p:txBody>
          <a:bodyPr wrap="none" rtlCol="0">
            <a:spAutoFit/>
          </a:bodyPr>
          <a:lstStyle/>
          <a:p>
            <a:r>
              <a:rPr lang="en-CA" dirty="0" smtClean="0"/>
              <a:t>0</a:t>
            </a:r>
            <a:endParaRPr lang="en-CA" dirty="0"/>
          </a:p>
        </p:txBody>
      </p:sp>
      <p:sp>
        <p:nvSpPr>
          <p:cNvPr id="22" name="Rectangle 21"/>
          <p:cNvSpPr/>
          <p:nvPr/>
        </p:nvSpPr>
        <p:spPr bwMode="auto">
          <a:xfrm>
            <a:off x="5869743" y="4744791"/>
            <a:ext cx="463640" cy="1275009"/>
          </a:xfrm>
          <a:prstGeom prst="rect">
            <a:avLst/>
          </a:prstGeom>
          <a:noFill/>
          <a:ln w="9525" cap="flat" cmpd="sng" algn="ctr">
            <a:solidFill>
              <a:schemeClr val="tx2"/>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chemeClr val="tx1"/>
              </a:solidFill>
              <a:effectLst/>
              <a:latin typeface="Arial" pitchFamily="-111" charset="-52"/>
              <a:ea typeface="ＭＳ Ｐゴシック" pitchFamily="-111" charset="-128"/>
              <a:cs typeface="ＭＳ Ｐゴシック" pitchFamily="-111" charset="-128"/>
            </a:endParaRPr>
          </a:p>
        </p:txBody>
      </p:sp>
      <p:sp>
        <p:nvSpPr>
          <p:cNvPr id="3" name="TextBox 2"/>
          <p:cNvSpPr txBox="1"/>
          <p:nvPr/>
        </p:nvSpPr>
        <p:spPr>
          <a:xfrm>
            <a:off x="7282141" y="3930134"/>
            <a:ext cx="1328459" cy="369332"/>
          </a:xfrm>
          <a:prstGeom prst="rect">
            <a:avLst/>
          </a:prstGeom>
          <a:noFill/>
        </p:spPr>
        <p:txBody>
          <a:bodyPr wrap="none" rtlCol="0">
            <a:spAutoFit/>
          </a:bodyPr>
          <a:lstStyle/>
          <a:p>
            <a:r>
              <a:rPr lang="en-US" dirty="0" smtClean="0"/>
              <a:t>Register File</a:t>
            </a:r>
            <a:endParaRPr lang="en-US" dirty="0"/>
          </a:p>
        </p:txBody>
      </p:sp>
      <p:cxnSp>
        <p:nvCxnSpPr>
          <p:cNvPr id="5" name="Straight Arrow Connector 4"/>
          <p:cNvCxnSpPr>
            <a:stCxn id="3" idx="2"/>
          </p:cNvCxnSpPr>
          <p:nvPr/>
        </p:nvCxnSpPr>
        <p:spPr>
          <a:xfrm flipH="1">
            <a:off x="7614830" y="4299466"/>
            <a:ext cx="331541" cy="430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536071" y="3810000"/>
            <a:ext cx="1260719" cy="369332"/>
          </a:xfrm>
          <a:prstGeom prst="rect">
            <a:avLst/>
          </a:prstGeom>
          <a:noFill/>
        </p:spPr>
        <p:txBody>
          <a:bodyPr wrap="none" rtlCol="0">
            <a:spAutoFit/>
          </a:bodyPr>
          <a:lstStyle/>
          <a:p>
            <a:r>
              <a:rPr lang="en-US" dirty="0" smtClean="0"/>
              <a:t>Scoreboard</a:t>
            </a:r>
            <a:endParaRPr lang="en-US" dirty="0"/>
          </a:p>
        </p:txBody>
      </p:sp>
      <p:cxnSp>
        <p:nvCxnSpPr>
          <p:cNvPr id="27" name="Straight Arrow Connector 26"/>
          <p:cNvCxnSpPr/>
          <p:nvPr/>
        </p:nvCxnSpPr>
        <p:spPr>
          <a:xfrm>
            <a:off x="6070027" y="4236716"/>
            <a:ext cx="1" cy="430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52400" y="6356350"/>
            <a:ext cx="1397212" cy="369332"/>
          </a:xfrm>
          <a:prstGeom prst="rect">
            <a:avLst/>
          </a:prstGeom>
          <a:noFill/>
        </p:spPr>
        <p:txBody>
          <a:bodyPr wrap="none" rtlCol="0">
            <a:spAutoFit/>
          </a:bodyPr>
          <a:lstStyle/>
          <a:p>
            <a:r>
              <a:rPr lang="en-US" dirty="0" smtClean="0">
                <a:solidFill>
                  <a:schemeClr val="bg1">
                    <a:lumMod val="85000"/>
                  </a:schemeClr>
                </a:solidFill>
              </a:rPr>
              <a:t>[Gabriel </a:t>
            </a:r>
            <a:r>
              <a:rPr lang="en-US" dirty="0" err="1" smtClean="0">
                <a:solidFill>
                  <a:schemeClr val="bg1">
                    <a:lumMod val="85000"/>
                  </a:schemeClr>
                </a:solidFill>
              </a:rPr>
              <a:t>Loh</a:t>
            </a:r>
            <a:r>
              <a:rPr lang="en-US" dirty="0" smtClean="0">
                <a:solidFill>
                  <a:schemeClr val="bg1">
                    <a:lumMod val="85000"/>
                  </a:schemeClr>
                </a:solidFill>
              </a:rPr>
              <a:t>]</a:t>
            </a:r>
            <a:endParaRPr lang="en-US" dirty="0">
              <a:solidFill>
                <a:schemeClr val="bg1">
                  <a:lumMod val="85000"/>
                </a:schemeClr>
              </a:solidFill>
            </a:endParaRPr>
          </a:p>
        </p:txBody>
      </p:sp>
      <p:sp>
        <p:nvSpPr>
          <p:cNvPr id="28" name="TextBox 27"/>
          <p:cNvSpPr txBox="1"/>
          <p:nvPr/>
        </p:nvSpPr>
        <p:spPr>
          <a:xfrm>
            <a:off x="8686800" y="133290"/>
            <a:ext cx="312906" cy="400110"/>
          </a:xfrm>
          <a:prstGeom prst="rect">
            <a:avLst/>
          </a:prstGeom>
          <a:noFill/>
        </p:spPr>
        <p:txBody>
          <a:bodyPr wrap="none" rtlCol="0">
            <a:spAutoFit/>
          </a:bodyPr>
          <a:lstStyle/>
          <a:p>
            <a:r>
              <a:rPr lang="en-US" sz="2000" dirty="0" smtClean="0"/>
              <a:t>+</a:t>
            </a:r>
            <a:endParaRPr lang="en-US" sz="2000" dirty="0"/>
          </a:p>
        </p:txBody>
      </p:sp>
    </p:spTree>
    <p:extLst>
      <p:ext uri="{BB962C8B-B14F-4D97-AF65-F5344CB8AC3E}">
        <p14:creationId xmlns:p14="http://schemas.microsoft.com/office/powerpoint/2010/main" val="7614555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69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69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4691">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691">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4691">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46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0"/>
            <a:ext cx="8229600" cy="1143000"/>
          </a:xfrm>
        </p:spPr>
        <p:txBody>
          <a:bodyPr/>
          <a:lstStyle/>
          <a:p>
            <a:r>
              <a:rPr lang="en-US" dirty="0" smtClean="0"/>
              <a:t>In-Order Scoreboard for GPUs?</a:t>
            </a:r>
            <a:endParaRPr lang="en-US" dirty="0"/>
          </a:p>
        </p:txBody>
      </p:sp>
      <p:sp>
        <p:nvSpPr>
          <p:cNvPr id="54275" name="Rectangle 3"/>
          <p:cNvSpPr>
            <a:spLocks noGrp="1" noChangeArrowheads="1"/>
          </p:cNvSpPr>
          <p:nvPr>
            <p:ph type="body" idx="1"/>
          </p:nvPr>
        </p:nvSpPr>
        <p:spPr>
          <a:xfrm>
            <a:off x="457200" y="1143000"/>
            <a:ext cx="8305800" cy="4525963"/>
          </a:xfrm>
        </p:spPr>
        <p:txBody>
          <a:bodyPr>
            <a:normAutofit fontScale="92500" lnSpcReduction="20000"/>
          </a:bodyPr>
          <a:lstStyle/>
          <a:p>
            <a:r>
              <a:rPr lang="en-CA" sz="2800" u="sng" dirty="0">
                <a:latin typeface="Arial" charset="0"/>
                <a:ea typeface="ＭＳ Ｐゴシック" charset="0"/>
                <a:cs typeface="Arial" charset="0"/>
              </a:rPr>
              <a:t>Problem 1</a:t>
            </a:r>
            <a:r>
              <a:rPr lang="en-CA" sz="2800" dirty="0">
                <a:latin typeface="Arial" charset="0"/>
                <a:ea typeface="ＭＳ Ｐゴシック" charset="0"/>
                <a:cs typeface="Arial" charset="0"/>
              </a:rPr>
              <a:t>:  32 warps, each with up to 128 (vector) registers per warp means scoreboard is 4096 bits. </a:t>
            </a:r>
          </a:p>
          <a:p>
            <a:r>
              <a:rPr lang="en-CA" sz="2800" u="sng" dirty="0">
                <a:latin typeface="Arial" charset="0"/>
                <a:ea typeface="ＭＳ Ｐゴシック" charset="0"/>
                <a:cs typeface="Arial" charset="0"/>
              </a:rPr>
              <a:t>Problem 2</a:t>
            </a:r>
            <a:r>
              <a:rPr lang="en-CA" sz="2800" dirty="0">
                <a:latin typeface="Arial" charset="0"/>
                <a:ea typeface="ＭＳ Ｐゴシック" charset="0"/>
                <a:cs typeface="Arial" charset="0"/>
              </a:rPr>
              <a:t>: Warps waiting in I-buffer needs to have dependency updated every cycle.</a:t>
            </a:r>
          </a:p>
          <a:p>
            <a:r>
              <a:rPr lang="en-US" dirty="0" smtClean="0"/>
              <a:t>Solution?</a:t>
            </a:r>
          </a:p>
          <a:p>
            <a:pPr lvl="1"/>
            <a:r>
              <a:rPr lang="en-US" dirty="0"/>
              <a:t>Flag </a:t>
            </a:r>
            <a:r>
              <a:rPr lang="en-US" dirty="0" smtClean="0"/>
              <a:t>instructions </a:t>
            </a:r>
            <a:r>
              <a:rPr lang="en-US" dirty="0"/>
              <a:t>with </a:t>
            </a:r>
            <a:r>
              <a:rPr lang="en-US" dirty="0" smtClean="0"/>
              <a:t>hazards </a:t>
            </a:r>
            <a:r>
              <a:rPr lang="en-US" dirty="0"/>
              <a:t>as </a:t>
            </a:r>
            <a:r>
              <a:rPr lang="en-US" i="1" dirty="0"/>
              <a:t>not ready</a:t>
            </a:r>
            <a:r>
              <a:rPr lang="en-US" dirty="0"/>
              <a:t> in I-Buffer</a:t>
            </a:r>
            <a:r>
              <a:rPr lang="en-US" dirty="0" smtClean="0"/>
              <a:t> so not considered by scheduler</a:t>
            </a:r>
          </a:p>
          <a:p>
            <a:pPr lvl="1"/>
            <a:r>
              <a:rPr lang="en-US" dirty="0" smtClean="0"/>
              <a:t>Track up to 6 registers per warp (out of 128)</a:t>
            </a:r>
          </a:p>
          <a:p>
            <a:pPr lvl="1"/>
            <a:r>
              <a:rPr lang="en-US" dirty="0" smtClean="0"/>
              <a:t>I-buffer 6-entry </a:t>
            </a:r>
            <a:r>
              <a:rPr lang="en-US" dirty="0" err="1" smtClean="0"/>
              <a:t>bitvector</a:t>
            </a:r>
            <a:r>
              <a:rPr lang="en-US" dirty="0" smtClean="0"/>
              <a:t>: 1b per register dependency</a:t>
            </a:r>
          </a:p>
          <a:p>
            <a:pPr lvl="1"/>
            <a:r>
              <a:rPr lang="en-US" dirty="0" smtClean="0"/>
              <a:t>Lookup source operands, set </a:t>
            </a:r>
            <a:r>
              <a:rPr lang="en-US" dirty="0" err="1" smtClean="0"/>
              <a:t>bitvector</a:t>
            </a:r>
            <a:r>
              <a:rPr lang="en-US" dirty="0" smtClean="0"/>
              <a:t> in I-buffer. As results written per warp, clear corresponding bit</a:t>
            </a:r>
          </a:p>
        </p:txBody>
      </p:sp>
      <p:grpSp>
        <p:nvGrpSpPr>
          <p:cNvPr id="2" name="Group 4"/>
          <p:cNvGrpSpPr>
            <a:grpSpLocks/>
          </p:cNvGrpSpPr>
          <p:nvPr/>
        </p:nvGrpSpPr>
        <p:grpSpPr bwMode="auto">
          <a:xfrm>
            <a:off x="6324600" y="5791200"/>
            <a:ext cx="2257425" cy="660400"/>
            <a:chOff x="3984" y="3648"/>
            <a:chExt cx="1422" cy="416"/>
          </a:xfrm>
        </p:grpSpPr>
        <p:sp>
          <p:nvSpPr>
            <p:cNvPr id="54277" name="Rectangle 5"/>
            <p:cNvSpPr>
              <a:spLocks noChangeArrowheads="1"/>
            </p:cNvSpPr>
            <p:nvPr/>
          </p:nvSpPr>
          <p:spPr bwMode="auto">
            <a:xfrm>
              <a:off x="5195" y="3703"/>
              <a:ext cx="169" cy="93"/>
            </a:xfrm>
            <a:prstGeom prst="rect">
              <a:avLst/>
            </a:prstGeom>
            <a:solidFill>
              <a:srgbClr val="FFFF66"/>
            </a:solidFill>
            <a:ln w="9525">
              <a:noFill/>
              <a:miter lim="800000"/>
              <a:headEnd/>
              <a:tailEnd/>
            </a:ln>
          </p:spPr>
          <p:txBody>
            <a:bodyPr/>
            <a:lstStyle/>
            <a:p>
              <a:endParaRPr lang="en-CA"/>
            </a:p>
          </p:txBody>
        </p:sp>
        <p:sp>
          <p:nvSpPr>
            <p:cNvPr id="54278" name="Rectangle 6"/>
            <p:cNvSpPr>
              <a:spLocks noChangeArrowheads="1"/>
            </p:cNvSpPr>
            <p:nvPr/>
          </p:nvSpPr>
          <p:spPr bwMode="auto">
            <a:xfrm>
              <a:off x="5195" y="3703"/>
              <a:ext cx="169" cy="93"/>
            </a:xfrm>
            <a:prstGeom prst="rect">
              <a:avLst/>
            </a:prstGeom>
            <a:noFill/>
            <a:ln w="19050" cap="rnd">
              <a:solidFill>
                <a:srgbClr val="000000"/>
              </a:solidFill>
              <a:round/>
              <a:headEnd/>
              <a:tailEnd/>
            </a:ln>
          </p:spPr>
          <p:txBody>
            <a:bodyPr/>
            <a:lstStyle/>
            <a:p>
              <a:endParaRPr lang="en-CA"/>
            </a:p>
          </p:txBody>
        </p:sp>
        <p:sp>
          <p:nvSpPr>
            <p:cNvPr id="54279" name="Rectangle 7"/>
            <p:cNvSpPr>
              <a:spLocks noChangeArrowheads="1"/>
            </p:cNvSpPr>
            <p:nvPr/>
          </p:nvSpPr>
          <p:spPr bwMode="auto">
            <a:xfrm>
              <a:off x="5186" y="3716"/>
              <a:ext cx="169" cy="92"/>
            </a:xfrm>
            <a:prstGeom prst="rect">
              <a:avLst/>
            </a:prstGeom>
            <a:solidFill>
              <a:srgbClr val="FFFF66"/>
            </a:solidFill>
            <a:ln w="9525">
              <a:noFill/>
              <a:miter lim="800000"/>
              <a:headEnd/>
              <a:tailEnd/>
            </a:ln>
          </p:spPr>
          <p:txBody>
            <a:bodyPr/>
            <a:lstStyle/>
            <a:p>
              <a:endParaRPr lang="en-CA"/>
            </a:p>
          </p:txBody>
        </p:sp>
        <p:sp>
          <p:nvSpPr>
            <p:cNvPr id="54280" name="Rectangle 8"/>
            <p:cNvSpPr>
              <a:spLocks noChangeArrowheads="1"/>
            </p:cNvSpPr>
            <p:nvPr/>
          </p:nvSpPr>
          <p:spPr bwMode="auto">
            <a:xfrm>
              <a:off x="5186" y="3716"/>
              <a:ext cx="169" cy="92"/>
            </a:xfrm>
            <a:prstGeom prst="rect">
              <a:avLst/>
            </a:prstGeom>
            <a:noFill/>
            <a:ln w="19050" cap="rnd">
              <a:solidFill>
                <a:srgbClr val="000000"/>
              </a:solidFill>
              <a:round/>
              <a:headEnd/>
              <a:tailEnd/>
            </a:ln>
          </p:spPr>
          <p:txBody>
            <a:bodyPr/>
            <a:lstStyle/>
            <a:p>
              <a:endParaRPr lang="en-CA"/>
            </a:p>
          </p:txBody>
        </p:sp>
        <p:sp>
          <p:nvSpPr>
            <p:cNvPr id="54281" name="Rectangle 9"/>
            <p:cNvSpPr>
              <a:spLocks noChangeArrowheads="1"/>
            </p:cNvSpPr>
            <p:nvPr/>
          </p:nvSpPr>
          <p:spPr bwMode="auto">
            <a:xfrm>
              <a:off x="5178" y="3728"/>
              <a:ext cx="169" cy="93"/>
            </a:xfrm>
            <a:prstGeom prst="rect">
              <a:avLst/>
            </a:prstGeom>
            <a:solidFill>
              <a:srgbClr val="FFFF66"/>
            </a:solidFill>
            <a:ln w="9525">
              <a:noFill/>
              <a:miter lim="800000"/>
              <a:headEnd/>
              <a:tailEnd/>
            </a:ln>
          </p:spPr>
          <p:txBody>
            <a:bodyPr/>
            <a:lstStyle/>
            <a:p>
              <a:endParaRPr lang="en-CA"/>
            </a:p>
          </p:txBody>
        </p:sp>
        <p:sp>
          <p:nvSpPr>
            <p:cNvPr id="54282" name="Rectangle 10"/>
            <p:cNvSpPr>
              <a:spLocks noChangeArrowheads="1"/>
            </p:cNvSpPr>
            <p:nvPr/>
          </p:nvSpPr>
          <p:spPr bwMode="auto">
            <a:xfrm>
              <a:off x="5178" y="3728"/>
              <a:ext cx="169" cy="93"/>
            </a:xfrm>
            <a:prstGeom prst="rect">
              <a:avLst/>
            </a:prstGeom>
            <a:noFill/>
            <a:ln w="19050" cap="rnd">
              <a:solidFill>
                <a:srgbClr val="000000"/>
              </a:solidFill>
              <a:round/>
              <a:headEnd/>
              <a:tailEnd/>
            </a:ln>
          </p:spPr>
          <p:txBody>
            <a:bodyPr/>
            <a:lstStyle/>
            <a:p>
              <a:endParaRPr lang="en-CA"/>
            </a:p>
          </p:txBody>
        </p:sp>
        <p:sp>
          <p:nvSpPr>
            <p:cNvPr id="54283" name="Oval 11"/>
            <p:cNvSpPr>
              <a:spLocks noChangeArrowheads="1"/>
            </p:cNvSpPr>
            <p:nvPr/>
          </p:nvSpPr>
          <p:spPr bwMode="auto">
            <a:xfrm>
              <a:off x="5368" y="3743"/>
              <a:ext cx="4" cy="7"/>
            </a:xfrm>
            <a:prstGeom prst="ellipse">
              <a:avLst/>
            </a:prstGeom>
            <a:solidFill>
              <a:srgbClr val="FFFF66"/>
            </a:solidFill>
            <a:ln w="0">
              <a:solidFill>
                <a:srgbClr val="000000"/>
              </a:solidFill>
              <a:round/>
              <a:headEnd/>
              <a:tailEnd/>
            </a:ln>
          </p:spPr>
          <p:txBody>
            <a:bodyPr/>
            <a:lstStyle/>
            <a:p>
              <a:endParaRPr lang="en-CA"/>
            </a:p>
          </p:txBody>
        </p:sp>
        <p:sp>
          <p:nvSpPr>
            <p:cNvPr id="54284" name="Oval 12"/>
            <p:cNvSpPr>
              <a:spLocks noChangeArrowheads="1"/>
            </p:cNvSpPr>
            <p:nvPr/>
          </p:nvSpPr>
          <p:spPr bwMode="auto">
            <a:xfrm>
              <a:off x="5368" y="3743"/>
              <a:ext cx="4" cy="7"/>
            </a:xfrm>
            <a:prstGeom prst="ellipse">
              <a:avLst/>
            </a:prstGeom>
            <a:noFill/>
            <a:ln w="3175">
              <a:solidFill>
                <a:srgbClr val="000000"/>
              </a:solidFill>
              <a:miter lim="800000"/>
              <a:headEnd/>
              <a:tailEnd/>
            </a:ln>
          </p:spPr>
          <p:txBody>
            <a:bodyPr/>
            <a:lstStyle/>
            <a:p>
              <a:endParaRPr lang="en-CA"/>
            </a:p>
          </p:txBody>
        </p:sp>
        <p:sp>
          <p:nvSpPr>
            <p:cNvPr id="54285" name="Oval 13"/>
            <p:cNvSpPr>
              <a:spLocks noChangeArrowheads="1"/>
            </p:cNvSpPr>
            <p:nvPr/>
          </p:nvSpPr>
          <p:spPr bwMode="auto">
            <a:xfrm>
              <a:off x="5374" y="3734"/>
              <a:ext cx="4" cy="7"/>
            </a:xfrm>
            <a:prstGeom prst="ellipse">
              <a:avLst/>
            </a:prstGeom>
            <a:solidFill>
              <a:srgbClr val="FFFF66"/>
            </a:solidFill>
            <a:ln w="0">
              <a:solidFill>
                <a:srgbClr val="000000"/>
              </a:solidFill>
              <a:round/>
              <a:headEnd/>
              <a:tailEnd/>
            </a:ln>
          </p:spPr>
          <p:txBody>
            <a:bodyPr/>
            <a:lstStyle/>
            <a:p>
              <a:endParaRPr lang="en-CA"/>
            </a:p>
          </p:txBody>
        </p:sp>
        <p:sp>
          <p:nvSpPr>
            <p:cNvPr id="54286" name="Oval 14"/>
            <p:cNvSpPr>
              <a:spLocks noChangeArrowheads="1"/>
            </p:cNvSpPr>
            <p:nvPr/>
          </p:nvSpPr>
          <p:spPr bwMode="auto">
            <a:xfrm>
              <a:off x="5374" y="3734"/>
              <a:ext cx="4" cy="7"/>
            </a:xfrm>
            <a:prstGeom prst="ellipse">
              <a:avLst/>
            </a:prstGeom>
            <a:noFill/>
            <a:ln w="3175">
              <a:solidFill>
                <a:srgbClr val="000000"/>
              </a:solidFill>
              <a:miter lim="800000"/>
              <a:headEnd/>
              <a:tailEnd/>
            </a:ln>
          </p:spPr>
          <p:txBody>
            <a:bodyPr/>
            <a:lstStyle/>
            <a:p>
              <a:endParaRPr lang="en-CA"/>
            </a:p>
          </p:txBody>
        </p:sp>
        <p:sp>
          <p:nvSpPr>
            <p:cNvPr id="54287" name="Oval 15"/>
            <p:cNvSpPr>
              <a:spLocks noChangeArrowheads="1"/>
            </p:cNvSpPr>
            <p:nvPr/>
          </p:nvSpPr>
          <p:spPr bwMode="auto">
            <a:xfrm>
              <a:off x="5381" y="3725"/>
              <a:ext cx="4" cy="6"/>
            </a:xfrm>
            <a:prstGeom prst="ellipse">
              <a:avLst/>
            </a:prstGeom>
            <a:solidFill>
              <a:srgbClr val="FFFF66"/>
            </a:solidFill>
            <a:ln w="0">
              <a:solidFill>
                <a:srgbClr val="000000"/>
              </a:solidFill>
              <a:round/>
              <a:headEnd/>
              <a:tailEnd/>
            </a:ln>
          </p:spPr>
          <p:txBody>
            <a:bodyPr/>
            <a:lstStyle/>
            <a:p>
              <a:endParaRPr lang="en-CA"/>
            </a:p>
          </p:txBody>
        </p:sp>
        <p:sp>
          <p:nvSpPr>
            <p:cNvPr id="54288" name="Oval 16"/>
            <p:cNvSpPr>
              <a:spLocks noChangeArrowheads="1"/>
            </p:cNvSpPr>
            <p:nvPr/>
          </p:nvSpPr>
          <p:spPr bwMode="auto">
            <a:xfrm>
              <a:off x="5381" y="3725"/>
              <a:ext cx="4" cy="6"/>
            </a:xfrm>
            <a:prstGeom prst="ellipse">
              <a:avLst/>
            </a:prstGeom>
            <a:noFill/>
            <a:ln w="3175">
              <a:solidFill>
                <a:srgbClr val="000000"/>
              </a:solidFill>
              <a:miter lim="800000"/>
              <a:headEnd/>
              <a:tailEnd/>
            </a:ln>
          </p:spPr>
          <p:txBody>
            <a:bodyPr/>
            <a:lstStyle/>
            <a:p>
              <a:endParaRPr lang="en-CA"/>
            </a:p>
          </p:txBody>
        </p:sp>
        <p:sp>
          <p:nvSpPr>
            <p:cNvPr id="54289" name="Line 17"/>
            <p:cNvSpPr>
              <a:spLocks noChangeShapeType="1"/>
            </p:cNvSpPr>
            <p:nvPr/>
          </p:nvSpPr>
          <p:spPr bwMode="auto">
            <a:xfrm>
              <a:off x="4153" y="3879"/>
              <a:ext cx="22" cy="0"/>
            </a:xfrm>
            <a:prstGeom prst="line">
              <a:avLst/>
            </a:prstGeom>
            <a:noFill/>
            <a:ln w="36513">
              <a:solidFill>
                <a:srgbClr val="000000"/>
              </a:solidFill>
              <a:miter lim="800000"/>
              <a:headEnd/>
              <a:tailEnd/>
            </a:ln>
          </p:spPr>
          <p:txBody>
            <a:bodyPr/>
            <a:lstStyle/>
            <a:p>
              <a:endParaRPr lang="en-CA"/>
            </a:p>
          </p:txBody>
        </p:sp>
        <p:sp>
          <p:nvSpPr>
            <p:cNvPr id="54290" name="Freeform 18"/>
            <p:cNvSpPr>
              <a:spLocks/>
            </p:cNvSpPr>
            <p:nvPr/>
          </p:nvSpPr>
          <p:spPr bwMode="auto">
            <a:xfrm>
              <a:off x="4168" y="3859"/>
              <a:ext cx="27" cy="40"/>
            </a:xfrm>
            <a:custGeom>
              <a:avLst/>
              <a:gdLst/>
              <a:ahLst/>
              <a:cxnLst>
                <a:cxn ang="0">
                  <a:pos x="206" y="103"/>
                </a:cxn>
                <a:cxn ang="0">
                  <a:pos x="0" y="207"/>
                </a:cxn>
                <a:cxn ang="0">
                  <a:pos x="0" y="0"/>
                </a:cxn>
                <a:cxn ang="0">
                  <a:pos x="0" y="0"/>
                </a:cxn>
                <a:cxn ang="0">
                  <a:pos x="206" y="103"/>
                </a:cxn>
              </a:cxnLst>
              <a:rect l="0" t="0" r="r" b="b"/>
              <a:pathLst>
                <a:path w="206" h="207">
                  <a:moveTo>
                    <a:pt x="206" y="103"/>
                  </a:moveTo>
                  <a:lnTo>
                    <a:pt x="0" y="207"/>
                  </a:lnTo>
                  <a:cubicBezTo>
                    <a:pt x="33" y="142"/>
                    <a:pt x="33" y="65"/>
                    <a:pt x="0" y="0"/>
                  </a:cubicBezTo>
                  <a:lnTo>
                    <a:pt x="0" y="0"/>
                  </a:lnTo>
                  <a:lnTo>
                    <a:pt x="206" y="103"/>
                  </a:lnTo>
                  <a:close/>
                </a:path>
              </a:pathLst>
            </a:custGeom>
            <a:solidFill>
              <a:srgbClr val="000000"/>
            </a:solidFill>
            <a:ln w="0">
              <a:solidFill>
                <a:srgbClr val="000000"/>
              </a:solidFill>
              <a:prstDash val="solid"/>
              <a:round/>
              <a:headEnd/>
              <a:tailEnd/>
            </a:ln>
          </p:spPr>
          <p:txBody>
            <a:bodyPr/>
            <a:lstStyle/>
            <a:p>
              <a:endParaRPr lang="en-CA"/>
            </a:p>
          </p:txBody>
        </p:sp>
        <p:sp>
          <p:nvSpPr>
            <p:cNvPr id="54291" name="Line 19"/>
            <p:cNvSpPr>
              <a:spLocks noChangeShapeType="1"/>
            </p:cNvSpPr>
            <p:nvPr/>
          </p:nvSpPr>
          <p:spPr bwMode="auto">
            <a:xfrm>
              <a:off x="4365" y="3913"/>
              <a:ext cx="43" cy="17"/>
            </a:xfrm>
            <a:prstGeom prst="line">
              <a:avLst/>
            </a:prstGeom>
            <a:noFill/>
            <a:ln w="36513">
              <a:solidFill>
                <a:srgbClr val="000000"/>
              </a:solidFill>
              <a:miter lim="800000"/>
              <a:headEnd/>
              <a:tailEnd/>
            </a:ln>
          </p:spPr>
          <p:txBody>
            <a:bodyPr/>
            <a:lstStyle/>
            <a:p>
              <a:endParaRPr lang="en-CA"/>
            </a:p>
          </p:txBody>
        </p:sp>
        <p:sp>
          <p:nvSpPr>
            <p:cNvPr id="54292" name="Freeform 20"/>
            <p:cNvSpPr>
              <a:spLocks/>
            </p:cNvSpPr>
            <p:nvPr/>
          </p:nvSpPr>
          <p:spPr bwMode="auto">
            <a:xfrm>
              <a:off x="4398" y="3907"/>
              <a:ext cx="30" cy="39"/>
            </a:xfrm>
            <a:custGeom>
              <a:avLst/>
              <a:gdLst/>
              <a:ahLst/>
              <a:cxnLst>
                <a:cxn ang="0">
                  <a:pos x="227" y="154"/>
                </a:cxn>
                <a:cxn ang="0">
                  <a:pos x="0" y="199"/>
                </a:cxn>
                <a:cxn ang="0">
                  <a:pos x="55" y="0"/>
                </a:cxn>
                <a:cxn ang="0">
                  <a:pos x="55" y="0"/>
                </a:cxn>
                <a:cxn ang="0">
                  <a:pos x="227" y="154"/>
                </a:cxn>
              </a:cxnLst>
              <a:rect l="0" t="0" r="r" b="b"/>
              <a:pathLst>
                <a:path w="227" h="199">
                  <a:moveTo>
                    <a:pt x="227" y="154"/>
                  </a:moveTo>
                  <a:lnTo>
                    <a:pt x="0" y="199"/>
                  </a:lnTo>
                  <a:cubicBezTo>
                    <a:pt x="49" y="145"/>
                    <a:pt x="69" y="71"/>
                    <a:pt x="55" y="0"/>
                  </a:cubicBezTo>
                  <a:lnTo>
                    <a:pt x="55" y="0"/>
                  </a:lnTo>
                  <a:lnTo>
                    <a:pt x="227" y="154"/>
                  </a:lnTo>
                  <a:close/>
                </a:path>
              </a:pathLst>
            </a:custGeom>
            <a:solidFill>
              <a:srgbClr val="000000"/>
            </a:solidFill>
            <a:ln w="0">
              <a:solidFill>
                <a:srgbClr val="000000"/>
              </a:solidFill>
              <a:prstDash val="solid"/>
              <a:round/>
              <a:headEnd/>
              <a:tailEnd/>
            </a:ln>
          </p:spPr>
          <p:txBody>
            <a:bodyPr/>
            <a:lstStyle/>
            <a:p>
              <a:endParaRPr lang="en-CA"/>
            </a:p>
          </p:txBody>
        </p:sp>
        <p:sp>
          <p:nvSpPr>
            <p:cNvPr id="54293" name="Line 21"/>
            <p:cNvSpPr>
              <a:spLocks noChangeShapeType="1"/>
            </p:cNvSpPr>
            <p:nvPr/>
          </p:nvSpPr>
          <p:spPr bwMode="auto">
            <a:xfrm flipV="1">
              <a:off x="4365" y="3828"/>
              <a:ext cx="43" cy="18"/>
            </a:xfrm>
            <a:prstGeom prst="line">
              <a:avLst/>
            </a:prstGeom>
            <a:noFill/>
            <a:ln w="36513">
              <a:solidFill>
                <a:srgbClr val="000000"/>
              </a:solidFill>
              <a:miter lim="800000"/>
              <a:headEnd/>
              <a:tailEnd/>
            </a:ln>
          </p:spPr>
          <p:txBody>
            <a:bodyPr/>
            <a:lstStyle/>
            <a:p>
              <a:endParaRPr lang="en-CA"/>
            </a:p>
          </p:txBody>
        </p:sp>
        <p:sp>
          <p:nvSpPr>
            <p:cNvPr id="54294" name="Freeform 22"/>
            <p:cNvSpPr>
              <a:spLocks/>
            </p:cNvSpPr>
            <p:nvPr/>
          </p:nvSpPr>
          <p:spPr bwMode="auto">
            <a:xfrm>
              <a:off x="4398" y="3811"/>
              <a:ext cx="30" cy="40"/>
            </a:xfrm>
            <a:custGeom>
              <a:avLst/>
              <a:gdLst/>
              <a:ahLst/>
              <a:cxnLst>
                <a:cxn ang="0">
                  <a:pos x="227" y="45"/>
                </a:cxn>
                <a:cxn ang="0">
                  <a:pos x="55" y="199"/>
                </a:cxn>
                <a:cxn ang="0">
                  <a:pos x="0" y="0"/>
                </a:cxn>
                <a:cxn ang="0">
                  <a:pos x="0" y="0"/>
                </a:cxn>
                <a:cxn ang="0">
                  <a:pos x="227" y="45"/>
                </a:cxn>
              </a:cxnLst>
              <a:rect l="0" t="0" r="r" b="b"/>
              <a:pathLst>
                <a:path w="227" h="199">
                  <a:moveTo>
                    <a:pt x="227" y="45"/>
                  </a:moveTo>
                  <a:lnTo>
                    <a:pt x="55" y="199"/>
                  </a:lnTo>
                  <a:cubicBezTo>
                    <a:pt x="69" y="128"/>
                    <a:pt x="49" y="54"/>
                    <a:pt x="0" y="0"/>
                  </a:cubicBezTo>
                  <a:lnTo>
                    <a:pt x="0" y="0"/>
                  </a:lnTo>
                  <a:lnTo>
                    <a:pt x="227" y="45"/>
                  </a:lnTo>
                  <a:close/>
                </a:path>
              </a:pathLst>
            </a:custGeom>
            <a:solidFill>
              <a:srgbClr val="000000"/>
            </a:solidFill>
            <a:ln w="0">
              <a:solidFill>
                <a:srgbClr val="000000"/>
              </a:solidFill>
              <a:prstDash val="solid"/>
              <a:round/>
              <a:headEnd/>
              <a:tailEnd/>
            </a:ln>
          </p:spPr>
          <p:txBody>
            <a:bodyPr/>
            <a:lstStyle/>
            <a:p>
              <a:endParaRPr lang="en-CA"/>
            </a:p>
          </p:txBody>
        </p:sp>
        <p:sp>
          <p:nvSpPr>
            <p:cNvPr id="54295" name="Line 23"/>
            <p:cNvSpPr>
              <a:spLocks noChangeShapeType="1"/>
            </p:cNvSpPr>
            <p:nvPr/>
          </p:nvSpPr>
          <p:spPr bwMode="auto">
            <a:xfrm flipV="1">
              <a:off x="4513" y="3864"/>
              <a:ext cx="0" cy="30"/>
            </a:xfrm>
            <a:prstGeom prst="line">
              <a:avLst/>
            </a:prstGeom>
            <a:noFill/>
            <a:ln w="36513">
              <a:solidFill>
                <a:srgbClr val="000000"/>
              </a:solidFill>
              <a:miter lim="800000"/>
              <a:headEnd/>
              <a:tailEnd/>
            </a:ln>
          </p:spPr>
          <p:txBody>
            <a:bodyPr/>
            <a:lstStyle/>
            <a:p>
              <a:endParaRPr lang="en-CA"/>
            </a:p>
          </p:txBody>
        </p:sp>
        <p:sp>
          <p:nvSpPr>
            <p:cNvPr id="54296" name="Freeform 24"/>
            <p:cNvSpPr>
              <a:spLocks/>
            </p:cNvSpPr>
            <p:nvPr/>
          </p:nvSpPr>
          <p:spPr bwMode="auto">
            <a:xfrm>
              <a:off x="4499" y="3884"/>
              <a:ext cx="28" cy="41"/>
            </a:xfrm>
            <a:custGeom>
              <a:avLst/>
              <a:gdLst/>
              <a:ahLst/>
              <a:cxnLst>
                <a:cxn ang="0">
                  <a:pos x="103" y="207"/>
                </a:cxn>
                <a:cxn ang="0">
                  <a:pos x="0" y="0"/>
                </a:cxn>
                <a:cxn ang="0">
                  <a:pos x="206" y="0"/>
                </a:cxn>
                <a:cxn ang="0">
                  <a:pos x="206" y="0"/>
                </a:cxn>
                <a:cxn ang="0">
                  <a:pos x="103" y="207"/>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CA"/>
            </a:p>
          </p:txBody>
        </p:sp>
        <p:sp>
          <p:nvSpPr>
            <p:cNvPr id="54297" name="Freeform 25"/>
            <p:cNvSpPr>
              <a:spLocks/>
            </p:cNvSpPr>
            <p:nvPr/>
          </p:nvSpPr>
          <p:spPr bwMode="auto">
            <a:xfrm>
              <a:off x="4499" y="3833"/>
              <a:ext cx="28" cy="41"/>
            </a:xfrm>
            <a:custGeom>
              <a:avLst/>
              <a:gdLst/>
              <a:ahLst/>
              <a:cxnLst>
                <a:cxn ang="0">
                  <a:pos x="103" y="0"/>
                </a:cxn>
                <a:cxn ang="0">
                  <a:pos x="206" y="206"/>
                </a:cxn>
                <a:cxn ang="0">
                  <a:pos x="0" y="206"/>
                </a:cxn>
                <a:cxn ang="0">
                  <a:pos x="103" y="0"/>
                </a:cxn>
              </a:cxnLst>
              <a:rect l="0" t="0" r="r" b="b"/>
              <a:pathLst>
                <a:path w="206" h="206">
                  <a:moveTo>
                    <a:pt x="103" y="0"/>
                  </a:moveTo>
                  <a:lnTo>
                    <a:pt x="206" y="206"/>
                  </a:lnTo>
                  <a:cubicBezTo>
                    <a:pt x="141" y="174"/>
                    <a:pt x="65" y="174"/>
                    <a:pt x="0" y="206"/>
                  </a:cubicBezTo>
                  <a:lnTo>
                    <a:pt x="103" y="0"/>
                  </a:lnTo>
                  <a:close/>
                </a:path>
              </a:pathLst>
            </a:custGeom>
            <a:solidFill>
              <a:srgbClr val="000000"/>
            </a:solidFill>
            <a:ln w="0">
              <a:solidFill>
                <a:srgbClr val="000000"/>
              </a:solidFill>
              <a:prstDash val="solid"/>
              <a:round/>
              <a:headEnd/>
              <a:tailEnd/>
            </a:ln>
          </p:spPr>
          <p:txBody>
            <a:bodyPr/>
            <a:lstStyle/>
            <a:p>
              <a:endParaRPr lang="en-CA"/>
            </a:p>
          </p:txBody>
        </p:sp>
        <p:sp>
          <p:nvSpPr>
            <p:cNvPr id="54298" name="Line 26"/>
            <p:cNvSpPr>
              <a:spLocks noChangeShapeType="1"/>
            </p:cNvSpPr>
            <p:nvPr/>
          </p:nvSpPr>
          <p:spPr bwMode="auto">
            <a:xfrm flipV="1">
              <a:off x="4598" y="3921"/>
              <a:ext cx="43" cy="17"/>
            </a:xfrm>
            <a:prstGeom prst="line">
              <a:avLst/>
            </a:prstGeom>
            <a:noFill/>
            <a:ln w="36513">
              <a:solidFill>
                <a:srgbClr val="000000"/>
              </a:solidFill>
              <a:miter lim="800000"/>
              <a:headEnd/>
              <a:tailEnd/>
            </a:ln>
          </p:spPr>
          <p:txBody>
            <a:bodyPr/>
            <a:lstStyle/>
            <a:p>
              <a:endParaRPr lang="en-CA"/>
            </a:p>
          </p:txBody>
        </p:sp>
        <p:sp>
          <p:nvSpPr>
            <p:cNvPr id="54299" name="Freeform 27"/>
            <p:cNvSpPr>
              <a:spLocks/>
            </p:cNvSpPr>
            <p:nvPr/>
          </p:nvSpPr>
          <p:spPr bwMode="auto">
            <a:xfrm>
              <a:off x="4631" y="3904"/>
              <a:ext cx="30" cy="39"/>
            </a:xfrm>
            <a:custGeom>
              <a:avLst/>
              <a:gdLst/>
              <a:ahLst/>
              <a:cxnLst>
                <a:cxn ang="0">
                  <a:pos x="226" y="45"/>
                </a:cxn>
                <a:cxn ang="0">
                  <a:pos x="54" y="199"/>
                </a:cxn>
                <a:cxn ang="0">
                  <a:pos x="0" y="0"/>
                </a:cxn>
                <a:cxn ang="0">
                  <a:pos x="0" y="0"/>
                </a:cxn>
                <a:cxn ang="0">
                  <a:pos x="226" y="45"/>
                </a:cxn>
              </a:cxnLst>
              <a:rect l="0" t="0" r="r" b="b"/>
              <a:pathLst>
                <a:path w="226" h="199">
                  <a:moveTo>
                    <a:pt x="226" y="45"/>
                  </a:moveTo>
                  <a:lnTo>
                    <a:pt x="54" y="199"/>
                  </a:lnTo>
                  <a:cubicBezTo>
                    <a:pt x="68" y="128"/>
                    <a:pt x="48" y="54"/>
                    <a:pt x="0" y="0"/>
                  </a:cubicBezTo>
                  <a:lnTo>
                    <a:pt x="0" y="0"/>
                  </a:lnTo>
                  <a:lnTo>
                    <a:pt x="226" y="45"/>
                  </a:lnTo>
                  <a:close/>
                </a:path>
              </a:pathLst>
            </a:custGeom>
            <a:solidFill>
              <a:srgbClr val="000000"/>
            </a:solidFill>
            <a:ln w="0">
              <a:solidFill>
                <a:srgbClr val="000000"/>
              </a:solidFill>
              <a:prstDash val="solid"/>
              <a:round/>
              <a:headEnd/>
              <a:tailEnd/>
            </a:ln>
          </p:spPr>
          <p:txBody>
            <a:bodyPr/>
            <a:lstStyle/>
            <a:p>
              <a:endParaRPr lang="en-CA"/>
            </a:p>
          </p:txBody>
        </p:sp>
        <p:sp>
          <p:nvSpPr>
            <p:cNvPr id="54300" name="Line 28"/>
            <p:cNvSpPr>
              <a:spLocks noChangeShapeType="1"/>
            </p:cNvSpPr>
            <p:nvPr/>
          </p:nvSpPr>
          <p:spPr bwMode="auto">
            <a:xfrm>
              <a:off x="4598" y="3820"/>
              <a:ext cx="43" cy="17"/>
            </a:xfrm>
            <a:prstGeom prst="line">
              <a:avLst/>
            </a:prstGeom>
            <a:noFill/>
            <a:ln w="36513">
              <a:solidFill>
                <a:srgbClr val="000000"/>
              </a:solidFill>
              <a:miter lim="800000"/>
              <a:headEnd/>
              <a:tailEnd/>
            </a:ln>
          </p:spPr>
          <p:txBody>
            <a:bodyPr/>
            <a:lstStyle/>
            <a:p>
              <a:endParaRPr lang="en-CA"/>
            </a:p>
          </p:txBody>
        </p:sp>
        <p:sp>
          <p:nvSpPr>
            <p:cNvPr id="54301" name="Freeform 29"/>
            <p:cNvSpPr>
              <a:spLocks/>
            </p:cNvSpPr>
            <p:nvPr/>
          </p:nvSpPr>
          <p:spPr bwMode="auto">
            <a:xfrm>
              <a:off x="4631" y="3815"/>
              <a:ext cx="30" cy="39"/>
            </a:xfrm>
            <a:custGeom>
              <a:avLst/>
              <a:gdLst/>
              <a:ahLst/>
              <a:cxnLst>
                <a:cxn ang="0">
                  <a:pos x="226" y="154"/>
                </a:cxn>
                <a:cxn ang="0">
                  <a:pos x="0" y="199"/>
                </a:cxn>
                <a:cxn ang="0">
                  <a:pos x="54" y="0"/>
                </a:cxn>
                <a:cxn ang="0">
                  <a:pos x="226" y="154"/>
                </a:cxn>
              </a:cxnLst>
              <a:rect l="0" t="0" r="r" b="b"/>
              <a:pathLst>
                <a:path w="226" h="199">
                  <a:moveTo>
                    <a:pt x="226" y="154"/>
                  </a:moveTo>
                  <a:lnTo>
                    <a:pt x="0" y="199"/>
                  </a:lnTo>
                  <a:cubicBezTo>
                    <a:pt x="48" y="145"/>
                    <a:pt x="68" y="71"/>
                    <a:pt x="54" y="0"/>
                  </a:cubicBezTo>
                  <a:lnTo>
                    <a:pt x="226" y="154"/>
                  </a:lnTo>
                  <a:close/>
                </a:path>
              </a:pathLst>
            </a:custGeom>
            <a:solidFill>
              <a:srgbClr val="000000"/>
            </a:solidFill>
            <a:ln w="0">
              <a:solidFill>
                <a:srgbClr val="000000"/>
              </a:solidFill>
              <a:prstDash val="solid"/>
              <a:round/>
              <a:headEnd/>
              <a:tailEnd/>
            </a:ln>
          </p:spPr>
          <p:txBody>
            <a:bodyPr/>
            <a:lstStyle/>
            <a:p>
              <a:endParaRPr lang="en-CA"/>
            </a:p>
          </p:txBody>
        </p:sp>
        <p:sp>
          <p:nvSpPr>
            <p:cNvPr id="54302" name="Line 30"/>
            <p:cNvSpPr>
              <a:spLocks noChangeShapeType="1"/>
            </p:cNvSpPr>
            <p:nvPr/>
          </p:nvSpPr>
          <p:spPr bwMode="auto">
            <a:xfrm>
              <a:off x="4830" y="3882"/>
              <a:ext cx="64" cy="0"/>
            </a:xfrm>
            <a:prstGeom prst="line">
              <a:avLst/>
            </a:prstGeom>
            <a:noFill/>
            <a:ln w="36513">
              <a:solidFill>
                <a:srgbClr val="000000"/>
              </a:solidFill>
              <a:miter lim="800000"/>
              <a:headEnd/>
              <a:tailEnd/>
            </a:ln>
          </p:spPr>
          <p:txBody>
            <a:bodyPr/>
            <a:lstStyle/>
            <a:p>
              <a:endParaRPr lang="en-CA"/>
            </a:p>
          </p:txBody>
        </p:sp>
        <p:sp>
          <p:nvSpPr>
            <p:cNvPr id="54303" name="Freeform 31"/>
            <p:cNvSpPr>
              <a:spLocks/>
            </p:cNvSpPr>
            <p:nvPr/>
          </p:nvSpPr>
          <p:spPr bwMode="auto">
            <a:xfrm>
              <a:off x="4887" y="3862"/>
              <a:ext cx="28" cy="40"/>
            </a:xfrm>
            <a:custGeom>
              <a:avLst/>
              <a:gdLst/>
              <a:ahLst/>
              <a:cxnLst>
                <a:cxn ang="0">
                  <a:pos x="206" y="103"/>
                </a:cxn>
                <a:cxn ang="0">
                  <a:pos x="0" y="206"/>
                </a:cxn>
                <a:cxn ang="0">
                  <a:pos x="0" y="0"/>
                </a:cxn>
                <a:cxn ang="0">
                  <a:pos x="0" y="0"/>
                </a:cxn>
                <a:cxn ang="0">
                  <a:pos x="206" y="103"/>
                </a:cxn>
              </a:cxnLst>
              <a:rect l="0" t="0" r="r" b="b"/>
              <a:pathLst>
                <a:path w="206" h="206">
                  <a:moveTo>
                    <a:pt x="206" y="103"/>
                  </a:moveTo>
                  <a:lnTo>
                    <a:pt x="0" y="206"/>
                  </a:lnTo>
                  <a:cubicBezTo>
                    <a:pt x="32" y="141"/>
                    <a:pt x="32" y="65"/>
                    <a:pt x="0" y="0"/>
                  </a:cubicBezTo>
                  <a:lnTo>
                    <a:pt x="0" y="0"/>
                  </a:lnTo>
                  <a:lnTo>
                    <a:pt x="206" y="103"/>
                  </a:lnTo>
                  <a:close/>
                </a:path>
              </a:pathLst>
            </a:custGeom>
            <a:solidFill>
              <a:srgbClr val="000000"/>
            </a:solidFill>
            <a:ln w="0">
              <a:solidFill>
                <a:srgbClr val="000000"/>
              </a:solidFill>
              <a:prstDash val="solid"/>
              <a:round/>
              <a:headEnd/>
              <a:tailEnd/>
            </a:ln>
          </p:spPr>
          <p:txBody>
            <a:bodyPr/>
            <a:lstStyle/>
            <a:p>
              <a:endParaRPr lang="en-CA"/>
            </a:p>
          </p:txBody>
        </p:sp>
        <p:sp>
          <p:nvSpPr>
            <p:cNvPr id="54304" name="Line 32"/>
            <p:cNvSpPr>
              <a:spLocks noChangeShapeType="1"/>
            </p:cNvSpPr>
            <p:nvPr/>
          </p:nvSpPr>
          <p:spPr bwMode="auto">
            <a:xfrm>
              <a:off x="5117" y="3921"/>
              <a:ext cx="32" cy="11"/>
            </a:xfrm>
            <a:prstGeom prst="line">
              <a:avLst/>
            </a:prstGeom>
            <a:noFill/>
            <a:ln w="38100">
              <a:solidFill>
                <a:srgbClr val="000000"/>
              </a:solidFill>
              <a:miter lim="800000"/>
              <a:headEnd/>
              <a:tailEnd/>
            </a:ln>
          </p:spPr>
          <p:txBody>
            <a:bodyPr/>
            <a:lstStyle/>
            <a:p>
              <a:endParaRPr lang="en-CA"/>
            </a:p>
          </p:txBody>
        </p:sp>
        <p:sp>
          <p:nvSpPr>
            <p:cNvPr id="54305" name="Freeform 33"/>
            <p:cNvSpPr>
              <a:spLocks/>
            </p:cNvSpPr>
            <p:nvPr/>
          </p:nvSpPr>
          <p:spPr bwMode="auto">
            <a:xfrm>
              <a:off x="5097" y="3886"/>
              <a:ext cx="31" cy="72"/>
            </a:xfrm>
            <a:custGeom>
              <a:avLst/>
              <a:gdLst/>
              <a:ahLst/>
              <a:cxnLst>
                <a:cxn ang="0">
                  <a:pos x="66" y="172"/>
                </a:cxn>
                <a:cxn ang="0">
                  <a:pos x="0" y="66"/>
                </a:cxn>
                <a:cxn ang="0">
                  <a:pos x="107" y="0"/>
                </a:cxn>
                <a:cxn ang="0">
                  <a:pos x="66" y="172"/>
                </a:cxn>
              </a:cxnLst>
              <a:rect l="0" t="0" r="r" b="b"/>
              <a:pathLst>
                <a:path w="107" h="172">
                  <a:moveTo>
                    <a:pt x="66" y="172"/>
                  </a:moveTo>
                  <a:lnTo>
                    <a:pt x="0" y="66"/>
                  </a:lnTo>
                  <a:lnTo>
                    <a:pt x="107" y="0"/>
                  </a:lnTo>
                  <a:lnTo>
                    <a:pt x="66" y="172"/>
                  </a:lnTo>
                  <a:close/>
                </a:path>
              </a:pathLst>
            </a:custGeom>
            <a:solidFill>
              <a:srgbClr val="000000"/>
            </a:solidFill>
            <a:ln w="9525">
              <a:noFill/>
              <a:round/>
              <a:headEnd/>
              <a:tailEnd/>
            </a:ln>
          </p:spPr>
          <p:txBody>
            <a:bodyPr/>
            <a:lstStyle/>
            <a:p>
              <a:endParaRPr lang="en-CA"/>
            </a:p>
          </p:txBody>
        </p:sp>
        <p:sp>
          <p:nvSpPr>
            <p:cNvPr id="54306" name="Freeform 34"/>
            <p:cNvSpPr>
              <a:spLocks/>
            </p:cNvSpPr>
            <p:nvPr/>
          </p:nvSpPr>
          <p:spPr bwMode="auto">
            <a:xfrm>
              <a:off x="5138" y="3894"/>
              <a:ext cx="31" cy="72"/>
            </a:xfrm>
            <a:custGeom>
              <a:avLst/>
              <a:gdLst/>
              <a:ahLst/>
              <a:cxnLst>
                <a:cxn ang="0">
                  <a:pos x="42" y="0"/>
                </a:cxn>
                <a:cxn ang="0">
                  <a:pos x="107" y="107"/>
                </a:cxn>
                <a:cxn ang="0">
                  <a:pos x="0" y="172"/>
                </a:cxn>
                <a:cxn ang="0">
                  <a:pos x="42" y="0"/>
                </a:cxn>
              </a:cxnLst>
              <a:rect l="0" t="0" r="r" b="b"/>
              <a:pathLst>
                <a:path w="107" h="172">
                  <a:moveTo>
                    <a:pt x="42" y="0"/>
                  </a:moveTo>
                  <a:lnTo>
                    <a:pt x="107" y="107"/>
                  </a:lnTo>
                  <a:lnTo>
                    <a:pt x="0" y="172"/>
                  </a:lnTo>
                  <a:lnTo>
                    <a:pt x="42" y="0"/>
                  </a:lnTo>
                  <a:close/>
                </a:path>
              </a:pathLst>
            </a:custGeom>
            <a:solidFill>
              <a:srgbClr val="000000"/>
            </a:solidFill>
            <a:ln w="9525">
              <a:noFill/>
              <a:round/>
              <a:headEnd/>
              <a:tailEnd/>
            </a:ln>
          </p:spPr>
          <p:txBody>
            <a:bodyPr/>
            <a:lstStyle/>
            <a:p>
              <a:endParaRPr lang="en-CA"/>
            </a:p>
          </p:txBody>
        </p:sp>
        <p:sp>
          <p:nvSpPr>
            <p:cNvPr id="54307" name="Line 35"/>
            <p:cNvSpPr>
              <a:spLocks noChangeShapeType="1"/>
            </p:cNvSpPr>
            <p:nvPr/>
          </p:nvSpPr>
          <p:spPr bwMode="auto">
            <a:xfrm flipV="1">
              <a:off x="5117" y="3827"/>
              <a:ext cx="32" cy="12"/>
            </a:xfrm>
            <a:prstGeom prst="line">
              <a:avLst/>
            </a:prstGeom>
            <a:noFill/>
            <a:ln w="38100">
              <a:solidFill>
                <a:srgbClr val="000000"/>
              </a:solidFill>
              <a:miter lim="800000"/>
              <a:headEnd/>
              <a:tailEnd/>
            </a:ln>
          </p:spPr>
          <p:txBody>
            <a:bodyPr/>
            <a:lstStyle/>
            <a:p>
              <a:endParaRPr lang="en-CA"/>
            </a:p>
          </p:txBody>
        </p:sp>
        <p:sp>
          <p:nvSpPr>
            <p:cNvPr id="54308" name="Freeform 36"/>
            <p:cNvSpPr>
              <a:spLocks/>
            </p:cNvSpPr>
            <p:nvPr/>
          </p:nvSpPr>
          <p:spPr bwMode="auto">
            <a:xfrm>
              <a:off x="5097" y="3802"/>
              <a:ext cx="31" cy="71"/>
            </a:xfrm>
            <a:custGeom>
              <a:avLst/>
              <a:gdLst/>
              <a:ahLst/>
              <a:cxnLst>
                <a:cxn ang="0">
                  <a:pos x="109" y="171"/>
                </a:cxn>
                <a:cxn ang="0">
                  <a:pos x="0" y="108"/>
                </a:cxn>
                <a:cxn ang="0">
                  <a:pos x="64" y="0"/>
                </a:cxn>
                <a:cxn ang="0">
                  <a:pos x="109" y="171"/>
                </a:cxn>
              </a:cxnLst>
              <a:rect l="0" t="0" r="r" b="b"/>
              <a:pathLst>
                <a:path w="109" h="171">
                  <a:moveTo>
                    <a:pt x="109" y="171"/>
                  </a:moveTo>
                  <a:lnTo>
                    <a:pt x="0" y="108"/>
                  </a:lnTo>
                  <a:lnTo>
                    <a:pt x="64" y="0"/>
                  </a:lnTo>
                  <a:lnTo>
                    <a:pt x="109" y="171"/>
                  </a:lnTo>
                  <a:close/>
                </a:path>
              </a:pathLst>
            </a:custGeom>
            <a:solidFill>
              <a:srgbClr val="000000"/>
            </a:solidFill>
            <a:ln w="9525">
              <a:noFill/>
              <a:round/>
              <a:headEnd/>
              <a:tailEnd/>
            </a:ln>
          </p:spPr>
          <p:txBody>
            <a:bodyPr/>
            <a:lstStyle/>
            <a:p>
              <a:endParaRPr lang="en-CA"/>
            </a:p>
          </p:txBody>
        </p:sp>
        <p:sp>
          <p:nvSpPr>
            <p:cNvPr id="54309" name="Freeform 37"/>
            <p:cNvSpPr>
              <a:spLocks/>
            </p:cNvSpPr>
            <p:nvPr/>
          </p:nvSpPr>
          <p:spPr bwMode="auto">
            <a:xfrm>
              <a:off x="5138" y="3793"/>
              <a:ext cx="31" cy="71"/>
            </a:xfrm>
            <a:custGeom>
              <a:avLst/>
              <a:gdLst/>
              <a:ahLst/>
              <a:cxnLst>
                <a:cxn ang="0">
                  <a:pos x="0" y="0"/>
                </a:cxn>
                <a:cxn ang="0">
                  <a:pos x="108" y="64"/>
                </a:cxn>
                <a:cxn ang="0">
                  <a:pos x="45" y="172"/>
                </a:cxn>
                <a:cxn ang="0">
                  <a:pos x="0" y="0"/>
                </a:cxn>
              </a:cxnLst>
              <a:rect l="0" t="0" r="r" b="b"/>
              <a:pathLst>
                <a:path w="108" h="172">
                  <a:moveTo>
                    <a:pt x="0" y="0"/>
                  </a:moveTo>
                  <a:lnTo>
                    <a:pt x="108" y="64"/>
                  </a:lnTo>
                  <a:lnTo>
                    <a:pt x="45" y="172"/>
                  </a:lnTo>
                  <a:lnTo>
                    <a:pt x="0" y="0"/>
                  </a:lnTo>
                  <a:close/>
                </a:path>
              </a:pathLst>
            </a:custGeom>
            <a:solidFill>
              <a:srgbClr val="000000"/>
            </a:solidFill>
            <a:ln w="9525">
              <a:noFill/>
              <a:round/>
              <a:headEnd/>
              <a:tailEnd/>
            </a:ln>
          </p:spPr>
          <p:txBody>
            <a:bodyPr/>
            <a:lstStyle/>
            <a:p>
              <a:endParaRPr lang="en-CA"/>
            </a:p>
          </p:txBody>
        </p:sp>
        <p:sp>
          <p:nvSpPr>
            <p:cNvPr id="54310" name="Rectangle 38"/>
            <p:cNvSpPr>
              <a:spLocks noChangeArrowheads="1"/>
            </p:cNvSpPr>
            <p:nvPr/>
          </p:nvSpPr>
          <p:spPr bwMode="auto">
            <a:xfrm>
              <a:off x="3984" y="3833"/>
              <a:ext cx="169" cy="92"/>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54311" name="Rectangle 39"/>
            <p:cNvSpPr>
              <a:spLocks noChangeArrowheads="1"/>
            </p:cNvSpPr>
            <p:nvPr/>
          </p:nvSpPr>
          <p:spPr bwMode="auto">
            <a:xfrm>
              <a:off x="3984" y="3833"/>
              <a:ext cx="169" cy="92"/>
            </a:xfrm>
            <a:prstGeom prst="rect">
              <a:avLst/>
            </a:prstGeom>
            <a:solidFill>
              <a:srgbClr val="99FF99"/>
            </a:solidFill>
            <a:ln w="19050" cap="rnd">
              <a:solidFill>
                <a:srgbClr val="000000"/>
              </a:solidFill>
              <a:round/>
              <a:headEnd/>
              <a:tailEnd/>
            </a:ln>
          </p:spPr>
          <p:txBody>
            <a:bodyPr/>
            <a:lstStyle/>
            <a:p>
              <a:endParaRPr lang="en-CA"/>
            </a:p>
          </p:txBody>
        </p:sp>
        <p:sp>
          <p:nvSpPr>
            <p:cNvPr id="54312" name="Rectangle 40"/>
            <p:cNvSpPr>
              <a:spLocks noChangeArrowheads="1"/>
            </p:cNvSpPr>
            <p:nvPr/>
          </p:nvSpPr>
          <p:spPr bwMode="auto">
            <a:xfrm>
              <a:off x="4195" y="3833"/>
              <a:ext cx="170" cy="92"/>
            </a:xfrm>
            <a:prstGeom prst="rect">
              <a:avLst/>
            </a:prstGeom>
            <a:solidFill>
              <a:srgbClr val="99FF99"/>
            </a:solidFill>
            <a:ln w="9525">
              <a:noFill/>
              <a:miter lim="800000"/>
              <a:headEnd/>
              <a:tailEnd/>
            </a:ln>
          </p:spPr>
          <p:txBody>
            <a:bodyPr/>
            <a:lstStyle/>
            <a:p>
              <a:endParaRPr lang="en-CA"/>
            </a:p>
          </p:txBody>
        </p:sp>
        <p:sp>
          <p:nvSpPr>
            <p:cNvPr id="54313" name="Rectangle 41"/>
            <p:cNvSpPr>
              <a:spLocks noChangeArrowheads="1"/>
            </p:cNvSpPr>
            <p:nvPr/>
          </p:nvSpPr>
          <p:spPr bwMode="auto">
            <a:xfrm>
              <a:off x="4195" y="3833"/>
              <a:ext cx="170" cy="92"/>
            </a:xfrm>
            <a:prstGeom prst="rect">
              <a:avLst/>
            </a:prstGeom>
            <a:noFill/>
            <a:ln w="19050" cap="rnd">
              <a:solidFill>
                <a:srgbClr val="000000"/>
              </a:solidFill>
              <a:round/>
              <a:headEnd/>
              <a:tailEnd/>
            </a:ln>
          </p:spPr>
          <p:txBody>
            <a:bodyPr/>
            <a:lstStyle/>
            <a:p>
              <a:endParaRPr lang="en-CA"/>
            </a:p>
          </p:txBody>
        </p:sp>
        <p:sp>
          <p:nvSpPr>
            <p:cNvPr id="54314" name="Rectangle 42"/>
            <p:cNvSpPr>
              <a:spLocks noChangeArrowheads="1"/>
            </p:cNvSpPr>
            <p:nvPr/>
          </p:nvSpPr>
          <p:spPr bwMode="auto">
            <a:xfrm>
              <a:off x="4428" y="3741"/>
              <a:ext cx="170" cy="92"/>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54315" name="Rectangle 43"/>
            <p:cNvSpPr>
              <a:spLocks noChangeArrowheads="1"/>
            </p:cNvSpPr>
            <p:nvPr/>
          </p:nvSpPr>
          <p:spPr bwMode="auto">
            <a:xfrm>
              <a:off x="4428" y="3741"/>
              <a:ext cx="170" cy="92"/>
            </a:xfrm>
            <a:prstGeom prst="rect">
              <a:avLst/>
            </a:prstGeom>
            <a:noFill/>
            <a:ln w="19050" cap="rnd">
              <a:solidFill>
                <a:srgbClr val="000000"/>
              </a:solidFill>
              <a:round/>
              <a:headEnd/>
              <a:tailEnd/>
            </a:ln>
          </p:spPr>
          <p:txBody>
            <a:bodyPr/>
            <a:lstStyle/>
            <a:p>
              <a:endParaRPr lang="en-CA"/>
            </a:p>
          </p:txBody>
        </p:sp>
        <p:sp>
          <p:nvSpPr>
            <p:cNvPr id="54316" name="Rectangle 44"/>
            <p:cNvSpPr>
              <a:spLocks noChangeArrowheads="1"/>
            </p:cNvSpPr>
            <p:nvPr/>
          </p:nvSpPr>
          <p:spPr bwMode="auto">
            <a:xfrm>
              <a:off x="4428" y="3925"/>
              <a:ext cx="170" cy="92"/>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54317" name="Rectangle 45"/>
            <p:cNvSpPr>
              <a:spLocks noChangeArrowheads="1"/>
            </p:cNvSpPr>
            <p:nvPr/>
          </p:nvSpPr>
          <p:spPr bwMode="auto">
            <a:xfrm>
              <a:off x="4428" y="3925"/>
              <a:ext cx="170" cy="92"/>
            </a:xfrm>
            <a:prstGeom prst="rect">
              <a:avLst/>
            </a:prstGeom>
            <a:noFill/>
            <a:ln w="19050" cap="rnd">
              <a:solidFill>
                <a:srgbClr val="000000"/>
              </a:solidFill>
              <a:round/>
              <a:headEnd/>
              <a:tailEnd/>
            </a:ln>
          </p:spPr>
          <p:txBody>
            <a:bodyPr/>
            <a:lstStyle/>
            <a:p>
              <a:endParaRPr lang="en-CA"/>
            </a:p>
          </p:txBody>
        </p:sp>
        <p:sp>
          <p:nvSpPr>
            <p:cNvPr id="54318" name="Rectangle 46"/>
            <p:cNvSpPr>
              <a:spLocks noChangeArrowheads="1"/>
            </p:cNvSpPr>
            <p:nvPr/>
          </p:nvSpPr>
          <p:spPr bwMode="auto">
            <a:xfrm>
              <a:off x="4661" y="3833"/>
              <a:ext cx="169" cy="92"/>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54319" name="Rectangle 47"/>
            <p:cNvSpPr>
              <a:spLocks noChangeArrowheads="1"/>
            </p:cNvSpPr>
            <p:nvPr/>
          </p:nvSpPr>
          <p:spPr bwMode="auto">
            <a:xfrm>
              <a:off x="4661" y="3833"/>
              <a:ext cx="169" cy="92"/>
            </a:xfrm>
            <a:prstGeom prst="rect">
              <a:avLst/>
            </a:prstGeom>
            <a:noFill/>
            <a:ln w="19050" cap="rnd">
              <a:solidFill>
                <a:srgbClr val="000000"/>
              </a:solidFill>
              <a:round/>
              <a:headEnd/>
              <a:tailEnd/>
            </a:ln>
          </p:spPr>
          <p:txBody>
            <a:bodyPr/>
            <a:lstStyle/>
            <a:p>
              <a:endParaRPr lang="en-CA"/>
            </a:p>
          </p:txBody>
        </p:sp>
        <p:sp>
          <p:nvSpPr>
            <p:cNvPr id="54320" name="Rectangle 48"/>
            <p:cNvSpPr>
              <a:spLocks noChangeArrowheads="1"/>
            </p:cNvSpPr>
            <p:nvPr/>
          </p:nvSpPr>
          <p:spPr bwMode="auto">
            <a:xfrm>
              <a:off x="4915" y="3802"/>
              <a:ext cx="182" cy="160"/>
            </a:xfrm>
            <a:prstGeom prst="rect">
              <a:avLst/>
            </a:prstGeom>
            <a:solidFill>
              <a:srgbClr val="FFFF66"/>
            </a:solidFill>
            <a:ln w="9525">
              <a:noFill/>
              <a:miter lim="800000"/>
              <a:headEnd/>
              <a:tailEnd/>
            </a:ln>
          </p:spPr>
          <p:txBody>
            <a:bodyPr/>
            <a:lstStyle/>
            <a:p>
              <a:endParaRPr lang="en-CA"/>
            </a:p>
          </p:txBody>
        </p:sp>
        <p:sp>
          <p:nvSpPr>
            <p:cNvPr id="54321" name="Rectangle 49"/>
            <p:cNvSpPr>
              <a:spLocks noChangeArrowheads="1"/>
            </p:cNvSpPr>
            <p:nvPr/>
          </p:nvSpPr>
          <p:spPr bwMode="auto">
            <a:xfrm>
              <a:off x="4915" y="3802"/>
              <a:ext cx="182" cy="160"/>
            </a:xfrm>
            <a:prstGeom prst="rect">
              <a:avLst/>
            </a:prstGeom>
            <a:noFill/>
            <a:ln w="19050" cap="rnd">
              <a:solidFill>
                <a:srgbClr val="000000"/>
              </a:solidFill>
              <a:round/>
              <a:headEnd/>
              <a:tailEnd/>
            </a:ln>
          </p:spPr>
          <p:txBody>
            <a:bodyPr/>
            <a:lstStyle/>
            <a:p>
              <a:endParaRPr lang="en-CA"/>
            </a:p>
          </p:txBody>
        </p:sp>
        <p:sp>
          <p:nvSpPr>
            <p:cNvPr id="54322" name="Rectangle 50"/>
            <p:cNvSpPr>
              <a:spLocks noChangeArrowheads="1"/>
            </p:cNvSpPr>
            <p:nvPr/>
          </p:nvSpPr>
          <p:spPr bwMode="auto">
            <a:xfrm>
              <a:off x="5169" y="3888"/>
              <a:ext cx="169" cy="160"/>
            </a:xfrm>
            <a:prstGeom prst="rect">
              <a:avLst/>
            </a:prstGeom>
            <a:solidFill>
              <a:srgbClr val="FFFF66"/>
            </a:solidFill>
            <a:ln w="9525">
              <a:noFill/>
              <a:miter lim="800000"/>
              <a:headEnd/>
              <a:tailEnd/>
            </a:ln>
          </p:spPr>
          <p:txBody>
            <a:bodyPr/>
            <a:lstStyle/>
            <a:p>
              <a:endParaRPr lang="en-CA"/>
            </a:p>
          </p:txBody>
        </p:sp>
        <p:sp>
          <p:nvSpPr>
            <p:cNvPr id="54323" name="Rectangle 51"/>
            <p:cNvSpPr>
              <a:spLocks noChangeArrowheads="1"/>
            </p:cNvSpPr>
            <p:nvPr/>
          </p:nvSpPr>
          <p:spPr bwMode="auto">
            <a:xfrm>
              <a:off x="5169" y="3888"/>
              <a:ext cx="169" cy="160"/>
            </a:xfrm>
            <a:prstGeom prst="rect">
              <a:avLst/>
            </a:prstGeom>
            <a:noFill/>
            <a:ln w="19050" cap="rnd">
              <a:solidFill>
                <a:srgbClr val="000000"/>
              </a:solidFill>
              <a:round/>
              <a:headEnd/>
              <a:tailEnd/>
            </a:ln>
          </p:spPr>
          <p:txBody>
            <a:bodyPr/>
            <a:lstStyle/>
            <a:p>
              <a:endParaRPr lang="en-CA"/>
            </a:p>
          </p:txBody>
        </p:sp>
        <p:sp>
          <p:nvSpPr>
            <p:cNvPr id="54324" name="Rectangle 52"/>
            <p:cNvSpPr>
              <a:spLocks noChangeArrowheads="1"/>
            </p:cNvSpPr>
            <p:nvPr/>
          </p:nvSpPr>
          <p:spPr bwMode="auto">
            <a:xfrm>
              <a:off x="5169" y="3741"/>
              <a:ext cx="169" cy="92"/>
            </a:xfrm>
            <a:prstGeom prst="rect">
              <a:avLst/>
            </a:prstGeom>
            <a:solidFill>
              <a:srgbClr val="FFFF66"/>
            </a:solidFill>
            <a:ln w="9525">
              <a:noFill/>
              <a:miter lim="800000"/>
              <a:headEnd/>
              <a:tailEnd/>
            </a:ln>
          </p:spPr>
          <p:txBody>
            <a:bodyPr/>
            <a:lstStyle/>
            <a:p>
              <a:endParaRPr lang="en-CA"/>
            </a:p>
          </p:txBody>
        </p:sp>
        <p:sp>
          <p:nvSpPr>
            <p:cNvPr id="54325" name="Rectangle 53"/>
            <p:cNvSpPr>
              <a:spLocks noChangeArrowheads="1"/>
            </p:cNvSpPr>
            <p:nvPr/>
          </p:nvSpPr>
          <p:spPr bwMode="auto">
            <a:xfrm>
              <a:off x="5169" y="3741"/>
              <a:ext cx="169" cy="92"/>
            </a:xfrm>
            <a:prstGeom prst="rect">
              <a:avLst/>
            </a:prstGeom>
            <a:noFill/>
            <a:ln w="19050" cap="rnd">
              <a:solidFill>
                <a:srgbClr val="000000"/>
              </a:solidFill>
              <a:round/>
              <a:headEnd/>
              <a:tailEnd/>
            </a:ln>
          </p:spPr>
          <p:txBody>
            <a:bodyPr/>
            <a:lstStyle/>
            <a:p>
              <a:endParaRPr lang="en-CA"/>
            </a:p>
          </p:txBody>
        </p:sp>
        <p:sp>
          <p:nvSpPr>
            <p:cNvPr id="54326" name="Rectangle 54"/>
            <p:cNvSpPr>
              <a:spLocks noChangeArrowheads="1"/>
            </p:cNvSpPr>
            <p:nvPr/>
          </p:nvSpPr>
          <p:spPr bwMode="auto">
            <a:xfrm>
              <a:off x="3984" y="3648"/>
              <a:ext cx="169" cy="93"/>
            </a:xfrm>
            <a:prstGeom prst="rect">
              <a:avLst/>
            </a:prstGeom>
            <a:solidFill>
              <a:srgbClr val="99FF99"/>
            </a:solidFill>
            <a:ln w="9525">
              <a:noFill/>
              <a:miter lim="800000"/>
              <a:headEnd/>
              <a:tailEnd/>
            </a:ln>
          </p:spPr>
          <p:txBody>
            <a:bodyPr/>
            <a:lstStyle/>
            <a:p>
              <a:endParaRPr lang="en-CA"/>
            </a:p>
          </p:txBody>
        </p:sp>
        <p:sp>
          <p:nvSpPr>
            <p:cNvPr id="54327" name="Rectangle 55"/>
            <p:cNvSpPr>
              <a:spLocks noChangeArrowheads="1"/>
            </p:cNvSpPr>
            <p:nvPr/>
          </p:nvSpPr>
          <p:spPr bwMode="auto">
            <a:xfrm>
              <a:off x="3984" y="3648"/>
              <a:ext cx="169" cy="93"/>
            </a:xfrm>
            <a:prstGeom prst="rect">
              <a:avLst/>
            </a:prstGeom>
            <a:solidFill>
              <a:srgbClr val="99FF99"/>
            </a:solidFill>
            <a:ln w="19050" cap="rnd">
              <a:solidFill>
                <a:srgbClr val="000000"/>
              </a:solidFill>
              <a:round/>
              <a:headEnd/>
              <a:tailEnd/>
            </a:ln>
          </p:spPr>
          <p:txBody>
            <a:bodyPr/>
            <a:lstStyle/>
            <a:p>
              <a:endParaRPr lang="en-CA"/>
            </a:p>
          </p:txBody>
        </p:sp>
        <p:sp>
          <p:nvSpPr>
            <p:cNvPr id="54328" name="Rectangle 56"/>
            <p:cNvSpPr>
              <a:spLocks noChangeArrowheads="1"/>
            </p:cNvSpPr>
            <p:nvPr/>
          </p:nvSpPr>
          <p:spPr bwMode="auto">
            <a:xfrm>
              <a:off x="4629" y="3650"/>
              <a:ext cx="233" cy="91"/>
            </a:xfrm>
            <a:prstGeom prst="rect">
              <a:avLst/>
            </a:prstGeom>
            <a:solidFill>
              <a:srgbClr val="99FF99"/>
            </a:solidFill>
            <a:ln w="9525">
              <a:noFill/>
              <a:miter lim="800000"/>
              <a:headEnd/>
              <a:tailEnd/>
            </a:ln>
          </p:spPr>
          <p:txBody>
            <a:bodyPr/>
            <a:lstStyle/>
            <a:p>
              <a:endParaRPr lang="en-CA"/>
            </a:p>
          </p:txBody>
        </p:sp>
        <p:sp>
          <p:nvSpPr>
            <p:cNvPr id="54329" name="Rectangle 57"/>
            <p:cNvSpPr>
              <a:spLocks noChangeArrowheads="1"/>
            </p:cNvSpPr>
            <p:nvPr/>
          </p:nvSpPr>
          <p:spPr bwMode="auto">
            <a:xfrm>
              <a:off x="4629" y="3650"/>
              <a:ext cx="233" cy="91"/>
            </a:xfrm>
            <a:prstGeom prst="rect">
              <a:avLst/>
            </a:prstGeom>
            <a:noFill/>
            <a:ln w="19050" cap="rnd">
              <a:solidFill>
                <a:srgbClr val="000000"/>
              </a:solidFill>
              <a:round/>
              <a:headEnd/>
              <a:tailEnd/>
            </a:ln>
          </p:spPr>
          <p:txBody>
            <a:bodyPr/>
            <a:lstStyle/>
            <a:p>
              <a:endParaRPr lang="en-CA"/>
            </a:p>
          </p:txBody>
        </p:sp>
        <p:sp>
          <p:nvSpPr>
            <p:cNvPr id="54330" name="Freeform 58"/>
            <p:cNvSpPr>
              <a:spLocks/>
            </p:cNvSpPr>
            <p:nvPr/>
          </p:nvSpPr>
          <p:spPr bwMode="auto">
            <a:xfrm>
              <a:off x="4365" y="3679"/>
              <a:ext cx="1041" cy="385"/>
            </a:xfrm>
            <a:custGeom>
              <a:avLst/>
              <a:gdLst/>
              <a:ahLst/>
              <a:cxnLst>
                <a:cxn ang="0">
                  <a:pos x="1733" y="0"/>
                </a:cxn>
                <a:cxn ang="0">
                  <a:pos x="3628" y="0"/>
                </a:cxn>
                <a:cxn ang="0">
                  <a:pos x="3628" y="924"/>
                </a:cxn>
                <a:cxn ang="0">
                  <a:pos x="0" y="924"/>
                </a:cxn>
                <a:cxn ang="0">
                  <a:pos x="0" y="739"/>
                </a:cxn>
                <a:cxn ang="0">
                  <a:pos x="162" y="739"/>
                </a:cxn>
              </a:cxnLst>
              <a:rect l="0" t="0" r="r" b="b"/>
              <a:pathLst>
                <a:path w="3628" h="924">
                  <a:moveTo>
                    <a:pt x="1733" y="0"/>
                  </a:moveTo>
                  <a:lnTo>
                    <a:pt x="3628" y="0"/>
                  </a:lnTo>
                  <a:lnTo>
                    <a:pt x="3628" y="924"/>
                  </a:lnTo>
                  <a:lnTo>
                    <a:pt x="0" y="924"/>
                  </a:lnTo>
                  <a:lnTo>
                    <a:pt x="0" y="739"/>
                  </a:lnTo>
                  <a:lnTo>
                    <a:pt x="162" y="739"/>
                  </a:lnTo>
                </a:path>
              </a:pathLst>
            </a:custGeom>
            <a:noFill/>
            <a:ln w="19050" cap="flat">
              <a:solidFill>
                <a:srgbClr val="000000"/>
              </a:solidFill>
              <a:prstDash val="solid"/>
              <a:miter lim="800000"/>
              <a:headEnd/>
              <a:tailEnd/>
            </a:ln>
          </p:spPr>
          <p:txBody>
            <a:bodyPr/>
            <a:lstStyle/>
            <a:p>
              <a:endParaRPr lang="en-CA"/>
            </a:p>
          </p:txBody>
        </p:sp>
        <p:sp>
          <p:nvSpPr>
            <p:cNvPr id="54331" name="Freeform 59"/>
            <p:cNvSpPr>
              <a:spLocks/>
            </p:cNvSpPr>
            <p:nvPr/>
          </p:nvSpPr>
          <p:spPr bwMode="auto">
            <a:xfrm>
              <a:off x="4406" y="3971"/>
              <a:ext cx="22" cy="32"/>
            </a:xfrm>
            <a:custGeom>
              <a:avLst/>
              <a:gdLst/>
              <a:ahLst/>
              <a:cxnLst>
                <a:cxn ang="0">
                  <a:pos x="164" y="82"/>
                </a:cxn>
                <a:cxn ang="0">
                  <a:pos x="0" y="164"/>
                </a:cxn>
                <a:cxn ang="0">
                  <a:pos x="0" y="0"/>
                </a:cxn>
                <a:cxn ang="0">
                  <a:pos x="0" y="0"/>
                </a:cxn>
                <a:cxn ang="0">
                  <a:pos x="164" y="82"/>
                </a:cxn>
              </a:cxnLst>
              <a:rect l="0" t="0" r="r" b="b"/>
              <a:pathLst>
                <a:path w="164" h="164">
                  <a:moveTo>
                    <a:pt x="164" y="82"/>
                  </a:moveTo>
                  <a:lnTo>
                    <a:pt x="0" y="164"/>
                  </a:lnTo>
                  <a:cubicBezTo>
                    <a:pt x="25" y="112"/>
                    <a:pt x="25" y="51"/>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CA"/>
            </a:p>
          </p:txBody>
        </p:sp>
        <p:sp>
          <p:nvSpPr>
            <p:cNvPr id="54332" name="Line 60"/>
            <p:cNvSpPr>
              <a:spLocks noChangeShapeType="1"/>
            </p:cNvSpPr>
            <p:nvPr/>
          </p:nvSpPr>
          <p:spPr bwMode="auto">
            <a:xfrm flipH="1">
              <a:off x="4170" y="3691"/>
              <a:ext cx="459" cy="0"/>
            </a:xfrm>
            <a:prstGeom prst="line">
              <a:avLst/>
            </a:prstGeom>
            <a:noFill/>
            <a:ln w="19050">
              <a:solidFill>
                <a:srgbClr val="000000"/>
              </a:solidFill>
              <a:miter lim="800000"/>
              <a:headEnd/>
              <a:tailEnd/>
            </a:ln>
          </p:spPr>
          <p:txBody>
            <a:bodyPr/>
            <a:lstStyle/>
            <a:p>
              <a:endParaRPr lang="en-CA"/>
            </a:p>
          </p:txBody>
        </p:sp>
        <p:sp>
          <p:nvSpPr>
            <p:cNvPr id="54333" name="Freeform 61"/>
            <p:cNvSpPr>
              <a:spLocks/>
            </p:cNvSpPr>
            <p:nvPr/>
          </p:nvSpPr>
          <p:spPr bwMode="auto">
            <a:xfrm>
              <a:off x="4153" y="3675"/>
              <a:ext cx="23" cy="32"/>
            </a:xfrm>
            <a:custGeom>
              <a:avLst/>
              <a:gdLst/>
              <a:ahLst/>
              <a:cxnLst>
                <a:cxn ang="0">
                  <a:pos x="0" y="82"/>
                </a:cxn>
                <a:cxn ang="0">
                  <a:pos x="164" y="0"/>
                </a:cxn>
                <a:cxn ang="0">
                  <a:pos x="164" y="164"/>
                </a:cxn>
                <a:cxn ang="0">
                  <a:pos x="164" y="164"/>
                </a:cxn>
                <a:cxn ang="0">
                  <a:pos x="0" y="82"/>
                </a:cxn>
              </a:cxnLst>
              <a:rect l="0" t="0" r="r" b="b"/>
              <a:pathLst>
                <a:path w="164" h="164">
                  <a:moveTo>
                    <a:pt x="0" y="82"/>
                  </a:moveTo>
                  <a:lnTo>
                    <a:pt x="164" y="0"/>
                  </a:lnTo>
                  <a:cubicBezTo>
                    <a:pt x="138" y="51"/>
                    <a:pt x="138" y="112"/>
                    <a:pt x="164" y="164"/>
                  </a:cubicBezTo>
                  <a:lnTo>
                    <a:pt x="164" y="164"/>
                  </a:lnTo>
                  <a:lnTo>
                    <a:pt x="0" y="82"/>
                  </a:lnTo>
                  <a:close/>
                </a:path>
              </a:pathLst>
            </a:custGeom>
            <a:solidFill>
              <a:srgbClr val="000000"/>
            </a:solidFill>
            <a:ln w="0">
              <a:solidFill>
                <a:srgbClr val="000000"/>
              </a:solidFill>
              <a:prstDash val="solid"/>
              <a:round/>
              <a:headEnd/>
              <a:tailEnd/>
            </a:ln>
          </p:spPr>
          <p:txBody>
            <a:bodyPr/>
            <a:lstStyle/>
            <a:p>
              <a:endParaRPr lang="en-CA"/>
            </a:p>
          </p:txBody>
        </p:sp>
        <p:sp>
          <p:nvSpPr>
            <p:cNvPr id="54334" name="Line 62"/>
            <p:cNvSpPr>
              <a:spLocks noChangeShapeType="1"/>
            </p:cNvSpPr>
            <p:nvPr/>
          </p:nvSpPr>
          <p:spPr bwMode="auto">
            <a:xfrm>
              <a:off x="4051" y="3741"/>
              <a:ext cx="0" cy="61"/>
            </a:xfrm>
            <a:prstGeom prst="line">
              <a:avLst/>
            </a:prstGeom>
            <a:noFill/>
            <a:ln w="36513">
              <a:solidFill>
                <a:srgbClr val="000000"/>
              </a:solidFill>
              <a:miter lim="800000"/>
              <a:headEnd/>
              <a:tailEnd/>
            </a:ln>
          </p:spPr>
          <p:txBody>
            <a:bodyPr/>
            <a:lstStyle/>
            <a:p>
              <a:endParaRPr lang="en-CA"/>
            </a:p>
          </p:txBody>
        </p:sp>
        <p:sp>
          <p:nvSpPr>
            <p:cNvPr id="54335" name="Freeform 63"/>
            <p:cNvSpPr>
              <a:spLocks/>
            </p:cNvSpPr>
            <p:nvPr/>
          </p:nvSpPr>
          <p:spPr bwMode="auto">
            <a:xfrm>
              <a:off x="4037" y="3792"/>
              <a:ext cx="28" cy="41"/>
            </a:xfrm>
            <a:custGeom>
              <a:avLst/>
              <a:gdLst/>
              <a:ahLst/>
              <a:cxnLst>
                <a:cxn ang="0">
                  <a:pos x="103" y="207"/>
                </a:cxn>
                <a:cxn ang="0">
                  <a:pos x="0" y="0"/>
                </a:cxn>
                <a:cxn ang="0">
                  <a:pos x="206" y="0"/>
                </a:cxn>
                <a:cxn ang="0">
                  <a:pos x="206" y="0"/>
                </a:cxn>
                <a:cxn ang="0">
                  <a:pos x="103" y="207"/>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CA"/>
            </a:p>
          </p:txBody>
        </p:sp>
        <p:sp>
          <p:nvSpPr>
            <p:cNvPr id="54336" name="Freeform 64"/>
            <p:cNvSpPr>
              <a:spLocks/>
            </p:cNvSpPr>
            <p:nvPr/>
          </p:nvSpPr>
          <p:spPr bwMode="auto">
            <a:xfrm>
              <a:off x="4128" y="3765"/>
              <a:ext cx="300" cy="25"/>
            </a:xfrm>
            <a:custGeom>
              <a:avLst/>
              <a:gdLst/>
              <a:ahLst/>
              <a:cxnLst>
                <a:cxn ang="0">
                  <a:pos x="1047" y="60"/>
                </a:cxn>
                <a:cxn ang="0">
                  <a:pos x="0" y="60"/>
                </a:cxn>
                <a:cxn ang="0">
                  <a:pos x="0" y="0"/>
                </a:cxn>
              </a:cxnLst>
              <a:rect l="0" t="0" r="r" b="b"/>
              <a:pathLst>
                <a:path w="1047" h="60">
                  <a:moveTo>
                    <a:pt x="1047" y="60"/>
                  </a:moveTo>
                  <a:lnTo>
                    <a:pt x="0" y="60"/>
                  </a:lnTo>
                  <a:lnTo>
                    <a:pt x="0" y="0"/>
                  </a:lnTo>
                </a:path>
              </a:pathLst>
            </a:custGeom>
            <a:noFill/>
            <a:ln w="19050" cap="flat">
              <a:solidFill>
                <a:srgbClr val="000000"/>
              </a:solidFill>
              <a:prstDash val="solid"/>
              <a:miter lim="800000"/>
              <a:headEnd/>
              <a:tailEnd/>
            </a:ln>
          </p:spPr>
          <p:txBody>
            <a:bodyPr/>
            <a:lstStyle/>
            <a:p>
              <a:endParaRPr lang="en-CA"/>
            </a:p>
          </p:txBody>
        </p:sp>
        <p:sp>
          <p:nvSpPr>
            <p:cNvPr id="54337" name="Freeform 65"/>
            <p:cNvSpPr>
              <a:spLocks/>
            </p:cNvSpPr>
            <p:nvPr/>
          </p:nvSpPr>
          <p:spPr bwMode="auto">
            <a:xfrm>
              <a:off x="4117" y="3741"/>
              <a:ext cx="22" cy="32"/>
            </a:xfrm>
            <a:custGeom>
              <a:avLst/>
              <a:gdLst/>
              <a:ahLst/>
              <a:cxnLst>
                <a:cxn ang="0">
                  <a:pos x="82" y="0"/>
                </a:cxn>
                <a:cxn ang="0">
                  <a:pos x="164" y="164"/>
                </a:cxn>
                <a:cxn ang="0">
                  <a:pos x="0" y="164"/>
                </a:cxn>
                <a:cxn ang="0">
                  <a:pos x="0" y="164"/>
                </a:cxn>
                <a:cxn ang="0">
                  <a:pos x="82" y="0"/>
                </a:cxn>
              </a:cxnLst>
              <a:rect l="0" t="0" r="r" b="b"/>
              <a:pathLst>
                <a:path w="164" h="164">
                  <a:moveTo>
                    <a:pt x="82" y="0"/>
                  </a:moveTo>
                  <a:lnTo>
                    <a:pt x="164" y="164"/>
                  </a:lnTo>
                  <a:cubicBezTo>
                    <a:pt x="112" y="138"/>
                    <a:pt x="52" y="138"/>
                    <a:pt x="0" y="164"/>
                  </a:cubicBezTo>
                  <a:lnTo>
                    <a:pt x="0" y="164"/>
                  </a:lnTo>
                  <a:lnTo>
                    <a:pt x="82" y="0"/>
                  </a:lnTo>
                  <a:close/>
                </a:path>
              </a:pathLst>
            </a:custGeom>
            <a:solidFill>
              <a:srgbClr val="000000"/>
            </a:solidFill>
            <a:ln w="0">
              <a:solidFill>
                <a:srgbClr val="000000"/>
              </a:solidFill>
              <a:prstDash val="solid"/>
              <a:round/>
              <a:headEnd/>
              <a:tailEnd/>
            </a:ln>
          </p:spPr>
          <p:txBody>
            <a:bodyPr/>
            <a:lstStyle/>
            <a:p>
              <a:endParaRPr lang="en-CA"/>
            </a:p>
          </p:txBody>
        </p:sp>
        <p:sp>
          <p:nvSpPr>
            <p:cNvPr id="54338" name="Line 66"/>
            <p:cNvSpPr>
              <a:spLocks noChangeShapeType="1"/>
            </p:cNvSpPr>
            <p:nvPr/>
          </p:nvSpPr>
          <p:spPr bwMode="auto">
            <a:xfrm flipV="1">
              <a:off x="4737" y="3741"/>
              <a:ext cx="0" cy="61"/>
            </a:xfrm>
            <a:prstGeom prst="line">
              <a:avLst/>
            </a:prstGeom>
            <a:noFill/>
            <a:ln w="36513">
              <a:solidFill>
                <a:srgbClr val="000000"/>
              </a:solidFill>
              <a:miter lim="800000"/>
              <a:headEnd/>
              <a:tailEnd/>
            </a:ln>
          </p:spPr>
          <p:txBody>
            <a:bodyPr/>
            <a:lstStyle/>
            <a:p>
              <a:endParaRPr lang="en-CA"/>
            </a:p>
          </p:txBody>
        </p:sp>
        <p:sp>
          <p:nvSpPr>
            <p:cNvPr id="54339" name="Freeform 67"/>
            <p:cNvSpPr>
              <a:spLocks/>
            </p:cNvSpPr>
            <p:nvPr/>
          </p:nvSpPr>
          <p:spPr bwMode="auto">
            <a:xfrm>
              <a:off x="4723" y="3792"/>
              <a:ext cx="29" cy="41"/>
            </a:xfrm>
            <a:custGeom>
              <a:avLst/>
              <a:gdLst/>
              <a:ahLst/>
              <a:cxnLst>
                <a:cxn ang="0">
                  <a:pos x="104" y="207"/>
                </a:cxn>
                <a:cxn ang="0">
                  <a:pos x="0" y="0"/>
                </a:cxn>
                <a:cxn ang="0">
                  <a:pos x="207" y="0"/>
                </a:cxn>
                <a:cxn ang="0">
                  <a:pos x="207" y="0"/>
                </a:cxn>
                <a:cxn ang="0">
                  <a:pos x="104" y="207"/>
                </a:cxn>
              </a:cxnLst>
              <a:rect l="0" t="0" r="r" b="b"/>
              <a:pathLst>
                <a:path w="207" h="207">
                  <a:moveTo>
                    <a:pt x="104" y="207"/>
                  </a:moveTo>
                  <a:lnTo>
                    <a:pt x="0" y="0"/>
                  </a:lnTo>
                  <a:cubicBezTo>
                    <a:pt x="65" y="33"/>
                    <a:pt x="142" y="33"/>
                    <a:pt x="207" y="0"/>
                  </a:cubicBezTo>
                  <a:lnTo>
                    <a:pt x="207" y="0"/>
                  </a:lnTo>
                  <a:lnTo>
                    <a:pt x="104" y="207"/>
                  </a:lnTo>
                  <a:close/>
                </a:path>
              </a:pathLst>
            </a:custGeom>
            <a:solidFill>
              <a:srgbClr val="000000"/>
            </a:solidFill>
            <a:ln w="0">
              <a:solidFill>
                <a:srgbClr val="000000"/>
              </a:solidFill>
              <a:prstDash val="solid"/>
              <a:round/>
              <a:headEnd/>
              <a:tailEnd/>
            </a:ln>
          </p:spPr>
          <p:txBody>
            <a:bodyPr/>
            <a:lstStyle/>
            <a:p>
              <a:endParaRPr lang="en-CA"/>
            </a:p>
          </p:txBody>
        </p:sp>
        <p:sp>
          <p:nvSpPr>
            <p:cNvPr id="54340" name="Line 68"/>
            <p:cNvSpPr>
              <a:spLocks noChangeShapeType="1"/>
            </p:cNvSpPr>
            <p:nvPr/>
          </p:nvSpPr>
          <p:spPr bwMode="auto">
            <a:xfrm>
              <a:off x="4879" y="3760"/>
              <a:ext cx="36" cy="42"/>
            </a:xfrm>
            <a:prstGeom prst="line">
              <a:avLst/>
            </a:prstGeom>
            <a:noFill/>
            <a:ln w="36513">
              <a:solidFill>
                <a:srgbClr val="000000"/>
              </a:solidFill>
              <a:miter lim="800000"/>
              <a:headEnd/>
              <a:tailEnd/>
            </a:ln>
          </p:spPr>
          <p:txBody>
            <a:bodyPr/>
            <a:lstStyle/>
            <a:p>
              <a:endParaRPr lang="en-CA"/>
            </a:p>
          </p:txBody>
        </p:sp>
        <p:sp>
          <p:nvSpPr>
            <p:cNvPr id="54341" name="Freeform 69"/>
            <p:cNvSpPr>
              <a:spLocks/>
            </p:cNvSpPr>
            <p:nvPr/>
          </p:nvSpPr>
          <p:spPr bwMode="auto">
            <a:xfrm>
              <a:off x="4862" y="3741"/>
              <a:ext cx="31" cy="41"/>
            </a:xfrm>
            <a:custGeom>
              <a:avLst/>
              <a:gdLst/>
              <a:ahLst/>
              <a:cxnLst>
                <a:cxn ang="0">
                  <a:pos x="0" y="0"/>
                </a:cxn>
                <a:cxn ang="0">
                  <a:pos x="225" y="48"/>
                </a:cxn>
                <a:cxn ang="0">
                  <a:pos x="96" y="209"/>
                </a:cxn>
                <a:cxn ang="0">
                  <a:pos x="96" y="209"/>
                </a:cxn>
                <a:cxn ang="0">
                  <a:pos x="0" y="0"/>
                </a:cxn>
              </a:cxnLst>
              <a:rect l="0" t="0" r="r" b="b"/>
              <a:pathLst>
                <a:path w="225" h="209">
                  <a:moveTo>
                    <a:pt x="0" y="0"/>
                  </a:moveTo>
                  <a:lnTo>
                    <a:pt x="225" y="48"/>
                  </a:lnTo>
                  <a:cubicBezTo>
                    <a:pt x="159" y="79"/>
                    <a:pt x="111" y="138"/>
                    <a:pt x="96" y="209"/>
                  </a:cubicBezTo>
                  <a:lnTo>
                    <a:pt x="96" y="209"/>
                  </a:lnTo>
                  <a:lnTo>
                    <a:pt x="0" y="0"/>
                  </a:lnTo>
                  <a:close/>
                </a:path>
              </a:pathLst>
            </a:custGeom>
            <a:solidFill>
              <a:srgbClr val="000000"/>
            </a:solidFill>
            <a:ln w="0">
              <a:solidFill>
                <a:srgbClr val="000000"/>
              </a:solidFill>
              <a:prstDash val="solid"/>
              <a:round/>
              <a:headEnd/>
              <a:tailEnd/>
            </a:ln>
          </p:spPr>
          <p:txBody>
            <a:bodyPr/>
            <a:lstStyle/>
            <a:p>
              <a:endParaRPr lang="en-CA"/>
            </a:p>
          </p:txBody>
        </p:sp>
        <p:sp>
          <p:nvSpPr>
            <p:cNvPr id="54342" name="Line 70"/>
            <p:cNvSpPr>
              <a:spLocks noChangeShapeType="1"/>
            </p:cNvSpPr>
            <p:nvPr/>
          </p:nvSpPr>
          <p:spPr bwMode="auto">
            <a:xfrm>
              <a:off x="5338" y="3790"/>
              <a:ext cx="51" cy="0"/>
            </a:xfrm>
            <a:prstGeom prst="line">
              <a:avLst/>
            </a:prstGeom>
            <a:noFill/>
            <a:ln w="19050">
              <a:solidFill>
                <a:srgbClr val="000000"/>
              </a:solidFill>
              <a:miter lim="800000"/>
              <a:headEnd/>
              <a:tailEnd/>
            </a:ln>
          </p:spPr>
          <p:txBody>
            <a:bodyPr/>
            <a:lstStyle/>
            <a:p>
              <a:endParaRPr lang="en-CA"/>
            </a:p>
          </p:txBody>
        </p:sp>
        <p:sp>
          <p:nvSpPr>
            <p:cNvPr id="54343" name="Freeform 71"/>
            <p:cNvSpPr>
              <a:spLocks/>
            </p:cNvSpPr>
            <p:nvPr/>
          </p:nvSpPr>
          <p:spPr bwMode="auto">
            <a:xfrm>
              <a:off x="5384" y="3773"/>
              <a:ext cx="22" cy="33"/>
            </a:xfrm>
            <a:custGeom>
              <a:avLst/>
              <a:gdLst/>
              <a:ahLst/>
              <a:cxnLst>
                <a:cxn ang="0">
                  <a:pos x="164" y="82"/>
                </a:cxn>
                <a:cxn ang="0">
                  <a:pos x="0" y="164"/>
                </a:cxn>
                <a:cxn ang="0">
                  <a:pos x="0" y="0"/>
                </a:cxn>
                <a:cxn ang="0">
                  <a:pos x="0" y="0"/>
                </a:cxn>
                <a:cxn ang="0">
                  <a:pos x="164" y="82"/>
                </a:cxn>
              </a:cxnLst>
              <a:rect l="0" t="0" r="r" b="b"/>
              <a:pathLst>
                <a:path w="164" h="164">
                  <a:moveTo>
                    <a:pt x="164" y="82"/>
                  </a:moveTo>
                  <a:lnTo>
                    <a:pt x="0" y="164"/>
                  </a:lnTo>
                  <a:cubicBezTo>
                    <a:pt x="26" y="112"/>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CA"/>
            </a:p>
          </p:txBody>
        </p:sp>
        <p:sp>
          <p:nvSpPr>
            <p:cNvPr id="54344" name="Line 72"/>
            <p:cNvSpPr>
              <a:spLocks noChangeShapeType="1"/>
            </p:cNvSpPr>
            <p:nvPr/>
          </p:nvSpPr>
          <p:spPr bwMode="auto">
            <a:xfrm>
              <a:off x="5338" y="3974"/>
              <a:ext cx="51" cy="0"/>
            </a:xfrm>
            <a:prstGeom prst="line">
              <a:avLst/>
            </a:prstGeom>
            <a:noFill/>
            <a:ln w="19050">
              <a:solidFill>
                <a:srgbClr val="000000"/>
              </a:solidFill>
              <a:miter lim="800000"/>
              <a:headEnd/>
              <a:tailEnd/>
            </a:ln>
          </p:spPr>
          <p:txBody>
            <a:bodyPr/>
            <a:lstStyle/>
            <a:p>
              <a:endParaRPr lang="en-CA"/>
            </a:p>
          </p:txBody>
        </p:sp>
        <p:sp>
          <p:nvSpPr>
            <p:cNvPr id="54345" name="Freeform 73"/>
            <p:cNvSpPr>
              <a:spLocks/>
            </p:cNvSpPr>
            <p:nvPr/>
          </p:nvSpPr>
          <p:spPr bwMode="auto">
            <a:xfrm>
              <a:off x="5384" y="3958"/>
              <a:ext cx="22" cy="32"/>
            </a:xfrm>
            <a:custGeom>
              <a:avLst/>
              <a:gdLst/>
              <a:ahLst/>
              <a:cxnLst>
                <a:cxn ang="0">
                  <a:pos x="164" y="83"/>
                </a:cxn>
                <a:cxn ang="0">
                  <a:pos x="0" y="164"/>
                </a:cxn>
                <a:cxn ang="0">
                  <a:pos x="1" y="0"/>
                </a:cxn>
                <a:cxn ang="0">
                  <a:pos x="1" y="0"/>
                </a:cxn>
                <a:cxn ang="0">
                  <a:pos x="164" y="83"/>
                </a:cxn>
              </a:cxnLst>
              <a:rect l="0" t="0" r="r" b="b"/>
              <a:pathLst>
                <a:path w="164" h="164">
                  <a:moveTo>
                    <a:pt x="164" y="83"/>
                  </a:moveTo>
                  <a:lnTo>
                    <a:pt x="0" y="164"/>
                  </a:lnTo>
                  <a:cubicBezTo>
                    <a:pt x="26" y="112"/>
                    <a:pt x="26" y="52"/>
                    <a:pt x="1" y="0"/>
                  </a:cubicBezTo>
                  <a:lnTo>
                    <a:pt x="1" y="0"/>
                  </a:lnTo>
                  <a:lnTo>
                    <a:pt x="164" y="83"/>
                  </a:lnTo>
                  <a:close/>
                </a:path>
              </a:pathLst>
            </a:custGeom>
            <a:solidFill>
              <a:srgbClr val="000000"/>
            </a:solidFill>
            <a:ln w="0">
              <a:solidFill>
                <a:srgbClr val="000000"/>
              </a:solidFill>
              <a:prstDash val="solid"/>
              <a:round/>
              <a:headEnd/>
              <a:tailEnd/>
            </a:ln>
          </p:spPr>
          <p:txBody>
            <a:bodyPr/>
            <a:lstStyle/>
            <a:p>
              <a:endParaRPr lang="en-CA"/>
            </a:p>
          </p:txBody>
        </p:sp>
      </p:grpSp>
      <p:sp>
        <p:nvSpPr>
          <p:cNvPr id="78" name="Slide Number Placeholder 77"/>
          <p:cNvSpPr>
            <a:spLocks noGrp="1"/>
          </p:cNvSpPr>
          <p:nvPr>
            <p:ph type="sldNum" sz="quarter" idx="12"/>
          </p:nvPr>
        </p:nvSpPr>
        <p:spPr/>
        <p:txBody>
          <a:bodyPr/>
          <a:lstStyle/>
          <a:p>
            <a:fld id="{5F092435-35AC-4890-8608-A6F8B5931844}" type="slidenum">
              <a:rPr lang="en-US" smtClean="0"/>
              <a:pPr/>
              <a:t>23</a:t>
            </a:fld>
            <a:endParaRPr lang="en-US" dirty="0"/>
          </a:p>
        </p:txBody>
      </p:sp>
      <p:sp>
        <p:nvSpPr>
          <p:cNvPr id="75" name="TextBox 74"/>
          <p:cNvSpPr txBox="1"/>
          <p:nvPr/>
        </p:nvSpPr>
        <p:spPr>
          <a:xfrm>
            <a:off x="8686800" y="133290"/>
            <a:ext cx="312906" cy="400110"/>
          </a:xfrm>
          <a:prstGeom prst="rect">
            <a:avLst/>
          </a:prstGeom>
          <a:noFill/>
        </p:spPr>
        <p:txBody>
          <a:bodyPr wrap="none" rtlCol="0">
            <a:spAutoFit/>
          </a:bodyPr>
          <a:lstStyle/>
          <a:p>
            <a:r>
              <a:rPr lang="en-US" sz="2000" dirty="0" smtClean="0"/>
              <a:t>+</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6"/>
          <p:cNvSpPr>
            <a:spLocks noGrp="1"/>
          </p:cNvSpPr>
          <p:nvPr>
            <p:ph type="title"/>
          </p:nvPr>
        </p:nvSpPr>
        <p:spPr>
          <a:xfrm>
            <a:off x="661988" y="0"/>
            <a:ext cx="7772400" cy="649288"/>
          </a:xfrm>
        </p:spPr>
        <p:txBody>
          <a:bodyPr>
            <a:normAutofit fontScale="90000"/>
          </a:bodyPr>
          <a:lstStyle/>
          <a:p>
            <a:r>
              <a:rPr lang="en-CA" dirty="0" smtClean="0">
                <a:latin typeface="Arial" charset="0"/>
                <a:ea typeface="ＭＳ Ｐゴシック" charset="0"/>
                <a:cs typeface="Arial" charset="0"/>
              </a:rPr>
              <a:t>Example</a:t>
            </a:r>
            <a:endParaRPr lang="en-CA" dirty="0">
              <a:latin typeface="Arial" charset="0"/>
              <a:ea typeface="ＭＳ Ｐゴシック" charset="0"/>
              <a:cs typeface="Arial"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657337646"/>
              </p:ext>
            </p:extLst>
          </p:nvPr>
        </p:nvGraphicFramePr>
        <p:xfrm>
          <a:off x="1219200" y="3817938"/>
          <a:ext cx="3048000" cy="741362"/>
        </p:xfrm>
        <a:graphic>
          <a:graphicData uri="http://schemas.openxmlformats.org/drawingml/2006/table">
            <a:tbl>
              <a:tblPr firstRow="1" bandRow="1">
                <a:tableStyleId>{5940675A-B579-460E-94D1-54222C63F5DA}</a:tableStyleId>
              </a:tblPr>
              <a:tblGrid>
                <a:gridCol w="762000"/>
                <a:gridCol w="762000"/>
                <a:gridCol w="762000"/>
                <a:gridCol w="762000"/>
              </a:tblGrid>
              <a:tr h="370681">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tcPr>
                </a:tc>
              </a:tr>
              <a:tr h="370681">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tcPr>
                </a:tc>
              </a:tr>
            </a:tbl>
          </a:graphicData>
        </a:graphic>
      </p:graphicFrame>
      <p:sp>
        <p:nvSpPr>
          <p:cNvPr id="62506" name="TextBox 8"/>
          <p:cNvSpPr txBox="1">
            <a:spLocks noChangeArrowheads="1"/>
          </p:cNvSpPr>
          <p:nvPr/>
        </p:nvSpPr>
        <p:spPr bwMode="auto">
          <a:xfrm>
            <a:off x="128588" y="3805238"/>
            <a:ext cx="1073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CA" dirty="0"/>
              <a:t>Warp 0</a:t>
            </a:r>
          </a:p>
        </p:txBody>
      </p:sp>
      <p:sp>
        <p:nvSpPr>
          <p:cNvPr id="62507" name="TextBox 9"/>
          <p:cNvSpPr txBox="1">
            <a:spLocks noChangeArrowheads="1"/>
          </p:cNvSpPr>
          <p:nvPr/>
        </p:nvSpPr>
        <p:spPr bwMode="auto">
          <a:xfrm>
            <a:off x="146050" y="4173538"/>
            <a:ext cx="1073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CA" dirty="0"/>
              <a:t>Warp 1</a:t>
            </a:r>
          </a:p>
        </p:txBody>
      </p:sp>
      <p:sp>
        <p:nvSpPr>
          <p:cNvPr id="2" name="Content Placeholder 1"/>
          <p:cNvSpPr>
            <a:spLocks noGrp="1"/>
          </p:cNvSpPr>
          <p:nvPr>
            <p:ph idx="1"/>
          </p:nvPr>
        </p:nvSpPr>
        <p:spPr>
          <a:xfrm>
            <a:off x="1188014" y="1295400"/>
            <a:ext cx="3917386" cy="1143000"/>
          </a:xfrm>
        </p:spPr>
        <p:txBody>
          <a:bodyPr>
            <a:normAutofit fontScale="92500" lnSpcReduction="10000"/>
          </a:bodyPr>
          <a:lstStyle/>
          <a:p>
            <a:pPr marL="0" indent="0">
              <a:buNone/>
            </a:pPr>
            <a:r>
              <a:rPr lang="en-US" sz="2400" dirty="0" err="1" smtClean="0">
                <a:latin typeface="Consolas"/>
                <a:cs typeface="Consolas"/>
              </a:rPr>
              <a:t>ld</a:t>
            </a:r>
            <a:r>
              <a:rPr lang="en-US" sz="2400" dirty="0" smtClean="0">
                <a:latin typeface="Consolas"/>
                <a:cs typeface="Consolas"/>
              </a:rPr>
              <a:t>  r7, [r0]</a:t>
            </a:r>
          </a:p>
          <a:p>
            <a:pPr marL="0" indent="0">
              <a:buNone/>
            </a:pPr>
            <a:r>
              <a:rPr lang="en-US" sz="2400" dirty="0" err="1" smtClean="0">
                <a:latin typeface="Consolas"/>
                <a:cs typeface="Consolas"/>
              </a:rPr>
              <a:t>mul</a:t>
            </a:r>
            <a:r>
              <a:rPr lang="en-US" sz="2400" dirty="0" smtClean="0">
                <a:latin typeface="Consolas"/>
                <a:cs typeface="Consolas"/>
              </a:rPr>
              <a:t> r6, r2, r5</a:t>
            </a:r>
          </a:p>
          <a:p>
            <a:pPr marL="0" indent="0">
              <a:buNone/>
            </a:pPr>
            <a:r>
              <a:rPr lang="en-US" sz="2400" dirty="0" smtClean="0">
                <a:latin typeface="Consolas"/>
                <a:cs typeface="Consolas"/>
              </a:rPr>
              <a:t>add r8, r6, r7</a:t>
            </a:r>
          </a:p>
        </p:txBody>
      </p:sp>
      <p:sp>
        <p:nvSpPr>
          <p:cNvPr id="3" name="TextBox 2"/>
          <p:cNvSpPr txBox="1"/>
          <p:nvPr/>
        </p:nvSpPr>
        <p:spPr>
          <a:xfrm>
            <a:off x="1143000" y="3435906"/>
            <a:ext cx="869386" cy="369332"/>
          </a:xfrm>
          <a:prstGeom prst="rect">
            <a:avLst/>
          </a:prstGeom>
          <a:noFill/>
        </p:spPr>
        <p:txBody>
          <a:bodyPr wrap="none" rtlCol="0">
            <a:spAutoFit/>
          </a:bodyPr>
          <a:lstStyle/>
          <a:p>
            <a:r>
              <a:rPr lang="en-US" dirty="0" smtClean="0"/>
              <a:t>Index 0</a:t>
            </a:r>
            <a:endParaRPr lang="en-US" dirty="0"/>
          </a:p>
        </p:txBody>
      </p:sp>
      <p:sp>
        <p:nvSpPr>
          <p:cNvPr id="12" name="TextBox 11"/>
          <p:cNvSpPr txBox="1"/>
          <p:nvPr/>
        </p:nvSpPr>
        <p:spPr>
          <a:xfrm>
            <a:off x="1950014" y="3435906"/>
            <a:ext cx="869386" cy="369332"/>
          </a:xfrm>
          <a:prstGeom prst="rect">
            <a:avLst/>
          </a:prstGeom>
          <a:noFill/>
        </p:spPr>
        <p:txBody>
          <a:bodyPr wrap="none" rtlCol="0">
            <a:spAutoFit/>
          </a:bodyPr>
          <a:lstStyle/>
          <a:p>
            <a:r>
              <a:rPr lang="en-US" dirty="0" smtClean="0"/>
              <a:t>Index 1</a:t>
            </a:r>
            <a:endParaRPr lang="en-US" dirty="0"/>
          </a:p>
        </p:txBody>
      </p:sp>
      <p:sp>
        <p:nvSpPr>
          <p:cNvPr id="4" name="TextBox 3"/>
          <p:cNvSpPr txBox="1"/>
          <p:nvPr/>
        </p:nvSpPr>
        <p:spPr>
          <a:xfrm>
            <a:off x="1188014" y="2978706"/>
            <a:ext cx="1619404" cy="461665"/>
          </a:xfrm>
          <a:prstGeom prst="rect">
            <a:avLst/>
          </a:prstGeom>
          <a:noFill/>
        </p:spPr>
        <p:txBody>
          <a:bodyPr wrap="none" rtlCol="0">
            <a:spAutoFit/>
          </a:bodyPr>
          <a:lstStyle/>
          <a:p>
            <a:r>
              <a:rPr lang="en-US" sz="2400" dirty="0" smtClean="0">
                <a:solidFill>
                  <a:srgbClr val="0000FF"/>
                </a:solidFill>
              </a:rPr>
              <a:t>Scoreboard</a:t>
            </a:r>
            <a:endParaRPr lang="en-US" sz="2400" dirty="0">
              <a:solidFill>
                <a:srgbClr val="0000FF"/>
              </a:solidFill>
            </a:endParaRPr>
          </a:p>
        </p:txBody>
      </p:sp>
      <p:graphicFrame>
        <p:nvGraphicFramePr>
          <p:cNvPr id="15" name="Table 14"/>
          <p:cNvGraphicFramePr>
            <a:graphicFrameLocks noGrp="1"/>
          </p:cNvGraphicFramePr>
          <p:nvPr>
            <p:extLst>
              <p:ext uri="{D42A27DB-BD31-4B8C-83A1-F6EECF244321}">
                <p14:modId xmlns:p14="http://schemas.microsoft.com/office/powerpoint/2010/main" val="3760538119"/>
              </p:ext>
            </p:extLst>
          </p:nvPr>
        </p:nvGraphicFramePr>
        <p:xfrm>
          <a:off x="5791200" y="3843338"/>
          <a:ext cx="3048000" cy="1482724"/>
        </p:xfrm>
        <a:graphic>
          <a:graphicData uri="http://schemas.openxmlformats.org/drawingml/2006/table">
            <a:tbl>
              <a:tblPr firstRow="1" bandRow="1">
                <a:tableStyleId>{5940675A-B579-460E-94D1-54222C63F5DA}</a:tableStyleId>
              </a:tblPr>
              <a:tblGrid>
                <a:gridCol w="1939636"/>
                <a:gridCol w="277091"/>
                <a:gridCol w="277091"/>
                <a:gridCol w="277091"/>
                <a:gridCol w="277091"/>
              </a:tblGrid>
              <a:tr h="370681">
                <a:tc>
                  <a:txBody>
                    <a:bodyPr/>
                    <a:lstStyle/>
                    <a:p>
                      <a:pPr algn="ctr"/>
                      <a:endParaRPr lang="en-CA" sz="1800" dirty="0">
                        <a:latin typeface="Consolas"/>
                        <a:cs typeface="Consolas"/>
                      </a:endParaRPr>
                    </a:p>
                  </a:txBody>
                  <a:tcPr marT="45700" marB="45700">
                    <a:solidFill>
                      <a:schemeClr val="bg1"/>
                    </a:solidFill>
                  </a:tcPr>
                </a:tc>
                <a:tc>
                  <a:txBody>
                    <a:bodyPr/>
                    <a:lstStyle/>
                    <a:p>
                      <a:pPr algn="ctr"/>
                      <a:endParaRPr lang="en-CA" sz="1800" dirty="0"/>
                    </a:p>
                  </a:txBody>
                  <a:tcPr marT="45700" marB="45700">
                    <a:solidFill>
                      <a:schemeClr val="bg1"/>
                    </a:solidFill>
                  </a:tcPr>
                </a:tc>
                <a:tc>
                  <a:txBody>
                    <a:bodyPr/>
                    <a:lstStyle/>
                    <a:p>
                      <a:pPr algn="ctr"/>
                      <a:endParaRPr lang="en-CA" sz="1800" dirty="0"/>
                    </a:p>
                  </a:txBody>
                  <a:tcPr marT="45700" marB="45700">
                    <a:solidFill>
                      <a:schemeClr val="bg1"/>
                    </a:solidFill>
                  </a:tcPr>
                </a:tc>
                <a:tc>
                  <a:txBody>
                    <a:bodyPr/>
                    <a:lstStyle/>
                    <a:p>
                      <a:pPr algn="ctr"/>
                      <a:endParaRPr lang="en-CA" sz="1800" dirty="0"/>
                    </a:p>
                  </a:txBody>
                  <a:tcPr marT="45700" marB="45700">
                    <a:solidFill>
                      <a:schemeClr val="bg1"/>
                    </a:solidFill>
                  </a:tcPr>
                </a:tc>
                <a:tc>
                  <a:txBody>
                    <a:bodyPr/>
                    <a:lstStyle/>
                    <a:p>
                      <a:pPr algn="ctr"/>
                      <a:endParaRPr lang="en-CA" sz="1800" dirty="0"/>
                    </a:p>
                  </a:txBody>
                  <a:tcPr marT="45700" marB="45700">
                    <a:solidFill>
                      <a:schemeClr val="bg1"/>
                    </a:solidFill>
                  </a:tcPr>
                </a:tc>
              </a:tr>
              <a:tr h="370681">
                <a:tc>
                  <a:txBody>
                    <a:bodyPr/>
                    <a:lstStyle/>
                    <a:p>
                      <a:pPr algn="ctr"/>
                      <a:endParaRPr lang="en-CA" sz="1800" dirty="0">
                        <a:latin typeface="Consolas"/>
                        <a:cs typeface="Consolas"/>
                      </a:endParaRPr>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r>
              <a:tr h="370681">
                <a:tc>
                  <a:txBody>
                    <a:bodyPr/>
                    <a:lstStyle/>
                    <a:p>
                      <a:pPr algn="ctr"/>
                      <a:endParaRPr lang="en-CA" sz="1800" dirty="0">
                        <a:latin typeface="Consolas"/>
                        <a:cs typeface="Consolas"/>
                      </a:endParaRPr>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endParaRPr lang="en-CA" sz="1800" dirty="0">
                        <a:latin typeface="Consolas"/>
                        <a:cs typeface="Consolas"/>
                      </a:endParaRPr>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sp>
        <p:nvSpPr>
          <p:cNvPr id="16" name="TextBox 15"/>
          <p:cNvSpPr txBox="1"/>
          <p:nvPr/>
        </p:nvSpPr>
        <p:spPr>
          <a:xfrm>
            <a:off x="2743200" y="3435906"/>
            <a:ext cx="869386" cy="369332"/>
          </a:xfrm>
          <a:prstGeom prst="rect">
            <a:avLst/>
          </a:prstGeom>
          <a:noFill/>
        </p:spPr>
        <p:txBody>
          <a:bodyPr wrap="none" rtlCol="0">
            <a:spAutoFit/>
          </a:bodyPr>
          <a:lstStyle/>
          <a:p>
            <a:r>
              <a:rPr lang="en-US" dirty="0" smtClean="0"/>
              <a:t>Index 2</a:t>
            </a:r>
            <a:endParaRPr lang="en-US" dirty="0"/>
          </a:p>
        </p:txBody>
      </p:sp>
      <p:sp>
        <p:nvSpPr>
          <p:cNvPr id="17" name="TextBox 8"/>
          <p:cNvSpPr txBox="1">
            <a:spLocks noChangeArrowheads="1"/>
          </p:cNvSpPr>
          <p:nvPr/>
        </p:nvSpPr>
        <p:spPr bwMode="auto">
          <a:xfrm>
            <a:off x="4641850" y="3805238"/>
            <a:ext cx="1073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CA" dirty="0"/>
              <a:t>Warp 0</a:t>
            </a:r>
          </a:p>
        </p:txBody>
      </p:sp>
      <p:sp>
        <p:nvSpPr>
          <p:cNvPr id="18" name="TextBox 9"/>
          <p:cNvSpPr txBox="1">
            <a:spLocks noChangeArrowheads="1"/>
          </p:cNvSpPr>
          <p:nvPr/>
        </p:nvSpPr>
        <p:spPr bwMode="auto">
          <a:xfrm>
            <a:off x="4676211" y="4872038"/>
            <a:ext cx="1073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CA" dirty="0"/>
              <a:t>Warp 1</a:t>
            </a:r>
          </a:p>
        </p:txBody>
      </p:sp>
      <p:sp>
        <p:nvSpPr>
          <p:cNvPr id="19" name="TextBox 18"/>
          <p:cNvSpPr txBox="1"/>
          <p:nvPr/>
        </p:nvSpPr>
        <p:spPr>
          <a:xfrm>
            <a:off x="5715000" y="3048000"/>
            <a:ext cx="2380730" cy="461665"/>
          </a:xfrm>
          <a:prstGeom prst="rect">
            <a:avLst/>
          </a:prstGeom>
          <a:noFill/>
        </p:spPr>
        <p:txBody>
          <a:bodyPr wrap="none" rtlCol="0">
            <a:spAutoFit/>
          </a:bodyPr>
          <a:lstStyle/>
          <a:p>
            <a:r>
              <a:rPr lang="en-US" sz="2400" dirty="0" smtClean="0">
                <a:solidFill>
                  <a:srgbClr val="0000FF"/>
                </a:solidFill>
              </a:rPr>
              <a:t>Instruction Buffer</a:t>
            </a:r>
            <a:endParaRPr lang="en-US" sz="2400" dirty="0">
              <a:solidFill>
                <a:srgbClr val="0000FF"/>
              </a:solidFill>
            </a:endParaRPr>
          </a:p>
        </p:txBody>
      </p:sp>
      <p:sp>
        <p:nvSpPr>
          <p:cNvPr id="28" name="TextBox 27"/>
          <p:cNvSpPr txBox="1"/>
          <p:nvPr/>
        </p:nvSpPr>
        <p:spPr>
          <a:xfrm>
            <a:off x="7696200" y="3512106"/>
            <a:ext cx="1177651" cy="369332"/>
          </a:xfrm>
          <a:prstGeom prst="rect">
            <a:avLst/>
          </a:prstGeom>
          <a:noFill/>
        </p:spPr>
        <p:txBody>
          <a:bodyPr wrap="none" rtlCol="0">
            <a:spAutoFit/>
          </a:bodyPr>
          <a:lstStyle/>
          <a:p>
            <a:r>
              <a:rPr lang="en-US" dirty="0"/>
              <a:t>i</a:t>
            </a:r>
            <a:r>
              <a:rPr lang="en-US" dirty="0" smtClean="0"/>
              <a:t>0  i1  i2  i3</a:t>
            </a:r>
            <a:endParaRPr lang="en-US" dirty="0"/>
          </a:p>
        </p:txBody>
      </p:sp>
      <p:sp>
        <p:nvSpPr>
          <p:cNvPr id="29" name="TextBox 28"/>
          <p:cNvSpPr txBox="1"/>
          <p:nvPr/>
        </p:nvSpPr>
        <p:spPr>
          <a:xfrm>
            <a:off x="3505200" y="3424238"/>
            <a:ext cx="869386" cy="369332"/>
          </a:xfrm>
          <a:prstGeom prst="rect">
            <a:avLst/>
          </a:prstGeom>
          <a:noFill/>
        </p:spPr>
        <p:txBody>
          <a:bodyPr wrap="none" rtlCol="0">
            <a:spAutoFit/>
          </a:bodyPr>
          <a:lstStyle/>
          <a:p>
            <a:r>
              <a:rPr lang="en-US" dirty="0" smtClean="0"/>
              <a:t>Index 3</a:t>
            </a:r>
            <a:endParaRPr lang="en-US" dirty="0"/>
          </a:p>
        </p:txBody>
      </p:sp>
      <p:graphicFrame>
        <p:nvGraphicFramePr>
          <p:cNvPr id="30" name="Table 29"/>
          <p:cNvGraphicFramePr>
            <a:graphicFrameLocks noGrp="1"/>
          </p:cNvGraphicFramePr>
          <p:nvPr>
            <p:extLst>
              <p:ext uri="{D42A27DB-BD31-4B8C-83A1-F6EECF244321}">
                <p14:modId xmlns:p14="http://schemas.microsoft.com/office/powerpoint/2010/main" val="3921188350"/>
              </p:ext>
            </p:extLst>
          </p:nvPr>
        </p:nvGraphicFramePr>
        <p:xfrm>
          <a:off x="1219200" y="3805238"/>
          <a:ext cx="3048000" cy="741362"/>
        </p:xfrm>
        <a:graphic>
          <a:graphicData uri="http://schemas.openxmlformats.org/drawingml/2006/table">
            <a:tbl>
              <a:tblPr firstRow="1" bandRow="1">
                <a:tableStyleId>{5940675A-B579-460E-94D1-54222C63F5DA}</a:tableStyleId>
              </a:tblPr>
              <a:tblGrid>
                <a:gridCol w="762000"/>
                <a:gridCol w="762000"/>
                <a:gridCol w="762000"/>
                <a:gridCol w="762000"/>
              </a:tblGrid>
              <a:tr h="370681">
                <a:tc>
                  <a:txBody>
                    <a:bodyPr/>
                    <a:lstStyle/>
                    <a:p>
                      <a:pPr algn="ctr"/>
                      <a:r>
                        <a:rPr lang="en-CA" sz="1800" dirty="0" smtClean="0"/>
                        <a:t>r7</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2886845903"/>
              </p:ext>
            </p:extLst>
          </p:nvPr>
        </p:nvGraphicFramePr>
        <p:xfrm>
          <a:off x="5791200" y="3846514"/>
          <a:ext cx="3048000" cy="1482724"/>
        </p:xfrm>
        <a:graphic>
          <a:graphicData uri="http://schemas.openxmlformats.org/drawingml/2006/table">
            <a:tbl>
              <a:tblPr firstRow="1" bandRow="1">
                <a:tableStyleId>{5940675A-B579-460E-94D1-54222C63F5DA}</a:tableStyleId>
              </a:tblPr>
              <a:tblGrid>
                <a:gridCol w="1939636"/>
                <a:gridCol w="277091"/>
                <a:gridCol w="277091"/>
                <a:gridCol w="277091"/>
                <a:gridCol w="277091"/>
              </a:tblGrid>
              <a:tr h="370681">
                <a:tc>
                  <a:txBody>
                    <a:bodyPr/>
                    <a:lstStyle/>
                    <a:p>
                      <a:pPr algn="l"/>
                      <a:r>
                        <a:rPr lang="en-CA" sz="1800" dirty="0" err="1" smtClean="0">
                          <a:latin typeface="Consolas"/>
                          <a:cs typeface="Consolas"/>
                        </a:rPr>
                        <a:t>ld</a:t>
                      </a:r>
                      <a:r>
                        <a:rPr lang="en-CA" sz="1800" baseline="0" dirty="0" smtClean="0">
                          <a:latin typeface="Consolas"/>
                          <a:cs typeface="Consolas"/>
                        </a:rPr>
                        <a:t> </a:t>
                      </a:r>
                      <a:r>
                        <a:rPr lang="en-CA" sz="1800" dirty="0" smtClean="0">
                          <a:latin typeface="Consolas"/>
                          <a:cs typeface="Consolas"/>
                        </a:rPr>
                        <a:t>r7, [r0]</a:t>
                      </a:r>
                      <a:endParaRPr lang="en-CA" sz="1800" dirty="0">
                        <a:latin typeface="Consolas"/>
                        <a:cs typeface="Consolas"/>
                      </a:endParaRPr>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r>
              <a:tr h="370681">
                <a:tc>
                  <a:txBody>
                    <a:bodyPr/>
                    <a:lstStyle/>
                    <a:p>
                      <a:pPr algn="ctr"/>
                      <a:endParaRPr lang="en-CA" sz="1800" dirty="0">
                        <a:latin typeface="Consolas"/>
                        <a:cs typeface="Consolas"/>
                      </a:endParaRPr>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r>
              <a:tr h="370681">
                <a:tc>
                  <a:txBody>
                    <a:bodyPr/>
                    <a:lstStyle/>
                    <a:p>
                      <a:pPr algn="ctr"/>
                      <a:endParaRPr lang="en-CA" sz="1800" dirty="0">
                        <a:latin typeface="Consolas"/>
                        <a:cs typeface="Consolas"/>
                      </a:endParaRPr>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endParaRPr lang="en-CA" sz="1800" dirty="0">
                        <a:latin typeface="Consolas"/>
                        <a:cs typeface="Consolas"/>
                      </a:endParaRPr>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4184815756"/>
              </p:ext>
            </p:extLst>
          </p:nvPr>
        </p:nvGraphicFramePr>
        <p:xfrm>
          <a:off x="5791200" y="3846514"/>
          <a:ext cx="3048000" cy="1482724"/>
        </p:xfrm>
        <a:graphic>
          <a:graphicData uri="http://schemas.openxmlformats.org/drawingml/2006/table">
            <a:tbl>
              <a:tblPr firstRow="1" bandRow="1">
                <a:tableStyleId>{5940675A-B579-460E-94D1-54222C63F5DA}</a:tableStyleId>
              </a:tblPr>
              <a:tblGrid>
                <a:gridCol w="1939636"/>
                <a:gridCol w="277091"/>
                <a:gridCol w="277091"/>
                <a:gridCol w="277091"/>
                <a:gridCol w="277091"/>
              </a:tblGrid>
              <a:tr h="370681">
                <a:tc>
                  <a:txBody>
                    <a:bodyPr/>
                    <a:lstStyle/>
                    <a:p>
                      <a:pPr algn="l"/>
                      <a:r>
                        <a:rPr lang="en-CA" sz="1800" dirty="0" err="1" smtClean="0">
                          <a:latin typeface="Consolas"/>
                          <a:cs typeface="Consolas"/>
                        </a:rPr>
                        <a:t>ld</a:t>
                      </a:r>
                      <a:r>
                        <a:rPr lang="en-CA" sz="1800" baseline="0" dirty="0" smtClean="0">
                          <a:latin typeface="Consolas"/>
                          <a:cs typeface="Consolas"/>
                        </a:rPr>
                        <a:t> </a:t>
                      </a:r>
                      <a:r>
                        <a:rPr lang="en-CA" sz="1800" dirty="0" smtClean="0">
                          <a:latin typeface="Consolas"/>
                          <a:cs typeface="Consolas"/>
                        </a:rPr>
                        <a:t>r7, [r0]</a:t>
                      </a:r>
                      <a:endParaRPr lang="en-CA" sz="1800" dirty="0">
                        <a:latin typeface="Consolas"/>
                        <a:cs typeface="Consolas"/>
                      </a:endParaRPr>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r>
              <a:tr h="3706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800" dirty="0" err="1" smtClean="0">
                          <a:latin typeface="Consolas"/>
                          <a:cs typeface="Consolas"/>
                        </a:rPr>
                        <a:t>mul</a:t>
                      </a:r>
                      <a:r>
                        <a:rPr lang="en-CA" sz="1800" baseline="0" dirty="0" smtClean="0">
                          <a:latin typeface="Consolas"/>
                          <a:cs typeface="Consolas"/>
                        </a:rPr>
                        <a:t> </a:t>
                      </a:r>
                      <a:r>
                        <a:rPr lang="en-CA" sz="1800" dirty="0" smtClean="0">
                          <a:latin typeface="Consolas"/>
                          <a:cs typeface="Consolas"/>
                        </a:rPr>
                        <a:t>r6, r2, r5</a:t>
                      </a:r>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r>
              <a:tr h="370681">
                <a:tc>
                  <a:txBody>
                    <a:bodyPr/>
                    <a:lstStyle/>
                    <a:p>
                      <a:pPr algn="ctr"/>
                      <a:endParaRPr lang="en-CA" sz="1800" dirty="0">
                        <a:latin typeface="Consolas"/>
                        <a:cs typeface="Consolas"/>
                      </a:endParaRPr>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endParaRPr lang="en-CA" sz="1800" dirty="0">
                        <a:latin typeface="Consolas"/>
                        <a:cs typeface="Consolas"/>
                      </a:endParaRPr>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36" name="Table 35"/>
          <p:cNvGraphicFramePr>
            <a:graphicFrameLocks noGrp="1"/>
          </p:cNvGraphicFramePr>
          <p:nvPr>
            <p:extLst>
              <p:ext uri="{D42A27DB-BD31-4B8C-83A1-F6EECF244321}">
                <p14:modId xmlns:p14="http://schemas.microsoft.com/office/powerpoint/2010/main" val="21040030"/>
              </p:ext>
            </p:extLst>
          </p:nvPr>
        </p:nvGraphicFramePr>
        <p:xfrm>
          <a:off x="1219200" y="3805238"/>
          <a:ext cx="3048000" cy="741362"/>
        </p:xfrm>
        <a:graphic>
          <a:graphicData uri="http://schemas.openxmlformats.org/drawingml/2006/table">
            <a:tbl>
              <a:tblPr firstRow="1" bandRow="1">
                <a:tableStyleId>{5940675A-B579-460E-94D1-54222C63F5DA}</a:tableStyleId>
              </a:tblPr>
              <a:tblGrid>
                <a:gridCol w="762000"/>
                <a:gridCol w="762000"/>
                <a:gridCol w="762000"/>
                <a:gridCol w="762000"/>
              </a:tblGrid>
              <a:tr h="370681">
                <a:tc>
                  <a:txBody>
                    <a:bodyPr/>
                    <a:lstStyle/>
                    <a:p>
                      <a:pPr algn="ctr"/>
                      <a:r>
                        <a:rPr lang="en-CA" sz="1800" dirty="0" smtClean="0"/>
                        <a:t>r7</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r6</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1430606528"/>
              </p:ext>
            </p:extLst>
          </p:nvPr>
        </p:nvGraphicFramePr>
        <p:xfrm>
          <a:off x="5791200" y="3846514"/>
          <a:ext cx="3048000" cy="1482724"/>
        </p:xfrm>
        <a:graphic>
          <a:graphicData uri="http://schemas.openxmlformats.org/drawingml/2006/table">
            <a:tbl>
              <a:tblPr firstRow="1" bandRow="1">
                <a:tableStyleId>{5940675A-B579-460E-94D1-54222C63F5DA}</a:tableStyleId>
              </a:tblPr>
              <a:tblGrid>
                <a:gridCol w="1939636"/>
                <a:gridCol w="277091"/>
                <a:gridCol w="277091"/>
                <a:gridCol w="277091"/>
                <a:gridCol w="277091"/>
              </a:tblGrid>
              <a:tr h="370681">
                <a:tc>
                  <a:txBody>
                    <a:bodyPr/>
                    <a:lstStyle/>
                    <a:p>
                      <a:pPr algn="l"/>
                      <a:r>
                        <a:rPr lang="en-CA" sz="1800" dirty="0" err="1" smtClean="0">
                          <a:latin typeface="Consolas"/>
                          <a:cs typeface="Consolas"/>
                        </a:rPr>
                        <a:t>ld</a:t>
                      </a:r>
                      <a:r>
                        <a:rPr lang="en-CA" sz="1800" baseline="0" dirty="0" smtClean="0">
                          <a:latin typeface="Consolas"/>
                          <a:cs typeface="Consolas"/>
                        </a:rPr>
                        <a:t> </a:t>
                      </a:r>
                      <a:r>
                        <a:rPr lang="en-CA" sz="1800" dirty="0" smtClean="0">
                          <a:latin typeface="Consolas"/>
                          <a:cs typeface="Consolas"/>
                        </a:rPr>
                        <a:t>r7, [r0]</a:t>
                      </a:r>
                      <a:endParaRPr lang="en-CA" sz="1800" dirty="0">
                        <a:latin typeface="Consolas"/>
                        <a:cs typeface="Consolas"/>
                      </a:endParaRPr>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r>
              <a:tr h="3706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800" dirty="0" err="1" smtClean="0">
                          <a:latin typeface="Consolas"/>
                          <a:cs typeface="Consolas"/>
                        </a:rPr>
                        <a:t>mul</a:t>
                      </a:r>
                      <a:r>
                        <a:rPr lang="en-CA" sz="1800" baseline="0" dirty="0" smtClean="0">
                          <a:latin typeface="Consolas"/>
                          <a:cs typeface="Consolas"/>
                        </a:rPr>
                        <a:t> </a:t>
                      </a:r>
                      <a:r>
                        <a:rPr lang="en-CA" sz="1800" dirty="0" smtClean="0">
                          <a:latin typeface="Consolas"/>
                          <a:cs typeface="Consolas"/>
                        </a:rPr>
                        <a:t>r6, r2, r5</a:t>
                      </a:r>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r>
              <a:tr h="37068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Consolas"/>
                          <a:cs typeface="Consolas"/>
                        </a:rPr>
                        <a:t>add r8, r6, r7</a:t>
                      </a:r>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1</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1</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endParaRPr lang="en-CA" sz="1800" dirty="0">
                        <a:latin typeface="Consolas"/>
                        <a:cs typeface="Consolas"/>
                      </a:endParaRPr>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38" name="Table 37"/>
          <p:cNvGraphicFramePr>
            <a:graphicFrameLocks noGrp="1"/>
          </p:cNvGraphicFramePr>
          <p:nvPr>
            <p:extLst>
              <p:ext uri="{D42A27DB-BD31-4B8C-83A1-F6EECF244321}">
                <p14:modId xmlns:p14="http://schemas.microsoft.com/office/powerpoint/2010/main" val="3768334920"/>
              </p:ext>
            </p:extLst>
          </p:nvPr>
        </p:nvGraphicFramePr>
        <p:xfrm>
          <a:off x="5791200" y="3846514"/>
          <a:ext cx="3048000" cy="1482724"/>
        </p:xfrm>
        <a:graphic>
          <a:graphicData uri="http://schemas.openxmlformats.org/drawingml/2006/table">
            <a:tbl>
              <a:tblPr firstRow="1" bandRow="1">
                <a:tableStyleId>{5940675A-B579-460E-94D1-54222C63F5DA}</a:tableStyleId>
              </a:tblPr>
              <a:tblGrid>
                <a:gridCol w="1939636"/>
                <a:gridCol w="277091"/>
                <a:gridCol w="277091"/>
                <a:gridCol w="277091"/>
                <a:gridCol w="277091"/>
              </a:tblGrid>
              <a:tr h="370681">
                <a:tc>
                  <a:txBody>
                    <a:bodyPr/>
                    <a:lstStyle/>
                    <a:p>
                      <a:pPr algn="l"/>
                      <a:r>
                        <a:rPr lang="en-CA" sz="1800" dirty="0" err="1" smtClean="0">
                          <a:latin typeface="Consolas"/>
                          <a:cs typeface="Consolas"/>
                        </a:rPr>
                        <a:t>ld</a:t>
                      </a:r>
                      <a:r>
                        <a:rPr lang="en-CA" sz="1800" baseline="0" dirty="0" smtClean="0">
                          <a:latin typeface="Consolas"/>
                          <a:cs typeface="Consolas"/>
                        </a:rPr>
                        <a:t> </a:t>
                      </a:r>
                      <a:r>
                        <a:rPr lang="en-CA" sz="1800" dirty="0" smtClean="0">
                          <a:latin typeface="Consolas"/>
                          <a:cs typeface="Consolas"/>
                        </a:rPr>
                        <a:t>r7, [r0]</a:t>
                      </a:r>
                      <a:endParaRPr lang="en-CA" sz="1800" dirty="0">
                        <a:latin typeface="Consolas"/>
                        <a:cs typeface="Consolas"/>
                      </a:endParaRPr>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r>
              <a:tr h="3706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800" dirty="0" err="1" smtClean="0">
                          <a:latin typeface="Consolas"/>
                          <a:cs typeface="Consolas"/>
                        </a:rPr>
                        <a:t>mul</a:t>
                      </a:r>
                      <a:r>
                        <a:rPr lang="en-CA" sz="1800" baseline="0" dirty="0" smtClean="0">
                          <a:latin typeface="Consolas"/>
                          <a:cs typeface="Consolas"/>
                        </a:rPr>
                        <a:t> </a:t>
                      </a:r>
                      <a:r>
                        <a:rPr lang="en-CA" sz="1800" dirty="0" smtClean="0">
                          <a:latin typeface="Consolas"/>
                          <a:cs typeface="Consolas"/>
                        </a:rPr>
                        <a:t>r6, r2, r5</a:t>
                      </a:r>
                    </a:p>
                  </a:txBody>
                  <a:tcPr marT="45700" marB="45700">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accent3">
                        <a:lumMod val="60000"/>
                        <a:lumOff val="40000"/>
                      </a:schemeClr>
                    </a:solidFill>
                  </a:tcPr>
                </a:tc>
              </a:tr>
              <a:tr h="37068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Consolas"/>
                          <a:cs typeface="Consolas"/>
                        </a:rPr>
                        <a:t>add r8, r6, r7</a:t>
                      </a:r>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1</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1</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endParaRPr lang="en-CA" sz="1800" dirty="0">
                        <a:latin typeface="Consolas"/>
                        <a:cs typeface="Consolas"/>
                      </a:endParaRPr>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39" name="Table 38"/>
          <p:cNvGraphicFramePr>
            <a:graphicFrameLocks noGrp="1"/>
          </p:cNvGraphicFramePr>
          <p:nvPr>
            <p:extLst>
              <p:ext uri="{D42A27DB-BD31-4B8C-83A1-F6EECF244321}">
                <p14:modId xmlns:p14="http://schemas.microsoft.com/office/powerpoint/2010/main" val="522903464"/>
              </p:ext>
            </p:extLst>
          </p:nvPr>
        </p:nvGraphicFramePr>
        <p:xfrm>
          <a:off x="1219200" y="3805238"/>
          <a:ext cx="3048000" cy="741362"/>
        </p:xfrm>
        <a:graphic>
          <a:graphicData uri="http://schemas.openxmlformats.org/drawingml/2006/table">
            <a:tbl>
              <a:tblPr firstRow="1" bandRow="1">
                <a:tableStyleId>{5940675A-B579-460E-94D1-54222C63F5DA}</a:tableStyleId>
              </a:tblPr>
              <a:tblGrid>
                <a:gridCol w="762000"/>
                <a:gridCol w="762000"/>
                <a:gridCol w="762000"/>
                <a:gridCol w="762000"/>
              </a:tblGrid>
              <a:tr h="370681">
                <a:tc>
                  <a:txBody>
                    <a:bodyPr/>
                    <a:lstStyle/>
                    <a:p>
                      <a:pPr algn="ctr"/>
                      <a:r>
                        <a:rPr lang="en-CA" sz="1800" dirty="0" smtClean="0"/>
                        <a:t>r7</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r6</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r8</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40" name="Table 39"/>
          <p:cNvGraphicFramePr>
            <a:graphicFrameLocks noGrp="1"/>
          </p:cNvGraphicFramePr>
          <p:nvPr>
            <p:extLst>
              <p:ext uri="{D42A27DB-BD31-4B8C-83A1-F6EECF244321}">
                <p14:modId xmlns:p14="http://schemas.microsoft.com/office/powerpoint/2010/main" val="1873239644"/>
              </p:ext>
            </p:extLst>
          </p:nvPr>
        </p:nvGraphicFramePr>
        <p:xfrm>
          <a:off x="1219200" y="3805238"/>
          <a:ext cx="3048000" cy="741362"/>
        </p:xfrm>
        <a:graphic>
          <a:graphicData uri="http://schemas.openxmlformats.org/drawingml/2006/table">
            <a:tbl>
              <a:tblPr firstRow="1" bandRow="1">
                <a:tableStyleId>{5940675A-B579-460E-94D1-54222C63F5DA}</a:tableStyleId>
              </a:tblPr>
              <a:tblGrid>
                <a:gridCol w="762000"/>
                <a:gridCol w="762000"/>
                <a:gridCol w="762000"/>
                <a:gridCol w="762000"/>
              </a:tblGrid>
              <a:tr h="370681">
                <a:tc>
                  <a:txBody>
                    <a:bodyPr/>
                    <a:lstStyle/>
                    <a:p>
                      <a:pPr algn="ctr"/>
                      <a:r>
                        <a:rPr lang="en-CA" sz="1800" dirty="0" smtClean="0"/>
                        <a:t>r7</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r6</a:t>
                      </a:r>
                      <a:endParaRPr lang="en-CA" sz="1800" dirty="0"/>
                    </a:p>
                  </a:txBody>
                  <a:tcPr marT="45700" marB="45700">
                    <a:lnB w="57150" cap="flat" cmpd="sng" algn="ctr">
                      <a:solidFill>
                        <a:scrgbClr r="0" g="0" b="0"/>
                      </a:solidFill>
                      <a:prstDash val="solid"/>
                      <a:round/>
                      <a:headEnd type="none" w="med" len="med"/>
                      <a:tailEnd type="none" w="med" len="med"/>
                    </a:lnB>
                    <a:solidFill>
                      <a:srgbClr val="C3D69B"/>
                    </a:solidFill>
                  </a:tcPr>
                </a:tc>
                <a:tc>
                  <a:txBody>
                    <a:bodyPr/>
                    <a:lstStyle/>
                    <a:p>
                      <a:pPr algn="ctr"/>
                      <a:r>
                        <a:rPr lang="en-CA" sz="1800" dirty="0" smtClean="0"/>
                        <a:t>r8</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42" name="Table 41"/>
          <p:cNvGraphicFramePr>
            <a:graphicFrameLocks noGrp="1"/>
          </p:cNvGraphicFramePr>
          <p:nvPr>
            <p:extLst>
              <p:ext uri="{D42A27DB-BD31-4B8C-83A1-F6EECF244321}">
                <p14:modId xmlns:p14="http://schemas.microsoft.com/office/powerpoint/2010/main" val="3713261732"/>
              </p:ext>
            </p:extLst>
          </p:nvPr>
        </p:nvGraphicFramePr>
        <p:xfrm>
          <a:off x="5791200" y="3846514"/>
          <a:ext cx="3048000" cy="1482724"/>
        </p:xfrm>
        <a:graphic>
          <a:graphicData uri="http://schemas.openxmlformats.org/drawingml/2006/table">
            <a:tbl>
              <a:tblPr firstRow="1" bandRow="1">
                <a:tableStyleId>{5940675A-B579-460E-94D1-54222C63F5DA}</a:tableStyleId>
              </a:tblPr>
              <a:tblGrid>
                <a:gridCol w="1939636"/>
                <a:gridCol w="277091"/>
                <a:gridCol w="277091"/>
                <a:gridCol w="277091"/>
                <a:gridCol w="277091"/>
              </a:tblGrid>
              <a:tr h="370681">
                <a:tc>
                  <a:txBody>
                    <a:bodyPr/>
                    <a:lstStyle/>
                    <a:p>
                      <a:pPr algn="l"/>
                      <a:r>
                        <a:rPr lang="en-CA" sz="1800" dirty="0" err="1" smtClean="0">
                          <a:latin typeface="Consolas"/>
                          <a:cs typeface="Consolas"/>
                        </a:rPr>
                        <a:t>ld</a:t>
                      </a:r>
                      <a:r>
                        <a:rPr lang="en-CA" sz="1800" baseline="0" dirty="0" smtClean="0">
                          <a:latin typeface="Consolas"/>
                          <a:cs typeface="Consolas"/>
                        </a:rPr>
                        <a:t> </a:t>
                      </a:r>
                      <a:r>
                        <a:rPr lang="en-CA" sz="1800" dirty="0" smtClean="0">
                          <a:latin typeface="Consolas"/>
                          <a:cs typeface="Consolas"/>
                        </a:rPr>
                        <a:t>r7, [r0]</a:t>
                      </a:r>
                      <a:endParaRPr lang="en-CA" sz="1800" dirty="0">
                        <a:latin typeface="Consolas"/>
                        <a:cs typeface="Consolas"/>
                      </a:endParaRPr>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r>
              <a:tr h="3706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CA" sz="1800" dirty="0" smtClean="0">
                        <a:latin typeface="Consolas"/>
                        <a:cs typeface="Consolas"/>
                      </a:endParaRPr>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r>
              <a:tr h="37068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Consolas"/>
                          <a:cs typeface="Consolas"/>
                        </a:rPr>
                        <a:t>add r8, r6, r7</a:t>
                      </a:r>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1</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endParaRPr lang="en-CA" sz="1800" dirty="0">
                        <a:latin typeface="Consolas"/>
                        <a:cs typeface="Consolas"/>
                      </a:endParaRPr>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43" name="Table 42"/>
          <p:cNvGraphicFramePr>
            <a:graphicFrameLocks noGrp="1"/>
          </p:cNvGraphicFramePr>
          <p:nvPr>
            <p:extLst>
              <p:ext uri="{D42A27DB-BD31-4B8C-83A1-F6EECF244321}">
                <p14:modId xmlns:p14="http://schemas.microsoft.com/office/powerpoint/2010/main" val="2728487957"/>
              </p:ext>
            </p:extLst>
          </p:nvPr>
        </p:nvGraphicFramePr>
        <p:xfrm>
          <a:off x="1219200" y="3805238"/>
          <a:ext cx="3048000" cy="741362"/>
        </p:xfrm>
        <a:graphic>
          <a:graphicData uri="http://schemas.openxmlformats.org/drawingml/2006/table">
            <a:tbl>
              <a:tblPr firstRow="1" bandRow="1">
                <a:tableStyleId>{5940675A-B579-460E-94D1-54222C63F5DA}</a:tableStyleId>
              </a:tblPr>
              <a:tblGrid>
                <a:gridCol w="762000"/>
                <a:gridCol w="762000"/>
                <a:gridCol w="762000"/>
                <a:gridCol w="762000"/>
              </a:tblGrid>
              <a:tr h="370681">
                <a:tc>
                  <a:txBody>
                    <a:bodyPr/>
                    <a:lstStyle/>
                    <a:p>
                      <a:pPr algn="ctr"/>
                      <a:r>
                        <a:rPr lang="en-CA" sz="1800" dirty="0" smtClean="0"/>
                        <a:t>r7</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r8</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787778991"/>
              </p:ext>
            </p:extLst>
          </p:nvPr>
        </p:nvGraphicFramePr>
        <p:xfrm>
          <a:off x="5791200" y="3846514"/>
          <a:ext cx="3048000" cy="1482724"/>
        </p:xfrm>
        <a:graphic>
          <a:graphicData uri="http://schemas.openxmlformats.org/drawingml/2006/table">
            <a:tbl>
              <a:tblPr firstRow="1" bandRow="1">
                <a:tableStyleId>{5940675A-B579-460E-94D1-54222C63F5DA}</a:tableStyleId>
              </a:tblPr>
              <a:tblGrid>
                <a:gridCol w="1939636"/>
                <a:gridCol w="277091"/>
                <a:gridCol w="277091"/>
                <a:gridCol w="277091"/>
                <a:gridCol w="277091"/>
              </a:tblGrid>
              <a:tr h="370681">
                <a:tc>
                  <a:txBody>
                    <a:bodyPr/>
                    <a:lstStyle/>
                    <a:p>
                      <a:pPr algn="l"/>
                      <a:r>
                        <a:rPr lang="en-CA" sz="1800" dirty="0" err="1" smtClean="0">
                          <a:latin typeface="Consolas"/>
                          <a:cs typeface="Consolas"/>
                        </a:rPr>
                        <a:t>ld</a:t>
                      </a:r>
                      <a:r>
                        <a:rPr lang="en-CA" sz="1800" baseline="0" dirty="0" smtClean="0">
                          <a:latin typeface="Consolas"/>
                          <a:cs typeface="Consolas"/>
                        </a:rPr>
                        <a:t> </a:t>
                      </a:r>
                      <a:r>
                        <a:rPr lang="en-CA" sz="1800" dirty="0" smtClean="0">
                          <a:latin typeface="Consolas"/>
                          <a:cs typeface="Consolas"/>
                        </a:rPr>
                        <a:t>r7, [r0]</a:t>
                      </a:r>
                      <a:endParaRPr lang="en-CA" sz="1800" dirty="0">
                        <a:latin typeface="Consolas"/>
                        <a:cs typeface="Consolas"/>
                      </a:endParaRPr>
                    </a:p>
                  </a:txBody>
                  <a:tcPr marT="45700" marB="45700">
                    <a:solidFill>
                      <a:schemeClr val="accent3">
                        <a:lumMod val="60000"/>
                        <a:lumOff val="40000"/>
                      </a:schemeClr>
                    </a:solidFill>
                  </a:tcPr>
                </a:tc>
                <a:tc>
                  <a:txBody>
                    <a:bodyPr/>
                    <a:lstStyle/>
                    <a:p>
                      <a:pPr algn="ctr"/>
                      <a:r>
                        <a:rPr lang="en-CA" sz="1800" dirty="0" smtClean="0"/>
                        <a:t>0</a:t>
                      </a:r>
                      <a:endParaRPr lang="en-CA" sz="1800" dirty="0"/>
                    </a:p>
                  </a:txBody>
                  <a:tcPr marT="45700" marB="45700">
                    <a:solidFill>
                      <a:schemeClr val="accent3">
                        <a:lumMod val="60000"/>
                        <a:lumOff val="40000"/>
                      </a:schemeClr>
                    </a:solidFill>
                  </a:tcPr>
                </a:tc>
                <a:tc>
                  <a:txBody>
                    <a:bodyPr/>
                    <a:lstStyle/>
                    <a:p>
                      <a:pPr algn="ctr"/>
                      <a:r>
                        <a:rPr lang="en-CA" sz="1800" dirty="0" smtClean="0"/>
                        <a:t>0</a:t>
                      </a:r>
                      <a:endParaRPr lang="en-CA" sz="1800" dirty="0"/>
                    </a:p>
                  </a:txBody>
                  <a:tcPr marT="45700" marB="45700">
                    <a:solidFill>
                      <a:schemeClr val="accent3">
                        <a:lumMod val="60000"/>
                        <a:lumOff val="40000"/>
                      </a:schemeClr>
                    </a:solidFill>
                  </a:tcPr>
                </a:tc>
                <a:tc>
                  <a:txBody>
                    <a:bodyPr/>
                    <a:lstStyle/>
                    <a:p>
                      <a:pPr algn="ctr"/>
                      <a:r>
                        <a:rPr lang="en-CA" sz="1800" dirty="0" smtClean="0"/>
                        <a:t>0</a:t>
                      </a:r>
                      <a:endParaRPr lang="en-CA" sz="1800" dirty="0"/>
                    </a:p>
                  </a:txBody>
                  <a:tcPr marT="45700" marB="45700">
                    <a:solidFill>
                      <a:schemeClr val="accent3">
                        <a:lumMod val="60000"/>
                        <a:lumOff val="40000"/>
                      </a:schemeClr>
                    </a:solidFill>
                  </a:tcPr>
                </a:tc>
                <a:tc>
                  <a:txBody>
                    <a:bodyPr/>
                    <a:lstStyle/>
                    <a:p>
                      <a:pPr algn="ctr"/>
                      <a:r>
                        <a:rPr lang="en-CA" sz="1800" dirty="0" smtClean="0"/>
                        <a:t>0</a:t>
                      </a:r>
                      <a:endParaRPr lang="en-CA" sz="1800" dirty="0"/>
                    </a:p>
                  </a:txBody>
                  <a:tcPr marT="45700" marB="45700">
                    <a:solidFill>
                      <a:schemeClr val="accent3">
                        <a:lumMod val="60000"/>
                        <a:lumOff val="40000"/>
                      </a:schemeClr>
                    </a:solidFill>
                  </a:tcPr>
                </a:tc>
              </a:tr>
              <a:tr h="3706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CA" sz="1800" dirty="0" smtClean="0">
                        <a:latin typeface="Consolas"/>
                        <a:cs typeface="Consolas"/>
                      </a:endParaRPr>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r>
              <a:tr h="37068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Consolas"/>
                          <a:cs typeface="Consolas"/>
                        </a:rPr>
                        <a:t>add r8, r6, r7</a:t>
                      </a:r>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1</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endParaRPr lang="en-CA" sz="1800" dirty="0">
                        <a:latin typeface="Consolas"/>
                        <a:cs typeface="Consolas"/>
                      </a:endParaRPr>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45" name="Table 44"/>
          <p:cNvGraphicFramePr>
            <a:graphicFrameLocks noGrp="1"/>
          </p:cNvGraphicFramePr>
          <p:nvPr>
            <p:extLst>
              <p:ext uri="{D42A27DB-BD31-4B8C-83A1-F6EECF244321}">
                <p14:modId xmlns:p14="http://schemas.microsoft.com/office/powerpoint/2010/main" val="2128612167"/>
              </p:ext>
            </p:extLst>
          </p:nvPr>
        </p:nvGraphicFramePr>
        <p:xfrm>
          <a:off x="1219200" y="3805238"/>
          <a:ext cx="3048000" cy="741362"/>
        </p:xfrm>
        <a:graphic>
          <a:graphicData uri="http://schemas.openxmlformats.org/drawingml/2006/table">
            <a:tbl>
              <a:tblPr firstRow="1" bandRow="1">
                <a:tableStyleId>{5940675A-B579-460E-94D1-54222C63F5DA}</a:tableStyleId>
              </a:tblPr>
              <a:tblGrid>
                <a:gridCol w="762000"/>
                <a:gridCol w="762000"/>
                <a:gridCol w="762000"/>
                <a:gridCol w="762000"/>
              </a:tblGrid>
              <a:tr h="370681">
                <a:tc>
                  <a:txBody>
                    <a:bodyPr/>
                    <a:lstStyle/>
                    <a:p>
                      <a:pPr algn="ctr"/>
                      <a:r>
                        <a:rPr lang="en-CA" sz="1800" dirty="0" smtClean="0"/>
                        <a:t>r7</a:t>
                      </a:r>
                      <a:endParaRPr lang="en-CA" sz="1800" dirty="0"/>
                    </a:p>
                  </a:txBody>
                  <a:tcPr marT="45700" marB="45700">
                    <a:lnB w="5715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r8</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46" name="Table 45"/>
          <p:cNvGraphicFramePr>
            <a:graphicFrameLocks noGrp="1"/>
          </p:cNvGraphicFramePr>
          <p:nvPr>
            <p:extLst>
              <p:ext uri="{D42A27DB-BD31-4B8C-83A1-F6EECF244321}">
                <p14:modId xmlns:p14="http://schemas.microsoft.com/office/powerpoint/2010/main" val="669815807"/>
              </p:ext>
            </p:extLst>
          </p:nvPr>
        </p:nvGraphicFramePr>
        <p:xfrm>
          <a:off x="5791200" y="3846514"/>
          <a:ext cx="3048000" cy="1482724"/>
        </p:xfrm>
        <a:graphic>
          <a:graphicData uri="http://schemas.openxmlformats.org/drawingml/2006/table">
            <a:tbl>
              <a:tblPr firstRow="1" bandRow="1">
                <a:tableStyleId>{5940675A-B579-460E-94D1-54222C63F5DA}</a:tableStyleId>
              </a:tblPr>
              <a:tblGrid>
                <a:gridCol w="1939636"/>
                <a:gridCol w="277091"/>
                <a:gridCol w="277091"/>
                <a:gridCol w="277091"/>
                <a:gridCol w="277091"/>
              </a:tblGrid>
              <a:tr h="370681">
                <a:tc>
                  <a:txBody>
                    <a:bodyPr/>
                    <a:lstStyle/>
                    <a:p>
                      <a:pPr algn="l"/>
                      <a:endParaRPr lang="en-CA" sz="1800" dirty="0">
                        <a:latin typeface="Consolas"/>
                        <a:cs typeface="Consolas"/>
                      </a:endParaRPr>
                    </a:p>
                  </a:txBody>
                  <a:tcPr marT="45700" marB="45700">
                    <a:solidFill>
                      <a:schemeClr val="bg1"/>
                    </a:solidFill>
                  </a:tcPr>
                </a:tc>
                <a:tc>
                  <a:txBody>
                    <a:bodyPr/>
                    <a:lstStyle/>
                    <a:p>
                      <a:pPr algn="ctr"/>
                      <a:endParaRPr lang="en-CA" sz="1800" dirty="0"/>
                    </a:p>
                  </a:txBody>
                  <a:tcPr marT="45700" marB="45700">
                    <a:solidFill>
                      <a:schemeClr val="bg1"/>
                    </a:solidFill>
                  </a:tcPr>
                </a:tc>
                <a:tc>
                  <a:txBody>
                    <a:bodyPr/>
                    <a:lstStyle/>
                    <a:p>
                      <a:pPr algn="ctr"/>
                      <a:endParaRPr lang="en-CA" sz="1800" dirty="0"/>
                    </a:p>
                  </a:txBody>
                  <a:tcPr marT="45700" marB="45700">
                    <a:solidFill>
                      <a:schemeClr val="bg1"/>
                    </a:solidFill>
                  </a:tcPr>
                </a:tc>
                <a:tc>
                  <a:txBody>
                    <a:bodyPr/>
                    <a:lstStyle/>
                    <a:p>
                      <a:pPr algn="ctr"/>
                      <a:endParaRPr lang="en-CA" sz="1800" dirty="0"/>
                    </a:p>
                  </a:txBody>
                  <a:tcPr marT="45700" marB="45700">
                    <a:solidFill>
                      <a:schemeClr val="bg1"/>
                    </a:solidFill>
                  </a:tcPr>
                </a:tc>
                <a:tc>
                  <a:txBody>
                    <a:bodyPr/>
                    <a:lstStyle/>
                    <a:p>
                      <a:pPr algn="ctr"/>
                      <a:endParaRPr lang="en-CA" sz="1800" dirty="0"/>
                    </a:p>
                  </a:txBody>
                  <a:tcPr marT="45700" marB="45700">
                    <a:solidFill>
                      <a:schemeClr val="bg1"/>
                    </a:solidFill>
                  </a:tcPr>
                </a:tc>
              </a:tr>
              <a:tr h="3706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CA" sz="1800" dirty="0" smtClean="0">
                        <a:latin typeface="Consolas"/>
                        <a:cs typeface="Consolas"/>
                      </a:endParaRPr>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r>
              <a:tr h="37068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Consolas"/>
                          <a:cs typeface="Consolas"/>
                        </a:rPr>
                        <a:t>add r8, r6, r7</a:t>
                      </a:r>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endParaRPr lang="en-CA" sz="1800" dirty="0">
                        <a:latin typeface="Consolas"/>
                        <a:cs typeface="Consolas"/>
                      </a:endParaRPr>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47" name="Table 46"/>
          <p:cNvGraphicFramePr>
            <a:graphicFrameLocks noGrp="1"/>
          </p:cNvGraphicFramePr>
          <p:nvPr>
            <p:extLst>
              <p:ext uri="{D42A27DB-BD31-4B8C-83A1-F6EECF244321}">
                <p14:modId xmlns:p14="http://schemas.microsoft.com/office/powerpoint/2010/main" val="4218888279"/>
              </p:ext>
            </p:extLst>
          </p:nvPr>
        </p:nvGraphicFramePr>
        <p:xfrm>
          <a:off x="1219200" y="3805238"/>
          <a:ext cx="3048000" cy="741362"/>
        </p:xfrm>
        <a:graphic>
          <a:graphicData uri="http://schemas.openxmlformats.org/drawingml/2006/table">
            <a:tbl>
              <a:tblPr firstRow="1" bandRow="1">
                <a:tableStyleId>{5940675A-B579-460E-94D1-54222C63F5DA}</a:tableStyleId>
              </a:tblPr>
              <a:tblGrid>
                <a:gridCol w="762000"/>
                <a:gridCol w="762000"/>
                <a:gridCol w="762000"/>
                <a:gridCol w="762000"/>
              </a:tblGrid>
              <a:tr h="370681">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r8</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sp>
        <p:nvSpPr>
          <p:cNvPr id="11" name="Oval 10"/>
          <p:cNvSpPr/>
          <p:nvPr/>
        </p:nvSpPr>
        <p:spPr>
          <a:xfrm>
            <a:off x="7239000" y="5486400"/>
            <a:ext cx="76200" cy="76200"/>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239000" y="5638800"/>
            <a:ext cx="76200" cy="76200"/>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239000" y="5791200"/>
            <a:ext cx="76200" cy="76200"/>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1219200" y="833735"/>
            <a:ext cx="825917" cy="461665"/>
          </a:xfrm>
          <a:prstGeom prst="rect">
            <a:avLst/>
          </a:prstGeom>
          <a:noFill/>
        </p:spPr>
        <p:txBody>
          <a:bodyPr wrap="none" rtlCol="0">
            <a:spAutoFit/>
          </a:bodyPr>
          <a:lstStyle/>
          <a:p>
            <a:r>
              <a:rPr lang="en-US" sz="2400" dirty="0" smtClean="0">
                <a:solidFill>
                  <a:srgbClr val="0000FF"/>
                </a:solidFill>
              </a:rPr>
              <a:t>Code</a:t>
            </a:r>
            <a:endParaRPr lang="en-US" sz="2400" dirty="0">
              <a:solidFill>
                <a:srgbClr val="0000FF"/>
              </a:solidFill>
            </a:endParaRPr>
          </a:p>
        </p:txBody>
      </p:sp>
      <p:sp>
        <p:nvSpPr>
          <p:cNvPr id="41" name="TextBox 40"/>
          <p:cNvSpPr txBox="1"/>
          <p:nvPr/>
        </p:nvSpPr>
        <p:spPr>
          <a:xfrm>
            <a:off x="8686800" y="133290"/>
            <a:ext cx="312906" cy="400110"/>
          </a:xfrm>
          <a:prstGeom prst="rect">
            <a:avLst/>
          </a:prstGeom>
          <a:noFill/>
        </p:spPr>
        <p:txBody>
          <a:bodyPr wrap="none" rtlCol="0">
            <a:spAutoFit/>
          </a:bodyPr>
          <a:lstStyle/>
          <a:p>
            <a:r>
              <a:rPr lang="en-US" sz="2000" dirty="0" smtClean="0"/>
              <a:t>+</a:t>
            </a:r>
            <a:endParaRPr lang="en-US" sz="2000" dirty="0"/>
          </a:p>
        </p:txBody>
      </p:sp>
    </p:spTree>
    <p:extLst>
      <p:ext uri="{BB962C8B-B14F-4D97-AF65-F5344CB8AC3E}">
        <p14:creationId xmlns:p14="http://schemas.microsoft.com/office/powerpoint/2010/main" val="20699735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4245A92A-B7EF-4648-8FB5-683BB5E3700A}" type="slidenum">
              <a:rPr lang="en-US"/>
              <a:pPr/>
              <a:t>25</a:t>
            </a:fld>
            <a:r>
              <a:rPr lang="en-US"/>
              <a:t> </a:t>
            </a:r>
            <a:endParaRPr lang="en-US">
              <a:latin typeface="Times" pitchFamily="-65" charset="0"/>
            </a:endParaRPr>
          </a:p>
        </p:txBody>
      </p:sp>
      <p:grpSp>
        <p:nvGrpSpPr>
          <p:cNvPr id="2" name="Group 355"/>
          <p:cNvGrpSpPr>
            <a:grpSpLocks/>
          </p:cNvGrpSpPr>
          <p:nvPr/>
        </p:nvGrpSpPr>
        <p:grpSpPr bwMode="auto">
          <a:xfrm>
            <a:off x="4187825" y="2084388"/>
            <a:ext cx="4300538" cy="192087"/>
            <a:chOff x="195" y="3273"/>
            <a:chExt cx="2709" cy="121"/>
          </a:xfrm>
        </p:grpSpPr>
        <p:grpSp>
          <p:nvGrpSpPr>
            <p:cNvPr id="3" name="Group 346"/>
            <p:cNvGrpSpPr>
              <a:grpSpLocks/>
            </p:cNvGrpSpPr>
            <p:nvPr/>
          </p:nvGrpSpPr>
          <p:grpSpPr bwMode="auto">
            <a:xfrm>
              <a:off x="678" y="3273"/>
              <a:ext cx="2226" cy="121"/>
              <a:chOff x="3122" y="1652"/>
              <a:chExt cx="2226" cy="121"/>
            </a:xfrm>
          </p:grpSpPr>
          <p:sp>
            <p:nvSpPr>
              <p:cNvPr id="66766" name="Rectangle 347"/>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767" name="Rectangle 348"/>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G</a:t>
                </a:r>
              </a:p>
            </p:txBody>
          </p:sp>
          <p:sp>
            <p:nvSpPr>
              <p:cNvPr id="66768" name="Rectangle 349"/>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nvGrpSpPr>
            <p:cNvPr id="4" name="Group 350"/>
            <p:cNvGrpSpPr>
              <a:grpSpLocks/>
            </p:cNvGrpSpPr>
            <p:nvPr/>
          </p:nvGrpSpPr>
          <p:grpSpPr bwMode="auto">
            <a:xfrm>
              <a:off x="195" y="3273"/>
              <a:ext cx="478" cy="121"/>
              <a:chOff x="2638" y="1313"/>
              <a:chExt cx="478" cy="121"/>
            </a:xfrm>
          </p:grpSpPr>
          <p:cxnSp>
            <p:nvCxnSpPr>
              <p:cNvPr id="66764" name="AutoShape 351"/>
              <p:cNvCxnSpPr>
                <a:cxnSpLocks noChangeShapeType="1"/>
                <a:stCxn id="66765" idx="3"/>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765" name="Rectangle 352"/>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grpSp>
        <p:nvGrpSpPr>
          <p:cNvPr id="5" name="Group 118"/>
          <p:cNvGrpSpPr>
            <a:grpSpLocks/>
          </p:cNvGrpSpPr>
          <p:nvPr/>
        </p:nvGrpSpPr>
        <p:grpSpPr bwMode="auto">
          <a:xfrm>
            <a:off x="1076325" y="1725613"/>
            <a:ext cx="2509838" cy="2689225"/>
            <a:chOff x="678" y="1595"/>
            <a:chExt cx="1581" cy="1694"/>
          </a:xfrm>
        </p:grpSpPr>
        <p:sp>
          <p:nvSpPr>
            <p:cNvPr id="66746" name="Rectangle 119"/>
            <p:cNvSpPr>
              <a:spLocks noChangeArrowheads="1"/>
            </p:cNvSpPr>
            <p:nvPr/>
          </p:nvSpPr>
          <p:spPr bwMode="auto">
            <a:xfrm>
              <a:off x="945" y="2039"/>
              <a:ext cx="468" cy="177"/>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B</a:t>
              </a:r>
            </a:p>
          </p:txBody>
        </p:sp>
        <p:sp>
          <p:nvSpPr>
            <p:cNvPr id="66747" name="Rectangle 120"/>
            <p:cNvSpPr>
              <a:spLocks noChangeArrowheads="1"/>
            </p:cNvSpPr>
            <p:nvPr/>
          </p:nvSpPr>
          <p:spPr bwMode="auto">
            <a:xfrm>
              <a:off x="678" y="2378"/>
              <a:ext cx="468" cy="171"/>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C</a:t>
              </a:r>
            </a:p>
          </p:txBody>
        </p:sp>
        <p:sp>
          <p:nvSpPr>
            <p:cNvPr id="66748" name="Rectangle 121"/>
            <p:cNvSpPr>
              <a:spLocks noChangeArrowheads="1"/>
            </p:cNvSpPr>
            <p:nvPr/>
          </p:nvSpPr>
          <p:spPr bwMode="auto">
            <a:xfrm>
              <a:off x="1235" y="2378"/>
              <a:ext cx="465" cy="171"/>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D</a:t>
              </a:r>
            </a:p>
          </p:txBody>
        </p:sp>
        <p:sp>
          <p:nvSpPr>
            <p:cNvPr id="66749" name="Rectangle 122"/>
            <p:cNvSpPr>
              <a:spLocks noChangeArrowheads="1"/>
            </p:cNvSpPr>
            <p:nvPr/>
          </p:nvSpPr>
          <p:spPr bwMode="auto">
            <a:xfrm>
              <a:off x="945" y="2765"/>
              <a:ext cx="468" cy="177"/>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E</a:t>
              </a:r>
            </a:p>
          </p:txBody>
        </p:sp>
        <p:sp>
          <p:nvSpPr>
            <p:cNvPr id="66750" name="Rectangle 123"/>
            <p:cNvSpPr>
              <a:spLocks noChangeArrowheads="1"/>
            </p:cNvSpPr>
            <p:nvPr/>
          </p:nvSpPr>
          <p:spPr bwMode="auto">
            <a:xfrm>
              <a:off x="1791" y="2378"/>
              <a:ext cx="468" cy="177"/>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F</a:t>
              </a:r>
            </a:p>
          </p:txBody>
        </p:sp>
        <p:sp>
          <p:nvSpPr>
            <p:cNvPr id="66751" name="Rectangle 124"/>
            <p:cNvSpPr>
              <a:spLocks noChangeArrowheads="1"/>
            </p:cNvSpPr>
            <p:nvPr/>
          </p:nvSpPr>
          <p:spPr bwMode="auto">
            <a:xfrm>
              <a:off x="1235" y="1604"/>
              <a:ext cx="468" cy="175"/>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A</a:t>
              </a:r>
            </a:p>
          </p:txBody>
        </p:sp>
        <p:sp>
          <p:nvSpPr>
            <p:cNvPr id="66752" name="Rectangle 125"/>
            <p:cNvSpPr>
              <a:spLocks noChangeArrowheads="1"/>
            </p:cNvSpPr>
            <p:nvPr/>
          </p:nvSpPr>
          <p:spPr bwMode="auto">
            <a:xfrm>
              <a:off x="1235" y="3104"/>
              <a:ext cx="468" cy="176"/>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G</a:t>
              </a:r>
            </a:p>
          </p:txBody>
        </p:sp>
        <p:cxnSp>
          <p:nvCxnSpPr>
            <p:cNvPr id="66753" name="AutoShape 126"/>
            <p:cNvCxnSpPr>
              <a:cxnSpLocks noChangeShapeType="1"/>
              <a:stCxn id="66746" idx="2"/>
              <a:endCxn id="66748" idx="0"/>
            </p:cNvCxnSpPr>
            <p:nvPr/>
          </p:nvCxnSpPr>
          <p:spPr bwMode="auto">
            <a:xfrm>
              <a:off x="1179" y="2225"/>
              <a:ext cx="289" cy="144"/>
            </a:xfrm>
            <a:prstGeom prst="straightConnector1">
              <a:avLst/>
            </a:prstGeom>
            <a:noFill/>
            <a:ln w="28575">
              <a:solidFill>
                <a:schemeClr val="tx1"/>
              </a:solidFill>
              <a:round/>
              <a:headEnd/>
              <a:tailEnd type="triangle" w="lg" len="lg"/>
            </a:ln>
          </p:spPr>
        </p:cxnSp>
        <p:cxnSp>
          <p:nvCxnSpPr>
            <p:cNvPr id="66754" name="AutoShape 127"/>
            <p:cNvCxnSpPr>
              <a:cxnSpLocks noChangeShapeType="1"/>
              <a:stCxn id="66746" idx="2"/>
              <a:endCxn id="66747" idx="0"/>
            </p:cNvCxnSpPr>
            <p:nvPr/>
          </p:nvCxnSpPr>
          <p:spPr bwMode="auto">
            <a:xfrm flipH="1">
              <a:off x="912" y="2225"/>
              <a:ext cx="267" cy="144"/>
            </a:xfrm>
            <a:prstGeom prst="straightConnector1">
              <a:avLst/>
            </a:prstGeom>
            <a:noFill/>
            <a:ln w="28575">
              <a:solidFill>
                <a:schemeClr val="tx1"/>
              </a:solidFill>
              <a:round/>
              <a:headEnd/>
              <a:tailEnd type="triangle" w="lg" len="lg"/>
            </a:ln>
          </p:spPr>
        </p:cxnSp>
        <p:cxnSp>
          <p:nvCxnSpPr>
            <p:cNvPr id="66755" name="AutoShape 128"/>
            <p:cNvCxnSpPr>
              <a:cxnSpLocks noChangeShapeType="1"/>
              <a:stCxn id="66748" idx="2"/>
              <a:endCxn id="66749" idx="0"/>
            </p:cNvCxnSpPr>
            <p:nvPr/>
          </p:nvCxnSpPr>
          <p:spPr bwMode="auto">
            <a:xfrm flipH="1">
              <a:off x="1179" y="2558"/>
              <a:ext cx="289" cy="198"/>
            </a:xfrm>
            <a:prstGeom prst="straightConnector1">
              <a:avLst/>
            </a:prstGeom>
            <a:noFill/>
            <a:ln w="28575">
              <a:solidFill>
                <a:schemeClr val="tx1"/>
              </a:solidFill>
              <a:round/>
              <a:headEnd/>
              <a:tailEnd type="triangle" w="lg" len="lg"/>
            </a:ln>
          </p:spPr>
        </p:cxnSp>
        <p:cxnSp>
          <p:nvCxnSpPr>
            <p:cNvPr id="66756" name="AutoShape 129"/>
            <p:cNvCxnSpPr>
              <a:cxnSpLocks noChangeShapeType="1"/>
              <a:stCxn id="66747" idx="2"/>
              <a:endCxn id="66749" idx="0"/>
            </p:cNvCxnSpPr>
            <p:nvPr/>
          </p:nvCxnSpPr>
          <p:spPr bwMode="auto">
            <a:xfrm>
              <a:off x="912" y="2558"/>
              <a:ext cx="267" cy="198"/>
            </a:xfrm>
            <a:prstGeom prst="straightConnector1">
              <a:avLst/>
            </a:prstGeom>
            <a:noFill/>
            <a:ln w="28575">
              <a:solidFill>
                <a:schemeClr val="tx1"/>
              </a:solidFill>
              <a:round/>
              <a:headEnd/>
              <a:tailEnd type="triangle" w="lg" len="lg"/>
            </a:ln>
          </p:spPr>
        </p:cxnSp>
        <p:cxnSp>
          <p:nvCxnSpPr>
            <p:cNvPr id="66757" name="AutoShape 130"/>
            <p:cNvCxnSpPr>
              <a:cxnSpLocks noChangeShapeType="1"/>
              <a:stCxn id="66751" idx="2"/>
              <a:endCxn id="66750" idx="0"/>
            </p:cNvCxnSpPr>
            <p:nvPr/>
          </p:nvCxnSpPr>
          <p:spPr bwMode="auto">
            <a:xfrm>
              <a:off x="1469" y="1788"/>
              <a:ext cx="556" cy="581"/>
            </a:xfrm>
            <a:prstGeom prst="straightConnector1">
              <a:avLst/>
            </a:prstGeom>
            <a:noFill/>
            <a:ln w="28575">
              <a:solidFill>
                <a:schemeClr val="tx1"/>
              </a:solidFill>
              <a:round/>
              <a:headEnd/>
              <a:tailEnd type="triangle" w="lg" len="lg"/>
            </a:ln>
          </p:spPr>
        </p:cxnSp>
        <p:cxnSp>
          <p:nvCxnSpPr>
            <p:cNvPr id="66758" name="AutoShape 131"/>
            <p:cNvCxnSpPr>
              <a:cxnSpLocks noChangeShapeType="1"/>
              <a:stCxn id="66751" idx="2"/>
              <a:endCxn id="66746" idx="0"/>
            </p:cNvCxnSpPr>
            <p:nvPr/>
          </p:nvCxnSpPr>
          <p:spPr bwMode="auto">
            <a:xfrm flipH="1">
              <a:off x="1179" y="1788"/>
              <a:ext cx="290" cy="242"/>
            </a:xfrm>
            <a:prstGeom prst="straightConnector1">
              <a:avLst/>
            </a:prstGeom>
            <a:noFill/>
            <a:ln w="28575">
              <a:solidFill>
                <a:schemeClr val="tx1"/>
              </a:solidFill>
              <a:round/>
              <a:headEnd/>
              <a:tailEnd type="triangle" w="lg" len="lg"/>
            </a:ln>
          </p:spPr>
        </p:cxnSp>
        <p:cxnSp>
          <p:nvCxnSpPr>
            <p:cNvPr id="66759" name="AutoShape 132"/>
            <p:cNvCxnSpPr>
              <a:cxnSpLocks noChangeShapeType="1"/>
              <a:stCxn id="66750" idx="2"/>
              <a:endCxn id="66752" idx="0"/>
            </p:cNvCxnSpPr>
            <p:nvPr/>
          </p:nvCxnSpPr>
          <p:spPr bwMode="auto">
            <a:xfrm flipH="1">
              <a:off x="1469" y="2564"/>
              <a:ext cx="556" cy="531"/>
            </a:xfrm>
            <a:prstGeom prst="straightConnector1">
              <a:avLst/>
            </a:prstGeom>
            <a:noFill/>
            <a:ln w="28575">
              <a:solidFill>
                <a:schemeClr val="tx1"/>
              </a:solidFill>
              <a:round/>
              <a:headEnd/>
              <a:tailEnd type="triangle" w="lg" len="lg"/>
            </a:ln>
          </p:spPr>
        </p:cxnSp>
        <p:cxnSp>
          <p:nvCxnSpPr>
            <p:cNvPr id="66760" name="AutoShape 133"/>
            <p:cNvCxnSpPr>
              <a:cxnSpLocks noChangeShapeType="1"/>
              <a:stCxn id="66749" idx="2"/>
              <a:endCxn id="66752" idx="0"/>
            </p:cNvCxnSpPr>
            <p:nvPr/>
          </p:nvCxnSpPr>
          <p:spPr bwMode="auto">
            <a:xfrm>
              <a:off x="1179" y="2951"/>
              <a:ext cx="290" cy="144"/>
            </a:xfrm>
            <a:prstGeom prst="straightConnector1">
              <a:avLst/>
            </a:prstGeom>
            <a:noFill/>
            <a:ln w="28575">
              <a:solidFill>
                <a:schemeClr val="tx1"/>
              </a:solidFill>
              <a:round/>
              <a:headEnd/>
              <a:tailEnd type="triangle" w="lg" len="lg"/>
            </a:ln>
          </p:spPr>
        </p:cxnSp>
        <p:cxnSp>
          <p:nvCxnSpPr>
            <p:cNvPr id="66761" name="AutoShape 134"/>
            <p:cNvCxnSpPr>
              <a:cxnSpLocks noChangeShapeType="1"/>
              <a:stCxn id="66752" idx="2"/>
              <a:endCxn id="66751" idx="0"/>
            </p:cNvCxnSpPr>
            <p:nvPr/>
          </p:nvCxnSpPr>
          <p:spPr bwMode="auto">
            <a:xfrm rot="5400000" flipH="1" flipV="1">
              <a:off x="623" y="2441"/>
              <a:ext cx="1694" cy="1"/>
            </a:xfrm>
            <a:prstGeom prst="curvedConnector5">
              <a:avLst>
                <a:gd name="adj1" fmla="val -7968"/>
                <a:gd name="adj2" fmla="val -102600032"/>
                <a:gd name="adj3" fmla="val 107968"/>
              </a:avLst>
            </a:prstGeom>
            <a:noFill/>
            <a:ln w="28575">
              <a:solidFill>
                <a:schemeClr val="tx1"/>
              </a:solidFill>
              <a:round/>
              <a:headEnd/>
              <a:tailEnd type="triangle" w="lg" len="lg"/>
            </a:ln>
          </p:spPr>
        </p:cxnSp>
      </p:grpSp>
      <p:sp>
        <p:nvSpPr>
          <p:cNvPr id="66565" name="Rectangle 2"/>
          <p:cNvSpPr>
            <a:spLocks noGrp="1" noChangeArrowheads="1"/>
          </p:cNvSpPr>
          <p:nvPr>
            <p:ph type="title"/>
          </p:nvPr>
        </p:nvSpPr>
        <p:spPr>
          <a:xfrm>
            <a:off x="495300" y="0"/>
            <a:ext cx="8178800" cy="708025"/>
          </a:xfrm>
        </p:spPr>
        <p:txBody>
          <a:bodyPr>
            <a:normAutofit fontScale="90000"/>
          </a:bodyPr>
          <a:lstStyle/>
          <a:p>
            <a:r>
              <a:rPr lang="en-US">
                <a:latin typeface="Arial  " charset="0"/>
                <a:ea typeface="ＭＳ Ｐゴシック" pitchFamily="-65" charset="-128"/>
                <a:cs typeface="Arial" pitchFamily="-65" charset="0"/>
              </a:rPr>
              <a:t>SIMT Using a Hardware Stack</a:t>
            </a:r>
            <a:endParaRPr lang="en-US" i="1">
              <a:latin typeface="Arial  " charset="0"/>
              <a:ea typeface="ＭＳ Ｐゴシック" pitchFamily="-65" charset="-128"/>
              <a:cs typeface="Arial" pitchFamily="-65" charset="0"/>
            </a:endParaRPr>
          </a:p>
        </p:txBody>
      </p:sp>
      <p:grpSp>
        <p:nvGrpSpPr>
          <p:cNvPr id="6" name="Group 135"/>
          <p:cNvGrpSpPr>
            <a:grpSpLocks/>
          </p:cNvGrpSpPr>
          <p:nvPr/>
        </p:nvGrpSpPr>
        <p:grpSpPr bwMode="auto">
          <a:xfrm>
            <a:off x="4111625" y="3121025"/>
            <a:ext cx="4648200" cy="1143000"/>
            <a:chOff x="2590" y="1797"/>
            <a:chExt cx="2928" cy="720"/>
          </a:xfrm>
        </p:grpSpPr>
        <p:grpSp>
          <p:nvGrpSpPr>
            <p:cNvPr id="7" name="Group 110"/>
            <p:cNvGrpSpPr>
              <a:grpSpLocks/>
            </p:cNvGrpSpPr>
            <p:nvPr/>
          </p:nvGrpSpPr>
          <p:grpSpPr bwMode="auto">
            <a:xfrm>
              <a:off x="2590" y="1797"/>
              <a:ext cx="2928" cy="720"/>
              <a:chOff x="2541" y="1241"/>
              <a:chExt cx="2928" cy="720"/>
            </a:xfrm>
          </p:grpSpPr>
          <p:sp>
            <p:nvSpPr>
              <p:cNvPr id="66743" name="Rectangle 111"/>
              <p:cNvSpPr>
                <a:spLocks noChangeArrowheads="1"/>
              </p:cNvSpPr>
              <p:nvPr/>
            </p:nvSpPr>
            <p:spPr bwMode="auto">
              <a:xfrm>
                <a:off x="2541" y="1241"/>
                <a:ext cx="2928" cy="720"/>
              </a:xfrm>
              <a:prstGeom prst="rect">
                <a:avLst/>
              </a:prstGeom>
              <a:solidFill>
                <a:srgbClr val="FFBFDF"/>
              </a:solidFill>
              <a:ln w="19050">
                <a:solidFill>
                  <a:schemeClr val="tx1"/>
                </a:solidFill>
                <a:miter lim="800000"/>
                <a:headEnd/>
                <a:tailEnd/>
              </a:ln>
            </p:spPr>
            <p:txBody>
              <a:bodyPr>
                <a:prstTxWarp prst="textNoShape">
                  <a:avLst/>
                </a:prstTxWarp>
              </a:bodyPr>
              <a:lstStyle/>
              <a:p>
                <a:pPr eaLnBrk="0" hangingPunct="0"/>
                <a:endParaRPr lang="en-US" sz="1800"/>
              </a:p>
            </p:txBody>
          </p:sp>
          <p:sp>
            <p:nvSpPr>
              <p:cNvPr id="66744" name="Rectangle 112"/>
              <p:cNvSpPr>
                <a:spLocks noChangeArrowheads="1"/>
              </p:cNvSpPr>
              <p:nvPr/>
            </p:nvSpPr>
            <p:spPr bwMode="auto">
              <a:xfrm>
                <a:off x="2605" y="1280"/>
                <a:ext cx="757" cy="17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800">
                    <a:solidFill>
                      <a:srgbClr val="000000"/>
                    </a:solidFill>
                  </a:rPr>
                  <a:t>Thread Warp</a:t>
                </a:r>
                <a:endParaRPr lang="en-US" sz="1800"/>
              </a:p>
            </p:txBody>
          </p:sp>
          <p:sp>
            <p:nvSpPr>
              <p:cNvPr id="66745" name="Rectangle 113"/>
              <p:cNvSpPr>
                <a:spLocks noChangeArrowheads="1"/>
              </p:cNvSpPr>
              <p:nvPr/>
            </p:nvSpPr>
            <p:spPr bwMode="auto">
              <a:xfrm>
                <a:off x="4438" y="1241"/>
                <a:ext cx="1031" cy="203"/>
              </a:xfrm>
              <a:prstGeom prst="rect">
                <a:avLst/>
              </a:prstGeom>
              <a:solidFill>
                <a:srgbClr val="FFEAF4"/>
              </a:solidFill>
              <a:ln w="19050">
                <a:solidFill>
                  <a:schemeClr val="tx1"/>
                </a:solidFill>
                <a:miter lim="800000"/>
                <a:headEnd/>
                <a:tailEnd/>
              </a:ln>
            </p:spPr>
            <p:txBody>
              <a:bodyPr anchor="ctr">
                <a:prstTxWarp prst="textNoShape">
                  <a:avLst/>
                </a:prstTxWarp>
              </a:bodyPr>
              <a:lstStyle/>
              <a:p>
                <a:pPr algn="ctr" eaLnBrk="0" hangingPunct="0"/>
                <a:r>
                  <a:rPr lang="en-US" sz="1800"/>
                  <a:t>Common PC</a:t>
                </a:r>
              </a:p>
            </p:txBody>
          </p:sp>
        </p:grpSp>
        <p:sp>
          <p:nvSpPr>
            <p:cNvPr id="66739" name="Rectangle 114"/>
            <p:cNvSpPr>
              <a:spLocks noChangeArrowheads="1"/>
            </p:cNvSpPr>
            <p:nvPr/>
          </p:nvSpPr>
          <p:spPr bwMode="auto">
            <a:xfrm>
              <a:off x="3485" y="2112"/>
              <a:ext cx="528" cy="336"/>
            </a:xfrm>
            <a:prstGeom prst="rect">
              <a:avLst/>
            </a:prstGeom>
            <a:solidFill>
              <a:srgbClr val="FFEAF4"/>
            </a:solidFill>
            <a:ln w="17526" cap="rnd">
              <a:solidFill>
                <a:srgbClr val="000000"/>
              </a:solidFill>
              <a:round/>
              <a:headEnd/>
              <a:tailEnd/>
            </a:ln>
          </p:spPr>
          <p:txBody>
            <a:bodyPr lIns="0" rIns="0" anchor="ctr">
              <a:prstTxWarp prst="textNoShape">
                <a:avLst/>
              </a:prstTxWarp>
            </a:bodyPr>
            <a:lstStyle/>
            <a:p>
              <a:pPr algn="ctr" eaLnBrk="0" hangingPunct="0"/>
              <a:r>
                <a:rPr lang="en-US" sz="1800"/>
                <a:t>Thread</a:t>
              </a:r>
            </a:p>
            <a:p>
              <a:pPr algn="ctr" eaLnBrk="0" hangingPunct="0"/>
              <a:r>
                <a:rPr lang="en-US" sz="1800"/>
                <a:t>2</a:t>
              </a:r>
            </a:p>
          </p:txBody>
        </p:sp>
        <p:sp>
          <p:nvSpPr>
            <p:cNvPr id="66740" name="Rectangle 115"/>
            <p:cNvSpPr>
              <a:spLocks noChangeArrowheads="1"/>
            </p:cNvSpPr>
            <p:nvPr/>
          </p:nvSpPr>
          <p:spPr bwMode="auto">
            <a:xfrm>
              <a:off x="4017" y="2112"/>
              <a:ext cx="528" cy="336"/>
            </a:xfrm>
            <a:prstGeom prst="rect">
              <a:avLst/>
            </a:prstGeom>
            <a:solidFill>
              <a:srgbClr val="FFEAF4"/>
            </a:solidFill>
            <a:ln w="17526" cap="rnd">
              <a:solidFill>
                <a:srgbClr val="000000"/>
              </a:solidFill>
              <a:round/>
              <a:headEnd/>
              <a:tailEnd/>
            </a:ln>
          </p:spPr>
          <p:txBody>
            <a:bodyPr lIns="0" rIns="0" anchor="ctr">
              <a:prstTxWarp prst="textNoShape">
                <a:avLst/>
              </a:prstTxWarp>
            </a:bodyPr>
            <a:lstStyle/>
            <a:p>
              <a:pPr algn="ctr" eaLnBrk="0" hangingPunct="0"/>
              <a:r>
                <a:rPr lang="en-US" sz="1800"/>
                <a:t>Thread</a:t>
              </a:r>
            </a:p>
            <a:p>
              <a:pPr algn="ctr" eaLnBrk="0" hangingPunct="0"/>
              <a:r>
                <a:rPr lang="en-US" sz="1800"/>
                <a:t>3</a:t>
              </a:r>
            </a:p>
          </p:txBody>
        </p:sp>
        <p:sp>
          <p:nvSpPr>
            <p:cNvPr id="66741" name="Rectangle 116"/>
            <p:cNvSpPr>
              <a:spLocks noChangeArrowheads="1"/>
            </p:cNvSpPr>
            <p:nvPr/>
          </p:nvSpPr>
          <p:spPr bwMode="auto">
            <a:xfrm>
              <a:off x="4550" y="2112"/>
              <a:ext cx="528" cy="336"/>
            </a:xfrm>
            <a:prstGeom prst="rect">
              <a:avLst/>
            </a:prstGeom>
            <a:solidFill>
              <a:srgbClr val="FFEAF4"/>
            </a:solidFill>
            <a:ln w="17526" cap="rnd">
              <a:solidFill>
                <a:srgbClr val="000000"/>
              </a:solidFill>
              <a:round/>
              <a:headEnd/>
              <a:tailEnd/>
            </a:ln>
          </p:spPr>
          <p:txBody>
            <a:bodyPr lIns="0" rIns="0" anchor="ctr">
              <a:prstTxWarp prst="textNoShape">
                <a:avLst/>
              </a:prstTxWarp>
            </a:bodyPr>
            <a:lstStyle/>
            <a:p>
              <a:pPr algn="ctr" eaLnBrk="0" hangingPunct="0"/>
              <a:r>
                <a:rPr lang="en-US" sz="1800"/>
                <a:t>Thread</a:t>
              </a:r>
            </a:p>
            <a:p>
              <a:pPr algn="ctr" eaLnBrk="0" hangingPunct="0"/>
              <a:r>
                <a:rPr lang="en-US" sz="1800"/>
                <a:t>4</a:t>
              </a:r>
            </a:p>
          </p:txBody>
        </p:sp>
        <p:sp>
          <p:nvSpPr>
            <p:cNvPr id="66742" name="Rectangle 117"/>
            <p:cNvSpPr>
              <a:spLocks noChangeArrowheads="1"/>
            </p:cNvSpPr>
            <p:nvPr/>
          </p:nvSpPr>
          <p:spPr bwMode="auto">
            <a:xfrm>
              <a:off x="2953" y="2112"/>
              <a:ext cx="528" cy="336"/>
            </a:xfrm>
            <a:prstGeom prst="rect">
              <a:avLst/>
            </a:prstGeom>
            <a:solidFill>
              <a:srgbClr val="FFEAF4"/>
            </a:solidFill>
            <a:ln w="17526" cap="rnd">
              <a:solidFill>
                <a:srgbClr val="000000"/>
              </a:solidFill>
              <a:round/>
              <a:headEnd/>
              <a:tailEnd/>
            </a:ln>
          </p:spPr>
          <p:txBody>
            <a:bodyPr lIns="0" rIns="0" anchor="ctr">
              <a:prstTxWarp prst="textNoShape">
                <a:avLst/>
              </a:prstTxWarp>
            </a:bodyPr>
            <a:lstStyle/>
            <a:p>
              <a:pPr algn="ctr" eaLnBrk="0" hangingPunct="0"/>
              <a:r>
                <a:rPr lang="en-US" sz="1800"/>
                <a:t>Thread</a:t>
              </a:r>
            </a:p>
            <a:p>
              <a:pPr algn="ctr" eaLnBrk="0" hangingPunct="0"/>
              <a:r>
                <a:rPr lang="en-US" sz="1800"/>
                <a:t>1</a:t>
              </a:r>
            </a:p>
          </p:txBody>
        </p:sp>
      </p:grpSp>
      <p:sp>
        <p:nvSpPr>
          <p:cNvPr id="58506" name="Rectangle 138"/>
          <p:cNvSpPr>
            <a:spLocks noChangeArrowheads="1"/>
          </p:cNvSpPr>
          <p:nvPr/>
        </p:nvSpPr>
        <p:spPr bwMode="auto">
          <a:xfrm>
            <a:off x="1500188" y="2430463"/>
            <a:ext cx="742950" cy="280987"/>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B/1111</a:t>
            </a:r>
          </a:p>
        </p:txBody>
      </p:sp>
      <p:sp>
        <p:nvSpPr>
          <p:cNvPr id="58507" name="Rectangle 139"/>
          <p:cNvSpPr>
            <a:spLocks noChangeArrowheads="1"/>
          </p:cNvSpPr>
          <p:nvPr/>
        </p:nvSpPr>
        <p:spPr bwMode="auto">
          <a:xfrm>
            <a:off x="1076325" y="2968625"/>
            <a:ext cx="742950" cy="271463"/>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C/1001</a:t>
            </a:r>
          </a:p>
        </p:txBody>
      </p:sp>
      <p:sp>
        <p:nvSpPr>
          <p:cNvPr id="58508" name="Rectangle 140"/>
          <p:cNvSpPr>
            <a:spLocks noChangeArrowheads="1"/>
          </p:cNvSpPr>
          <p:nvPr/>
        </p:nvSpPr>
        <p:spPr bwMode="auto">
          <a:xfrm>
            <a:off x="1960563" y="2968625"/>
            <a:ext cx="738187" cy="271463"/>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D/0110</a:t>
            </a:r>
          </a:p>
        </p:txBody>
      </p:sp>
      <p:sp>
        <p:nvSpPr>
          <p:cNvPr id="58509" name="Rectangle 141"/>
          <p:cNvSpPr>
            <a:spLocks noChangeArrowheads="1"/>
          </p:cNvSpPr>
          <p:nvPr/>
        </p:nvSpPr>
        <p:spPr bwMode="auto">
          <a:xfrm>
            <a:off x="1500188" y="3582988"/>
            <a:ext cx="742950" cy="280987"/>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E/1111</a:t>
            </a:r>
          </a:p>
        </p:txBody>
      </p:sp>
      <p:sp>
        <p:nvSpPr>
          <p:cNvPr id="58511" name="Rectangle 143"/>
          <p:cNvSpPr>
            <a:spLocks noChangeArrowheads="1"/>
          </p:cNvSpPr>
          <p:nvPr/>
        </p:nvSpPr>
        <p:spPr bwMode="auto">
          <a:xfrm>
            <a:off x="1960563" y="1739900"/>
            <a:ext cx="742950" cy="277813"/>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A/1111</a:t>
            </a:r>
          </a:p>
        </p:txBody>
      </p:sp>
      <p:sp>
        <p:nvSpPr>
          <p:cNvPr id="58512" name="Rectangle 144"/>
          <p:cNvSpPr>
            <a:spLocks noChangeArrowheads="1"/>
          </p:cNvSpPr>
          <p:nvPr/>
        </p:nvSpPr>
        <p:spPr bwMode="auto">
          <a:xfrm>
            <a:off x="1960563" y="4121150"/>
            <a:ext cx="742950" cy="279400"/>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G/1111</a:t>
            </a:r>
          </a:p>
        </p:txBody>
      </p:sp>
      <p:grpSp>
        <p:nvGrpSpPr>
          <p:cNvPr id="8" name="Group 261"/>
          <p:cNvGrpSpPr>
            <a:grpSpLocks/>
          </p:cNvGrpSpPr>
          <p:nvPr/>
        </p:nvGrpSpPr>
        <p:grpSpPr bwMode="auto">
          <a:xfrm>
            <a:off x="4187825" y="2084388"/>
            <a:ext cx="4302125" cy="192087"/>
            <a:chOff x="2638" y="1313"/>
            <a:chExt cx="2710" cy="121"/>
          </a:xfrm>
        </p:grpSpPr>
        <p:grpSp>
          <p:nvGrpSpPr>
            <p:cNvPr id="9" name="Group 225"/>
            <p:cNvGrpSpPr>
              <a:grpSpLocks/>
            </p:cNvGrpSpPr>
            <p:nvPr/>
          </p:nvGrpSpPr>
          <p:grpSpPr bwMode="auto">
            <a:xfrm>
              <a:off x="3122" y="1313"/>
              <a:ext cx="2226" cy="121"/>
              <a:chOff x="3122" y="1652"/>
              <a:chExt cx="2226" cy="121"/>
            </a:xfrm>
          </p:grpSpPr>
          <p:sp>
            <p:nvSpPr>
              <p:cNvPr id="66735" name="Rectangle 226"/>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736" name="Rectangle 227"/>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a:t>
                </a:r>
              </a:p>
            </p:txBody>
          </p:sp>
          <p:sp>
            <p:nvSpPr>
              <p:cNvPr id="66737" name="Rectangle 228"/>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nvGrpSpPr>
            <p:cNvPr id="10" name="Group 232"/>
            <p:cNvGrpSpPr>
              <a:grpSpLocks/>
            </p:cNvGrpSpPr>
            <p:nvPr/>
          </p:nvGrpSpPr>
          <p:grpSpPr bwMode="auto">
            <a:xfrm>
              <a:off x="2638" y="1313"/>
              <a:ext cx="478" cy="121"/>
              <a:chOff x="2638" y="1313"/>
              <a:chExt cx="478" cy="121"/>
            </a:xfrm>
          </p:grpSpPr>
          <p:cxnSp>
            <p:nvCxnSpPr>
              <p:cNvPr id="66733" name="AutoShape 219"/>
              <p:cNvCxnSpPr>
                <a:cxnSpLocks noChangeShapeType="1"/>
                <a:stCxn id="66734" idx="3"/>
                <a:endCxn id="66735"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734" name="Rectangle 229"/>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grpSp>
        <p:nvGrpSpPr>
          <p:cNvPr id="11" name="Group 262"/>
          <p:cNvGrpSpPr>
            <a:grpSpLocks/>
          </p:cNvGrpSpPr>
          <p:nvPr/>
        </p:nvGrpSpPr>
        <p:grpSpPr bwMode="auto">
          <a:xfrm>
            <a:off x="4187825" y="2084388"/>
            <a:ext cx="4302125" cy="576262"/>
            <a:chOff x="2638" y="1434"/>
            <a:chExt cx="2710" cy="363"/>
          </a:xfrm>
        </p:grpSpPr>
        <p:grpSp>
          <p:nvGrpSpPr>
            <p:cNvPr id="12" name="Group 233"/>
            <p:cNvGrpSpPr>
              <a:grpSpLocks/>
            </p:cNvGrpSpPr>
            <p:nvPr/>
          </p:nvGrpSpPr>
          <p:grpSpPr bwMode="auto">
            <a:xfrm>
              <a:off x="3122" y="1555"/>
              <a:ext cx="2226" cy="121"/>
              <a:chOff x="3122" y="1652"/>
              <a:chExt cx="2226" cy="121"/>
            </a:xfrm>
          </p:grpSpPr>
          <p:sp>
            <p:nvSpPr>
              <p:cNvPr id="66728" name="Rectangle 234"/>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29" name="Rectangle 235"/>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D</a:t>
                </a:r>
              </a:p>
            </p:txBody>
          </p:sp>
          <p:sp>
            <p:nvSpPr>
              <p:cNvPr id="66730" name="Rectangle 236"/>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0110</a:t>
                </a:r>
              </a:p>
            </p:txBody>
          </p:sp>
        </p:grpSp>
        <p:grpSp>
          <p:nvGrpSpPr>
            <p:cNvPr id="13" name="Group 240"/>
            <p:cNvGrpSpPr>
              <a:grpSpLocks/>
            </p:cNvGrpSpPr>
            <p:nvPr/>
          </p:nvGrpSpPr>
          <p:grpSpPr bwMode="auto">
            <a:xfrm>
              <a:off x="3122" y="1676"/>
              <a:ext cx="2226" cy="121"/>
              <a:chOff x="3122" y="1652"/>
              <a:chExt cx="2226" cy="121"/>
            </a:xfrm>
          </p:grpSpPr>
          <p:sp>
            <p:nvSpPr>
              <p:cNvPr id="66725" name="Rectangle 241"/>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26" name="Rectangle 242"/>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C</a:t>
                </a:r>
              </a:p>
            </p:txBody>
          </p:sp>
          <p:sp>
            <p:nvSpPr>
              <p:cNvPr id="66727" name="Rectangle 243"/>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1001</a:t>
                </a:r>
              </a:p>
            </p:txBody>
          </p:sp>
        </p:grpSp>
        <p:grpSp>
          <p:nvGrpSpPr>
            <p:cNvPr id="14" name="Group 244"/>
            <p:cNvGrpSpPr>
              <a:grpSpLocks/>
            </p:cNvGrpSpPr>
            <p:nvPr/>
          </p:nvGrpSpPr>
          <p:grpSpPr bwMode="auto">
            <a:xfrm>
              <a:off x="2638" y="1676"/>
              <a:ext cx="478" cy="121"/>
              <a:chOff x="2638" y="1313"/>
              <a:chExt cx="478" cy="121"/>
            </a:xfrm>
          </p:grpSpPr>
          <p:cxnSp>
            <p:nvCxnSpPr>
              <p:cNvPr id="66723" name="AutoShape 245"/>
              <p:cNvCxnSpPr>
                <a:cxnSpLocks noChangeShapeType="1"/>
                <a:stCxn id="66724" idx="3"/>
                <a:endCxn id="66725"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724" name="Rectangle 246"/>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nvGrpSpPr>
            <p:cNvPr id="15" name="Group 223"/>
            <p:cNvGrpSpPr>
              <a:grpSpLocks/>
            </p:cNvGrpSpPr>
            <p:nvPr/>
          </p:nvGrpSpPr>
          <p:grpSpPr bwMode="auto">
            <a:xfrm>
              <a:off x="3122" y="1434"/>
              <a:ext cx="2226" cy="121"/>
              <a:chOff x="3122" y="1652"/>
              <a:chExt cx="2226" cy="121"/>
            </a:xfrm>
          </p:grpSpPr>
          <p:sp>
            <p:nvSpPr>
              <p:cNvPr id="66720" name="Rectangle 220"/>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721" name="Rectangle 221"/>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22" name="Rectangle 222"/>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grpSp>
        <p:nvGrpSpPr>
          <p:cNvPr id="16" name="Group 354"/>
          <p:cNvGrpSpPr>
            <a:grpSpLocks/>
          </p:cNvGrpSpPr>
          <p:nvPr/>
        </p:nvGrpSpPr>
        <p:grpSpPr bwMode="auto">
          <a:xfrm>
            <a:off x="4187825" y="2084388"/>
            <a:ext cx="4302125" cy="384175"/>
            <a:chOff x="291" y="2934"/>
            <a:chExt cx="2710" cy="242"/>
          </a:xfrm>
        </p:grpSpPr>
        <p:grpSp>
          <p:nvGrpSpPr>
            <p:cNvPr id="17" name="Group 331"/>
            <p:cNvGrpSpPr>
              <a:grpSpLocks/>
            </p:cNvGrpSpPr>
            <p:nvPr/>
          </p:nvGrpSpPr>
          <p:grpSpPr bwMode="auto">
            <a:xfrm>
              <a:off x="775" y="3055"/>
              <a:ext cx="2226" cy="121"/>
              <a:chOff x="3122" y="1652"/>
              <a:chExt cx="2226" cy="121"/>
            </a:xfrm>
          </p:grpSpPr>
          <p:sp>
            <p:nvSpPr>
              <p:cNvPr id="66713" name="Rectangle 332"/>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14" name="Rectangle 333"/>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D</a:t>
                </a:r>
              </a:p>
            </p:txBody>
          </p:sp>
          <p:sp>
            <p:nvSpPr>
              <p:cNvPr id="66715" name="Rectangle 334"/>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0110</a:t>
                </a:r>
              </a:p>
            </p:txBody>
          </p:sp>
        </p:grpSp>
        <p:grpSp>
          <p:nvGrpSpPr>
            <p:cNvPr id="18" name="Group 339"/>
            <p:cNvGrpSpPr>
              <a:grpSpLocks/>
            </p:cNvGrpSpPr>
            <p:nvPr/>
          </p:nvGrpSpPr>
          <p:grpSpPr bwMode="auto">
            <a:xfrm>
              <a:off x="291" y="3055"/>
              <a:ext cx="478" cy="121"/>
              <a:chOff x="2638" y="1313"/>
              <a:chExt cx="478" cy="121"/>
            </a:xfrm>
          </p:grpSpPr>
          <p:cxnSp>
            <p:nvCxnSpPr>
              <p:cNvPr id="66711" name="AutoShape 340"/>
              <p:cNvCxnSpPr>
                <a:cxnSpLocks noChangeShapeType="1"/>
                <a:stCxn id="66712" idx="3"/>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712" name="Rectangle 341"/>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nvGrpSpPr>
            <p:cNvPr id="19" name="Group 342"/>
            <p:cNvGrpSpPr>
              <a:grpSpLocks/>
            </p:cNvGrpSpPr>
            <p:nvPr/>
          </p:nvGrpSpPr>
          <p:grpSpPr bwMode="auto">
            <a:xfrm>
              <a:off x="775" y="2934"/>
              <a:ext cx="2226" cy="121"/>
              <a:chOff x="3122" y="1652"/>
              <a:chExt cx="2226" cy="121"/>
            </a:xfrm>
          </p:grpSpPr>
          <p:sp>
            <p:nvSpPr>
              <p:cNvPr id="66708" name="Rectangle 343"/>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709" name="Rectangle 344"/>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10" name="Rectangle 345"/>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grpSp>
        <p:nvGrpSpPr>
          <p:cNvPr id="20" name="Group 452"/>
          <p:cNvGrpSpPr>
            <a:grpSpLocks/>
          </p:cNvGrpSpPr>
          <p:nvPr/>
        </p:nvGrpSpPr>
        <p:grpSpPr bwMode="auto">
          <a:xfrm>
            <a:off x="2187575" y="4735513"/>
            <a:ext cx="481013" cy="1069975"/>
            <a:chOff x="1384" y="2855"/>
            <a:chExt cx="303" cy="674"/>
          </a:xfrm>
        </p:grpSpPr>
        <p:sp>
          <p:nvSpPr>
            <p:cNvPr id="66694" name="Rectangle 362"/>
            <p:cNvSpPr>
              <a:spLocks noChangeArrowheads="1"/>
            </p:cNvSpPr>
            <p:nvPr/>
          </p:nvSpPr>
          <p:spPr bwMode="auto">
            <a:xfrm>
              <a:off x="1387" y="3005"/>
              <a:ext cx="297"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95" name="Freeform 363"/>
            <p:cNvSpPr>
              <a:spLocks noEditPoints="1"/>
            </p:cNvSpPr>
            <p:nvPr/>
          </p:nvSpPr>
          <p:spPr bwMode="auto">
            <a:xfrm>
              <a:off x="1384" y="3002"/>
              <a:ext cx="303"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2" y="144"/>
                    <a:pt x="8" y="144"/>
                  </a:cubicBezTo>
                  <a:cubicBezTo>
                    <a:pt x="3" y="144"/>
                    <a:pt x="0" y="140"/>
                    <a:pt x="0" y="136"/>
                  </a:cubicBezTo>
                  <a:lnTo>
                    <a:pt x="0" y="24"/>
                  </a:lnTo>
                  <a:cubicBezTo>
                    <a:pt x="0" y="19"/>
                    <a:pt x="3" y="16"/>
                    <a:pt x="8" y="16"/>
                  </a:cubicBezTo>
                  <a:cubicBezTo>
                    <a:pt x="12" y="16"/>
                    <a:pt x="16" y="19"/>
                    <a:pt x="16" y="24"/>
                  </a:cubicBezTo>
                  <a:close/>
                  <a:moveTo>
                    <a:pt x="16" y="216"/>
                  </a:moveTo>
                  <a:lnTo>
                    <a:pt x="16" y="328"/>
                  </a:lnTo>
                  <a:cubicBezTo>
                    <a:pt x="16" y="332"/>
                    <a:pt x="12" y="336"/>
                    <a:pt x="8" y="336"/>
                  </a:cubicBezTo>
                  <a:cubicBezTo>
                    <a:pt x="3" y="336"/>
                    <a:pt x="0" y="332"/>
                    <a:pt x="0" y="328"/>
                  </a:cubicBezTo>
                  <a:lnTo>
                    <a:pt x="0" y="216"/>
                  </a:lnTo>
                  <a:cubicBezTo>
                    <a:pt x="0" y="211"/>
                    <a:pt x="3" y="208"/>
                    <a:pt x="8" y="208"/>
                  </a:cubicBezTo>
                  <a:cubicBezTo>
                    <a:pt x="12" y="208"/>
                    <a:pt x="16" y="211"/>
                    <a:pt x="16" y="216"/>
                  </a:cubicBezTo>
                  <a:close/>
                  <a:moveTo>
                    <a:pt x="16" y="408"/>
                  </a:moveTo>
                  <a:lnTo>
                    <a:pt x="16" y="520"/>
                  </a:lnTo>
                  <a:cubicBezTo>
                    <a:pt x="16" y="524"/>
                    <a:pt x="12" y="528"/>
                    <a:pt x="8" y="528"/>
                  </a:cubicBezTo>
                  <a:cubicBezTo>
                    <a:pt x="3" y="528"/>
                    <a:pt x="0" y="524"/>
                    <a:pt x="0" y="520"/>
                  </a:cubicBezTo>
                  <a:lnTo>
                    <a:pt x="0" y="408"/>
                  </a:lnTo>
                  <a:cubicBezTo>
                    <a:pt x="0" y="403"/>
                    <a:pt x="3" y="400"/>
                    <a:pt x="8" y="400"/>
                  </a:cubicBezTo>
                  <a:cubicBezTo>
                    <a:pt x="12" y="400"/>
                    <a:pt x="16" y="403"/>
                    <a:pt x="16" y="408"/>
                  </a:cubicBezTo>
                  <a:close/>
                  <a:moveTo>
                    <a:pt x="16" y="600"/>
                  </a:moveTo>
                  <a:lnTo>
                    <a:pt x="16" y="712"/>
                  </a:lnTo>
                  <a:cubicBezTo>
                    <a:pt x="16" y="716"/>
                    <a:pt x="12" y="720"/>
                    <a:pt x="8" y="720"/>
                  </a:cubicBezTo>
                  <a:cubicBezTo>
                    <a:pt x="3" y="720"/>
                    <a:pt x="0" y="716"/>
                    <a:pt x="0" y="712"/>
                  </a:cubicBezTo>
                  <a:lnTo>
                    <a:pt x="0" y="600"/>
                  </a:lnTo>
                  <a:cubicBezTo>
                    <a:pt x="0" y="595"/>
                    <a:pt x="3" y="592"/>
                    <a:pt x="8" y="592"/>
                  </a:cubicBezTo>
                  <a:cubicBezTo>
                    <a:pt x="12" y="592"/>
                    <a:pt x="16" y="595"/>
                    <a:pt x="16" y="600"/>
                  </a:cubicBezTo>
                  <a:close/>
                  <a:moveTo>
                    <a:pt x="16" y="792"/>
                  </a:moveTo>
                  <a:lnTo>
                    <a:pt x="16" y="904"/>
                  </a:lnTo>
                  <a:cubicBezTo>
                    <a:pt x="16" y="908"/>
                    <a:pt x="12" y="912"/>
                    <a:pt x="8" y="912"/>
                  </a:cubicBezTo>
                  <a:cubicBezTo>
                    <a:pt x="3" y="912"/>
                    <a:pt x="0" y="908"/>
                    <a:pt x="0" y="904"/>
                  </a:cubicBezTo>
                  <a:lnTo>
                    <a:pt x="0" y="792"/>
                  </a:lnTo>
                  <a:cubicBezTo>
                    <a:pt x="0" y="787"/>
                    <a:pt x="3" y="784"/>
                    <a:pt x="8" y="784"/>
                  </a:cubicBezTo>
                  <a:cubicBezTo>
                    <a:pt x="12" y="784"/>
                    <a:pt x="16" y="787"/>
                    <a:pt x="16" y="792"/>
                  </a:cubicBezTo>
                  <a:close/>
                  <a:moveTo>
                    <a:pt x="16" y="984"/>
                  </a:moveTo>
                  <a:lnTo>
                    <a:pt x="16" y="1096"/>
                  </a:lnTo>
                  <a:cubicBezTo>
                    <a:pt x="16" y="1100"/>
                    <a:pt x="12" y="1104"/>
                    <a:pt x="8" y="1104"/>
                  </a:cubicBezTo>
                  <a:cubicBezTo>
                    <a:pt x="3" y="1104"/>
                    <a:pt x="0" y="1100"/>
                    <a:pt x="0" y="1096"/>
                  </a:cubicBezTo>
                  <a:lnTo>
                    <a:pt x="0" y="984"/>
                  </a:lnTo>
                  <a:cubicBezTo>
                    <a:pt x="0" y="979"/>
                    <a:pt x="3" y="976"/>
                    <a:pt x="8" y="976"/>
                  </a:cubicBezTo>
                  <a:cubicBezTo>
                    <a:pt x="12" y="976"/>
                    <a:pt x="16" y="979"/>
                    <a:pt x="16" y="984"/>
                  </a:cubicBezTo>
                  <a:close/>
                  <a:moveTo>
                    <a:pt x="16" y="1176"/>
                  </a:moveTo>
                  <a:lnTo>
                    <a:pt x="16" y="1288"/>
                  </a:lnTo>
                  <a:cubicBezTo>
                    <a:pt x="16" y="1292"/>
                    <a:pt x="12" y="1296"/>
                    <a:pt x="8" y="1296"/>
                  </a:cubicBezTo>
                  <a:cubicBezTo>
                    <a:pt x="3" y="1296"/>
                    <a:pt x="0" y="1292"/>
                    <a:pt x="0" y="1288"/>
                  </a:cubicBezTo>
                  <a:lnTo>
                    <a:pt x="0" y="1176"/>
                  </a:lnTo>
                  <a:cubicBezTo>
                    <a:pt x="0" y="1171"/>
                    <a:pt x="3" y="1168"/>
                    <a:pt x="8" y="1168"/>
                  </a:cubicBezTo>
                  <a:cubicBezTo>
                    <a:pt x="12" y="1168"/>
                    <a:pt x="16" y="1171"/>
                    <a:pt x="16" y="1176"/>
                  </a:cubicBezTo>
                  <a:close/>
                  <a:moveTo>
                    <a:pt x="16" y="1368"/>
                  </a:moveTo>
                  <a:lnTo>
                    <a:pt x="16" y="1398"/>
                  </a:lnTo>
                  <a:lnTo>
                    <a:pt x="8" y="1390"/>
                  </a:lnTo>
                  <a:lnTo>
                    <a:pt x="90" y="1390"/>
                  </a:lnTo>
                  <a:cubicBezTo>
                    <a:pt x="94" y="1390"/>
                    <a:pt x="98" y="1393"/>
                    <a:pt x="98" y="1398"/>
                  </a:cubicBezTo>
                  <a:cubicBezTo>
                    <a:pt x="98" y="1402"/>
                    <a:pt x="94" y="1406"/>
                    <a:pt x="90" y="1406"/>
                  </a:cubicBezTo>
                  <a:lnTo>
                    <a:pt x="8" y="1406"/>
                  </a:lnTo>
                  <a:cubicBezTo>
                    <a:pt x="3" y="1406"/>
                    <a:pt x="0" y="1402"/>
                    <a:pt x="0" y="1398"/>
                  </a:cubicBezTo>
                  <a:lnTo>
                    <a:pt x="0" y="1368"/>
                  </a:lnTo>
                  <a:cubicBezTo>
                    <a:pt x="0" y="1363"/>
                    <a:pt x="3" y="1360"/>
                    <a:pt x="8" y="1360"/>
                  </a:cubicBezTo>
                  <a:cubicBezTo>
                    <a:pt x="12" y="1360"/>
                    <a:pt x="16" y="1363"/>
                    <a:pt x="16" y="1368"/>
                  </a:cubicBezTo>
                  <a:close/>
                  <a:moveTo>
                    <a:pt x="170" y="1390"/>
                  </a:moveTo>
                  <a:lnTo>
                    <a:pt x="282" y="1390"/>
                  </a:lnTo>
                  <a:cubicBezTo>
                    <a:pt x="286" y="1390"/>
                    <a:pt x="290" y="1393"/>
                    <a:pt x="290" y="1398"/>
                  </a:cubicBezTo>
                  <a:cubicBezTo>
                    <a:pt x="290" y="1402"/>
                    <a:pt x="286" y="1406"/>
                    <a:pt x="282" y="1406"/>
                  </a:cubicBezTo>
                  <a:lnTo>
                    <a:pt x="170" y="1406"/>
                  </a:lnTo>
                  <a:cubicBezTo>
                    <a:pt x="165" y="1406"/>
                    <a:pt x="162" y="1402"/>
                    <a:pt x="162" y="1398"/>
                  </a:cubicBezTo>
                  <a:cubicBezTo>
                    <a:pt x="162" y="1393"/>
                    <a:pt x="165" y="1390"/>
                    <a:pt x="170" y="1390"/>
                  </a:cubicBezTo>
                  <a:close/>
                  <a:moveTo>
                    <a:pt x="362" y="1390"/>
                  </a:moveTo>
                  <a:lnTo>
                    <a:pt x="474" y="1390"/>
                  </a:lnTo>
                  <a:cubicBezTo>
                    <a:pt x="478" y="1390"/>
                    <a:pt x="482" y="1393"/>
                    <a:pt x="482" y="1398"/>
                  </a:cubicBezTo>
                  <a:cubicBezTo>
                    <a:pt x="482" y="1402"/>
                    <a:pt x="478" y="1406"/>
                    <a:pt x="474" y="1406"/>
                  </a:cubicBezTo>
                  <a:lnTo>
                    <a:pt x="362" y="1406"/>
                  </a:lnTo>
                  <a:cubicBezTo>
                    <a:pt x="357" y="1406"/>
                    <a:pt x="354" y="1402"/>
                    <a:pt x="354" y="1398"/>
                  </a:cubicBezTo>
                  <a:cubicBezTo>
                    <a:pt x="354" y="1393"/>
                    <a:pt x="357" y="1390"/>
                    <a:pt x="362" y="1390"/>
                  </a:cubicBezTo>
                  <a:close/>
                  <a:moveTo>
                    <a:pt x="554" y="1390"/>
                  </a:moveTo>
                  <a:lnTo>
                    <a:pt x="666" y="1390"/>
                  </a:lnTo>
                  <a:cubicBezTo>
                    <a:pt x="670" y="1390"/>
                    <a:pt x="674" y="1393"/>
                    <a:pt x="674" y="1398"/>
                  </a:cubicBezTo>
                  <a:cubicBezTo>
                    <a:pt x="674" y="1402"/>
                    <a:pt x="670" y="1406"/>
                    <a:pt x="666" y="1406"/>
                  </a:cubicBezTo>
                  <a:lnTo>
                    <a:pt x="554" y="1406"/>
                  </a:lnTo>
                  <a:cubicBezTo>
                    <a:pt x="549" y="1406"/>
                    <a:pt x="546" y="1402"/>
                    <a:pt x="546" y="1398"/>
                  </a:cubicBezTo>
                  <a:cubicBezTo>
                    <a:pt x="546" y="1393"/>
                    <a:pt x="549" y="1390"/>
                    <a:pt x="554" y="1390"/>
                  </a:cubicBezTo>
                  <a:close/>
                  <a:moveTo>
                    <a:pt x="746" y="1390"/>
                  </a:moveTo>
                  <a:lnTo>
                    <a:pt x="801" y="1390"/>
                  </a:lnTo>
                  <a:lnTo>
                    <a:pt x="793" y="1398"/>
                  </a:lnTo>
                  <a:lnTo>
                    <a:pt x="793" y="1340"/>
                  </a:lnTo>
                  <a:cubicBezTo>
                    <a:pt x="793" y="1336"/>
                    <a:pt x="796" y="1332"/>
                    <a:pt x="801" y="1332"/>
                  </a:cubicBezTo>
                  <a:cubicBezTo>
                    <a:pt x="805" y="1332"/>
                    <a:pt x="809" y="1336"/>
                    <a:pt x="809" y="1340"/>
                  </a:cubicBezTo>
                  <a:lnTo>
                    <a:pt x="809" y="1398"/>
                  </a:lnTo>
                  <a:cubicBezTo>
                    <a:pt x="809" y="1402"/>
                    <a:pt x="805" y="1406"/>
                    <a:pt x="801" y="1406"/>
                  </a:cubicBezTo>
                  <a:lnTo>
                    <a:pt x="746" y="1406"/>
                  </a:lnTo>
                  <a:cubicBezTo>
                    <a:pt x="741" y="1406"/>
                    <a:pt x="738" y="1402"/>
                    <a:pt x="738" y="1398"/>
                  </a:cubicBezTo>
                  <a:cubicBezTo>
                    <a:pt x="738" y="1393"/>
                    <a:pt x="741" y="1390"/>
                    <a:pt x="746" y="1390"/>
                  </a:cubicBezTo>
                  <a:close/>
                  <a:moveTo>
                    <a:pt x="793" y="1260"/>
                  </a:moveTo>
                  <a:lnTo>
                    <a:pt x="793" y="1148"/>
                  </a:lnTo>
                  <a:cubicBezTo>
                    <a:pt x="793" y="1144"/>
                    <a:pt x="796" y="1140"/>
                    <a:pt x="801" y="1140"/>
                  </a:cubicBezTo>
                  <a:cubicBezTo>
                    <a:pt x="805" y="1140"/>
                    <a:pt x="809" y="1144"/>
                    <a:pt x="809" y="1148"/>
                  </a:cubicBezTo>
                  <a:lnTo>
                    <a:pt x="809" y="1260"/>
                  </a:lnTo>
                  <a:cubicBezTo>
                    <a:pt x="809" y="1265"/>
                    <a:pt x="805" y="1268"/>
                    <a:pt x="801" y="1268"/>
                  </a:cubicBezTo>
                  <a:cubicBezTo>
                    <a:pt x="796" y="1268"/>
                    <a:pt x="793" y="1265"/>
                    <a:pt x="793" y="1260"/>
                  </a:cubicBezTo>
                  <a:close/>
                  <a:moveTo>
                    <a:pt x="793" y="1068"/>
                  </a:moveTo>
                  <a:lnTo>
                    <a:pt x="793" y="956"/>
                  </a:lnTo>
                  <a:cubicBezTo>
                    <a:pt x="793" y="952"/>
                    <a:pt x="796" y="948"/>
                    <a:pt x="801" y="948"/>
                  </a:cubicBezTo>
                  <a:cubicBezTo>
                    <a:pt x="805" y="948"/>
                    <a:pt x="809" y="952"/>
                    <a:pt x="809" y="956"/>
                  </a:cubicBezTo>
                  <a:lnTo>
                    <a:pt x="809" y="1068"/>
                  </a:lnTo>
                  <a:cubicBezTo>
                    <a:pt x="809" y="1073"/>
                    <a:pt x="805" y="1076"/>
                    <a:pt x="801" y="1076"/>
                  </a:cubicBezTo>
                  <a:cubicBezTo>
                    <a:pt x="796" y="1076"/>
                    <a:pt x="793" y="1073"/>
                    <a:pt x="793" y="1068"/>
                  </a:cubicBezTo>
                  <a:close/>
                  <a:moveTo>
                    <a:pt x="793" y="876"/>
                  </a:moveTo>
                  <a:lnTo>
                    <a:pt x="793" y="764"/>
                  </a:lnTo>
                  <a:cubicBezTo>
                    <a:pt x="793" y="760"/>
                    <a:pt x="796" y="756"/>
                    <a:pt x="801" y="756"/>
                  </a:cubicBezTo>
                  <a:cubicBezTo>
                    <a:pt x="805" y="756"/>
                    <a:pt x="809" y="760"/>
                    <a:pt x="809" y="764"/>
                  </a:cubicBezTo>
                  <a:lnTo>
                    <a:pt x="809" y="876"/>
                  </a:lnTo>
                  <a:cubicBezTo>
                    <a:pt x="809" y="881"/>
                    <a:pt x="805" y="884"/>
                    <a:pt x="801" y="884"/>
                  </a:cubicBezTo>
                  <a:cubicBezTo>
                    <a:pt x="796" y="884"/>
                    <a:pt x="793" y="881"/>
                    <a:pt x="793" y="876"/>
                  </a:cubicBezTo>
                  <a:close/>
                  <a:moveTo>
                    <a:pt x="793" y="684"/>
                  </a:moveTo>
                  <a:lnTo>
                    <a:pt x="793" y="572"/>
                  </a:lnTo>
                  <a:cubicBezTo>
                    <a:pt x="793" y="568"/>
                    <a:pt x="796" y="564"/>
                    <a:pt x="801" y="564"/>
                  </a:cubicBezTo>
                  <a:cubicBezTo>
                    <a:pt x="805" y="564"/>
                    <a:pt x="809" y="568"/>
                    <a:pt x="809" y="572"/>
                  </a:cubicBezTo>
                  <a:lnTo>
                    <a:pt x="809" y="684"/>
                  </a:lnTo>
                  <a:cubicBezTo>
                    <a:pt x="809" y="689"/>
                    <a:pt x="805" y="692"/>
                    <a:pt x="801" y="692"/>
                  </a:cubicBezTo>
                  <a:cubicBezTo>
                    <a:pt x="796" y="692"/>
                    <a:pt x="793" y="689"/>
                    <a:pt x="793" y="684"/>
                  </a:cubicBezTo>
                  <a:close/>
                  <a:moveTo>
                    <a:pt x="793" y="492"/>
                  </a:moveTo>
                  <a:lnTo>
                    <a:pt x="793" y="380"/>
                  </a:lnTo>
                  <a:cubicBezTo>
                    <a:pt x="793" y="376"/>
                    <a:pt x="796" y="372"/>
                    <a:pt x="801" y="372"/>
                  </a:cubicBezTo>
                  <a:cubicBezTo>
                    <a:pt x="805" y="372"/>
                    <a:pt x="809" y="376"/>
                    <a:pt x="809" y="380"/>
                  </a:cubicBezTo>
                  <a:lnTo>
                    <a:pt x="809" y="492"/>
                  </a:lnTo>
                  <a:cubicBezTo>
                    <a:pt x="809" y="497"/>
                    <a:pt x="805" y="500"/>
                    <a:pt x="801" y="500"/>
                  </a:cubicBezTo>
                  <a:cubicBezTo>
                    <a:pt x="796" y="500"/>
                    <a:pt x="793" y="497"/>
                    <a:pt x="793" y="492"/>
                  </a:cubicBezTo>
                  <a:close/>
                  <a:moveTo>
                    <a:pt x="793" y="300"/>
                  </a:moveTo>
                  <a:lnTo>
                    <a:pt x="793" y="188"/>
                  </a:lnTo>
                  <a:cubicBezTo>
                    <a:pt x="793" y="184"/>
                    <a:pt x="796" y="180"/>
                    <a:pt x="801" y="180"/>
                  </a:cubicBezTo>
                  <a:cubicBezTo>
                    <a:pt x="805" y="180"/>
                    <a:pt x="809" y="184"/>
                    <a:pt x="809" y="188"/>
                  </a:cubicBezTo>
                  <a:lnTo>
                    <a:pt x="809" y="300"/>
                  </a:lnTo>
                  <a:cubicBezTo>
                    <a:pt x="809" y="305"/>
                    <a:pt x="805" y="308"/>
                    <a:pt x="801" y="308"/>
                  </a:cubicBezTo>
                  <a:cubicBezTo>
                    <a:pt x="796" y="308"/>
                    <a:pt x="793" y="305"/>
                    <a:pt x="793" y="300"/>
                  </a:cubicBezTo>
                  <a:close/>
                  <a:moveTo>
                    <a:pt x="793" y="108"/>
                  </a:moveTo>
                  <a:lnTo>
                    <a:pt x="793" y="8"/>
                  </a:lnTo>
                  <a:lnTo>
                    <a:pt x="801" y="16"/>
                  </a:lnTo>
                  <a:lnTo>
                    <a:pt x="789" y="16"/>
                  </a:lnTo>
                  <a:cubicBezTo>
                    <a:pt x="785" y="16"/>
                    <a:pt x="781" y="12"/>
                    <a:pt x="781" y="8"/>
                  </a:cubicBezTo>
                  <a:cubicBezTo>
                    <a:pt x="781" y="3"/>
                    <a:pt x="785" y="0"/>
                    <a:pt x="789" y="0"/>
                  </a:cubicBezTo>
                  <a:lnTo>
                    <a:pt x="801" y="0"/>
                  </a:lnTo>
                  <a:cubicBezTo>
                    <a:pt x="805" y="0"/>
                    <a:pt x="809" y="3"/>
                    <a:pt x="809" y="8"/>
                  </a:cubicBezTo>
                  <a:lnTo>
                    <a:pt x="809" y="108"/>
                  </a:lnTo>
                  <a:cubicBezTo>
                    <a:pt x="809" y="113"/>
                    <a:pt x="805" y="116"/>
                    <a:pt x="801" y="116"/>
                  </a:cubicBezTo>
                  <a:cubicBezTo>
                    <a:pt x="796" y="116"/>
                    <a:pt x="793" y="113"/>
                    <a:pt x="793" y="108"/>
                  </a:cubicBezTo>
                  <a:close/>
                  <a:moveTo>
                    <a:pt x="709" y="16"/>
                  </a:moveTo>
                  <a:lnTo>
                    <a:pt x="597" y="16"/>
                  </a:lnTo>
                  <a:cubicBezTo>
                    <a:pt x="593" y="16"/>
                    <a:pt x="589" y="12"/>
                    <a:pt x="589" y="8"/>
                  </a:cubicBezTo>
                  <a:cubicBezTo>
                    <a:pt x="589" y="3"/>
                    <a:pt x="593" y="0"/>
                    <a:pt x="597" y="0"/>
                  </a:cubicBezTo>
                  <a:lnTo>
                    <a:pt x="709" y="0"/>
                  </a:lnTo>
                  <a:cubicBezTo>
                    <a:pt x="714" y="0"/>
                    <a:pt x="717" y="3"/>
                    <a:pt x="717" y="8"/>
                  </a:cubicBezTo>
                  <a:cubicBezTo>
                    <a:pt x="717" y="12"/>
                    <a:pt x="714" y="16"/>
                    <a:pt x="709" y="16"/>
                  </a:cubicBezTo>
                  <a:close/>
                  <a:moveTo>
                    <a:pt x="517" y="16"/>
                  </a:moveTo>
                  <a:lnTo>
                    <a:pt x="405" y="16"/>
                  </a:lnTo>
                  <a:cubicBezTo>
                    <a:pt x="401" y="16"/>
                    <a:pt x="397" y="12"/>
                    <a:pt x="397" y="8"/>
                  </a:cubicBezTo>
                  <a:cubicBezTo>
                    <a:pt x="397" y="3"/>
                    <a:pt x="401" y="0"/>
                    <a:pt x="405" y="0"/>
                  </a:cubicBezTo>
                  <a:lnTo>
                    <a:pt x="517" y="0"/>
                  </a:lnTo>
                  <a:cubicBezTo>
                    <a:pt x="522" y="0"/>
                    <a:pt x="525" y="3"/>
                    <a:pt x="525" y="8"/>
                  </a:cubicBezTo>
                  <a:cubicBezTo>
                    <a:pt x="525" y="12"/>
                    <a:pt x="522" y="16"/>
                    <a:pt x="517" y="16"/>
                  </a:cubicBezTo>
                  <a:close/>
                  <a:moveTo>
                    <a:pt x="325" y="16"/>
                  </a:moveTo>
                  <a:lnTo>
                    <a:pt x="213" y="16"/>
                  </a:lnTo>
                  <a:cubicBezTo>
                    <a:pt x="209" y="16"/>
                    <a:pt x="205" y="12"/>
                    <a:pt x="205" y="8"/>
                  </a:cubicBezTo>
                  <a:cubicBezTo>
                    <a:pt x="205" y="3"/>
                    <a:pt x="209" y="0"/>
                    <a:pt x="213" y="0"/>
                  </a:cubicBezTo>
                  <a:lnTo>
                    <a:pt x="325" y="0"/>
                  </a:lnTo>
                  <a:cubicBezTo>
                    <a:pt x="330" y="0"/>
                    <a:pt x="333" y="3"/>
                    <a:pt x="333" y="8"/>
                  </a:cubicBezTo>
                  <a:cubicBezTo>
                    <a:pt x="333" y="12"/>
                    <a:pt x="330" y="16"/>
                    <a:pt x="325" y="16"/>
                  </a:cubicBezTo>
                  <a:close/>
                  <a:moveTo>
                    <a:pt x="133" y="16"/>
                  </a:moveTo>
                  <a:lnTo>
                    <a:pt x="21" y="16"/>
                  </a:lnTo>
                  <a:cubicBezTo>
                    <a:pt x="17" y="16"/>
                    <a:pt x="13" y="12"/>
                    <a:pt x="13" y="8"/>
                  </a:cubicBezTo>
                  <a:cubicBezTo>
                    <a:pt x="13" y="3"/>
                    <a:pt x="17" y="0"/>
                    <a:pt x="21" y="0"/>
                  </a:cubicBezTo>
                  <a:lnTo>
                    <a:pt x="133" y="0"/>
                  </a:lnTo>
                  <a:cubicBezTo>
                    <a:pt x="138" y="0"/>
                    <a:pt x="141" y="3"/>
                    <a:pt x="141" y="8"/>
                  </a:cubicBezTo>
                  <a:cubicBezTo>
                    <a:pt x="141" y="12"/>
                    <a:pt x="138" y="16"/>
                    <a:pt x="133"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96" name="Rectangle 364"/>
            <p:cNvSpPr>
              <a:spLocks noChangeArrowheads="1"/>
            </p:cNvSpPr>
            <p:nvPr/>
          </p:nvSpPr>
          <p:spPr bwMode="auto">
            <a:xfrm>
              <a:off x="1497" y="2855"/>
              <a:ext cx="75"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A</a:t>
              </a:r>
              <a:endParaRPr lang="en-US"/>
            </a:p>
          </p:txBody>
        </p:sp>
        <p:sp>
          <p:nvSpPr>
            <p:cNvPr id="66697" name="Line 365"/>
            <p:cNvSpPr>
              <a:spLocks noChangeShapeType="1"/>
            </p:cNvSpPr>
            <p:nvPr/>
          </p:nvSpPr>
          <p:spPr bwMode="auto">
            <a:xfrm>
              <a:off x="1461" y="3079"/>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98" name="Freeform 366"/>
            <p:cNvSpPr>
              <a:spLocks/>
            </p:cNvSpPr>
            <p:nvPr/>
          </p:nvSpPr>
          <p:spPr bwMode="auto">
            <a:xfrm>
              <a:off x="1555" y="304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99" name="Line 367"/>
            <p:cNvSpPr>
              <a:spLocks noChangeShapeType="1"/>
            </p:cNvSpPr>
            <p:nvPr/>
          </p:nvSpPr>
          <p:spPr bwMode="auto">
            <a:xfrm>
              <a:off x="1455" y="3432"/>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700" name="Freeform 368"/>
            <p:cNvSpPr>
              <a:spLocks/>
            </p:cNvSpPr>
            <p:nvPr/>
          </p:nvSpPr>
          <p:spPr bwMode="auto">
            <a:xfrm>
              <a:off x="1549" y="3401"/>
              <a:ext cx="92" cy="62"/>
            </a:xfrm>
            <a:custGeom>
              <a:avLst/>
              <a:gdLst>
                <a:gd name="T0" fmla="*/ 0 w 92"/>
                <a:gd name="T1" fmla="*/ 0 h 62"/>
                <a:gd name="T2" fmla="*/ 92 w 92"/>
                <a:gd name="T3" fmla="*/ 31 h 62"/>
                <a:gd name="T4" fmla="*/ 0 w 92"/>
                <a:gd name="T5" fmla="*/ 62 h 62"/>
                <a:gd name="T6" fmla="*/ 0 w 92"/>
                <a:gd name="T7" fmla="*/ 0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0"/>
                  </a:moveTo>
                  <a:lnTo>
                    <a:pt x="92" y="31"/>
                  </a:lnTo>
                  <a:lnTo>
                    <a:pt x="0" y="62"/>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701" name="Line 369"/>
            <p:cNvSpPr>
              <a:spLocks noChangeShapeType="1"/>
            </p:cNvSpPr>
            <p:nvPr/>
          </p:nvSpPr>
          <p:spPr bwMode="auto">
            <a:xfrm>
              <a:off x="1455" y="3206"/>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702" name="Freeform 370"/>
            <p:cNvSpPr>
              <a:spLocks/>
            </p:cNvSpPr>
            <p:nvPr/>
          </p:nvSpPr>
          <p:spPr bwMode="auto">
            <a:xfrm>
              <a:off x="1549" y="317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703" name="Line 371"/>
            <p:cNvSpPr>
              <a:spLocks noChangeShapeType="1"/>
            </p:cNvSpPr>
            <p:nvPr/>
          </p:nvSpPr>
          <p:spPr bwMode="auto">
            <a:xfrm>
              <a:off x="1455" y="3319"/>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704" name="Freeform 372"/>
            <p:cNvSpPr>
              <a:spLocks/>
            </p:cNvSpPr>
            <p:nvPr/>
          </p:nvSpPr>
          <p:spPr bwMode="auto">
            <a:xfrm>
              <a:off x="1549" y="328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grpSp>
      <p:grpSp>
        <p:nvGrpSpPr>
          <p:cNvPr id="21" name="Group 455"/>
          <p:cNvGrpSpPr>
            <a:grpSpLocks/>
          </p:cNvGrpSpPr>
          <p:nvPr/>
        </p:nvGrpSpPr>
        <p:grpSpPr bwMode="auto">
          <a:xfrm>
            <a:off x="3859213" y="4735513"/>
            <a:ext cx="482600" cy="1069975"/>
            <a:chOff x="2437" y="2855"/>
            <a:chExt cx="304" cy="674"/>
          </a:xfrm>
        </p:grpSpPr>
        <p:sp>
          <p:nvSpPr>
            <p:cNvPr id="66687" name="Rectangle 395"/>
            <p:cNvSpPr>
              <a:spLocks noChangeArrowheads="1"/>
            </p:cNvSpPr>
            <p:nvPr/>
          </p:nvSpPr>
          <p:spPr bwMode="auto">
            <a:xfrm>
              <a:off x="2440" y="3005"/>
              <a:ext cx="298"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88" name="Freeform 396"/>
            <p:cNvSpPr>
              <a:spLocks noEditPoints="1"/>
            </p:cNvSpPr>
            <p:nvPr/>
          </p:nvSpPr>
          <p:spPr bwMode="auto">
            <a:xfrm>
              <a:off x="2437" y="3002"/>
              <a:ext cx="304"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3" y="144"/>
                    <a:pt x="8" y="144"/>
                  </a:cubicBezTo>
                  <a:cubicBezTo>
                    <a:pt x="4" y="144"/>
                    <a:pt x="0" y="140"/>
                    <a:pt x="0" y="136"/>
                  </a:cubicBezTo>
                  <a:lnTo>
                    <a:pt x="0" y="24"/>
                  </a:lnTo>
                  <a:cubicBezTo>
                    <a:pt x="0" y="19"/>
                    <a:pt x="4" y="16"/>
                    <a:pt x="8" y="16"/>
                  </a:cubicBezTo>
                  <a:cubicBezTo>
                    <a:pt x="13" y="16"/>
                    <a:pt x="16" y="19"/>
                    <a:pt x="16" y="24"/>
                  </a:cubicBezTo>
                  <a:close/>
                  <a:moveTo>
                    <a:pt x="16" y="216"/>
                  </a:moveTo>
                  <a:lnTo>
                    <a:pt x="16" y="328"/>
                  </a:lnTo>
                  <a:cubicBezTo>
                    <a:pt x="16" y="332"/>
                    <a:pt x="13" y="336"/>
                    <a:pt x="8" y="336"/>
                  </a:cubicBezTo>
                  <a:cubicBezTo>
                    <a:pt x="4" y="336"/>
                    <a:pt x="0" y="332"/>
                    <a:pt x="0" y="328"/>
                  </a:cubicBezTo>
                  <a:lnTo>
                    <a:pt x="0" y="216"/>
                  </a:lnTo>
                  <a:cubicBezTo>
                    <a:pt x="0" y="211"/>
                    <a:pt x="4" y="208"/>
                    <a:pt x="8" y="208"/>
                  </a:cubicBezTo>
                  <a:cubicBezTo>
                    <a:pt x="13" y="208"/>
                    <a:pt x="16" y="211"/>
                    <a:pt x="16" y="216"/>
                  </a:cubicBezTo>
                  <a:close/>
                  <a:moveTo>
                    <a:pt x="16" y="408"/>
                  </a:moveTo>
                  <a:lnTo>
                    <a:pt x="16" y="520"/>
                  </a:lnTo>
                  <a:cubicBezTo>
                    <a:pt x="16" y="524"/>
                    <a:pt x="13" y="528"/>
                    <a:pt x="8" y="528"/>
                  </a:cubicBezTo>
                  <a:cubicBezTo>
                    <a:pt x="4" y="528"/>
                    <a:pt x="0" y="524"/>
                    <a:pt x="0" y="520"/>
                  </a:cubicBezTo>
                  <a:lnTo>
                    <a:pt x="0" y="408"/>
                  </a:lnTo>
                  <a:cubicBezTo>
                    <a:pt x="0" y="403"/>
                    <a:pt x="4" y="400"/>
                    <a:pt x="8" y="400"/>
                  </a:cubicBezTo>
                  <a:cubicBezTo>
                    <a:pt x="13" y="400"/>
                    <a:pt x="16" y="403"/>
                    <a:pt x="16" y="408"/>
                  </a:cubicBezTo>
                  <a:close/>
                  <a:moveTo>
                    <a:pt x="16" y="600"/>
                  </a:moveTo>
                  <a:lnTo>
                    <a:pt x="16" y="712"/>
                  </a:lnTo>
                  <a:cubicBezTo>
                    <a:pt x="16" y="716"/>
                    <a:pt x="13" y="720"/>
                    <a:pt x="8" y="720"/>
                  </a:cubicBezTo>
                  <a:cubicBezTo>
                    <a:pt x="4" y="720"/>
                    <a:pt x="0" y="716"/>
                    <a:pt x="0" y="712"/>
                  </a:cubicBezTo>
                  <a:lnTo>
                    <a:pt x="0" y="600"/>
                  </a:lnTo>
                  <a:cubicBezTo>
                    <a:pt x="0" y="595"/>
                    <a:pt x="4" y="592"/>
                    <a:pt x="8" y="592"/>
                  </a:cubicBezTo>
                  <a:cubicBezTo>
                    <a:pt x="13" y="592"/>
                    <a:pt x="16" y="595"/>
                    <a:pt x="16" y="600"/>
                  </a:cubicBezTo>
                  <a:close/>
                  <a:moveTo>
                    <a:pt x="16" y="792"/>
                  </a:moveTo>
                  <a:lnTo>
                    <a:pt x="16" y="904"/>
                  </a:lnTo>
                  <a:cubicBezTo>
                    <a:pt x="16" y="908"/>
                    <a:pt x="13" y="912"/>
                    <a:pt x="8" y="912"/>
                  </a:cubicBezTo>
                  <a:cubicBezTo>
                    <a:pt x="4" y="912"/>
                    <a:pt x="0" y="908"/>
                    <a:pt x="0" y="904"/>
                  </a:cubicBezTo>
                  <a:lnTo>
                    <a:pt x="0" y="792"/>
                  </a:lnTo>
                  <a:cubicBezTo>
                    <a:pt x="0" y="787"/>
                    <a:pt x="4" y="784"/>
                    <a:pt x="8" y="784"/>
                  </a:cubicBezTo>
                  <a:cubicBezTo>
                    <a:pt x="13" y="784"/>
                    <a:pt x="16" y="787"/>
                    <a:pt x="16" y="792"/>
                  </a:cubicBezTo>
                  <a:close/>
                  <a:moveTo>
                    <a:pt x="16" y="984"/>
                  </a:moveTo>
                  <a:lnTo>
                    <a:pt x="16" y="1096"/>
                  </a:lnTo>
                  <a:cubicBezTo>
                    <a:pt x="16" y="1100"/>
                    <a:pt x="13" y="1104"/>
                    <a:pt x="8" y="1104"/>
                  </a:cubicBezTo>
                  <a:cubicBezTo>
                    <a:pt x="4" y="1104"/>
                    <a:pt x="0" y="1100"/>
                    <a:pt x="0" y="1096"/>
                  </a:cubicBezTo>
                  <a:lnTo>
                    <a:pt x="0" y="984"/>
                  </a:lnTo>
                  <a:cubicBezTo>
                    <a:pt x="0" y="979"/>
                    <a:pt x="4" y="976"/>
                    <a:pt x="8" y="976"/>
                  </a:cubicBezTo>
                  <a:cubicBezTo>
                    <a:pt x="13" y="976"/>
                    <a:pt x="16" y="979"/>
                    <a:pt x="16" y="984"/>
                  </a:cubicBezTo>
                  <a:close/>
                  <a:moveTo>
                    <a:pt x="16" y="1176"/>
                  </a:moveTo>
                  <a:lnTo>
                    <a:pt x="16" y="1288"/>
                  </a:lnTo>
                  <a:cubicBezTo>
                    <a:pt x="16" y="1292"/>
                    <a:pt x="13" y="1296"/>
                    <a:pt x="8" y="1296"/>
                  </a:cubicBezTo>
                  <a:cubicBezTo>
                    <a:pt x="4" y="1296"/>
                    <a:pt x="0" y="1292"/>
                    <a:pt x="0" y="1288"/>
                  </a:cubicBezTo>
                  <a:lnTo>
                    <a:pt x="0" y="1176"/>
                  </a:lnTo>
                  <a:cubicBezTo>
                    <a:pt x="0" y="1171"/>
                    <a:pt x="4" y="1168"/>
                    <a:pt x="8" y="1168"/>
                  </a:cubicBezTo>
                  <a:cubicBezTo>
                    <a:pt x="13" y="1168"/>
                    <a:pt x="16" y="1171"/>
                    <a:pt x="16" y="1176"/>
                  </a:cubicBezTo>
                  <a:close/>
                  <a:moveTo>
                    <a:pt x="16" y="1368"/>
                  </a:moveTo>
                  <a:lnTo>
                    <a:pt x="16" y="1398"/>
                  </a:lnTo>
                  <a:lnTo>
                    <a:pt x="8" y="1390"/>
                  </a:lnTo>
                  <a:lnTo>
                    <a:pt x="90" y="1390"/>
                  </a:lnTo>
                  <a:cubicBezTo>
                    <a:pt x="95" y="1390"/>
                    <a:pt x="98" y="1393"/>
                    <a:pt x="98" y="1398"/>
                  </a:cubicBezTo>
                  <a:cubicBezTo>
                    <a:pt x="98" y="1402"/>
                    <a:pt x="95" y="1406"/>
                    <a:pt x="90" y="1406"/>
                  </a:cubicBezTo>
                  <a:lnTo>
                    <a:pt x="8" y="1406"/>
                  </a:lnTo>
                  <a:cubicBezTo>
                    <a:pt x="4" y="1406"/>
                    <a:pt x="0" y="1402"/>
                    <a:pt x="0" y="1398"/>
                  </a:cubicBezTo>
                  <a:lnTo>
                    <a:pt x="0" y="1368"/>
                  </a:lnTo>
                  <a:cubicBezTo>
                    <a:pt x="0" y="1363"/>
                    <a:pt x="4" y="1360"/>
                    <a:pt x="8" y="1360"/>
                  </a:cubicBezTo>
                  <a:cubicBezTo>
                    <a:pt x="13" y="1360"/>
                    <a:pt x="16" y="1363"/>
                    <a:pt x="16" y="1368"/>
                  </a:cubicBezTo>
                  <a:close/>
                  <a:moveTo>
                    <a:pt x="170" y="1390"/>
                  </a:moveTo>
                  <a:lnTo>
                    <a:pt x="282" y="1390"/>
                  </a:lnTo>
                  <a:cubicBezTo>
                    <a:pt x="287" y="1390"/>
                    <a:pt x="290" y="1393"/>
                    <a:pt x="290" y="1398"/>
                  </a:cubicBezTo>
                  <a:cubicBezTo>
                    <a:pt x="290" y="1402"/>
                    <a:pt x="287" y="1406"/>
                    <a:pt x="282" y="1406"/>
                  </a:cubicBezTo>
                  <a:lnTo>
                    <a:pt x="170" y="1406"/>
                  </a:lnTo>
                  <a:cubicBezTo>
                    <a:pt x="166" y="1406"/>
                    <a:pt x="162" y="1402"/>
                    <a:pt x="162" y="1398"/>
                  </a:cubicBezTo>
                  <a:cubicBezTo>
                    <a:pt x="162" y="1393"/>
                    <a:pt x="166" y="1390"/>
                    <a:pt x="170" y="1390"/>
                  </a:cubicBezTo>
                  <a:close/>
                  <a:moveTo>
                    <a:pt x="362" y="1390"/>
                  </a:moveTo>
                  <a:lnTo>
                    <a:pt x="474" y="1390"/>
                  </a:lnTo>
                  <a:cubicBezTo>
                    <a:pt x="479" y="1390"/>
                    <a:pt x="482" y="1393"/>
                    <a:pt x="482" y="1398"/>
                  </a:cubicBezTo>
                  <a:cubicBezTo>
                    <a:pt x="482" y="1402"/>
                    <a:pt x="479" y="1406"/>
                    <a:pt x="474" y="1406"/>
                  </a:cubicBezTo>
                  <a:lnTo>
                    <a:pt x="362" y="1406"/>
                  </a:lnTo>
                  <a:cubicBezTo>
                    <a:pt x="358" y="1406"/>
                    <a:pt x="354" y="1402"/>
                    <a:pt x="354" y="1398"/>
                  </a:cubicBezTo>
                  <a:cubicBezTo>
                    <a:pt x="354" y="1393"/>
                    <a:pt x="358" y="1390"/>
                    <a:pt x="362" y="1390"/>
                  </a:cubicBezTo>
                  <a:close/>
                  <a:moveTo>
                    <a:pt x="554" y="1390"/>
                  </a:moveTo>
                  <a:lnTo>
                    <a:pt x="666" y="1390"/>
                  </a:lnTo>
                  <a:cubicBezTo>
                    <a:pt x="671" y="1390"/>
                    <a:pt x="674" y="1393"/>
                    <a:pt x="674" y="1398"/>
                  </a:cubicBezTo>
                  <a:cubicBezTo>
                    <a:pt x="674" y="1402"/>
                    <a:pt x="671" y="1406"/>
                    <a:pt x="666" y="1406"/>
                  </a:cubicBezTo>
                  <a:lnTo>
                    <a:pt x="554" y="1406"/>
                  </a:lnTo>
                  <a:cubicBezTo>
                    <a:pt x="550" y="1406"/>
                    <a:pt x="546" y="1402"/>
                    <a:pt x="546" y="1398"/>
                  </a:cubicBezTo>
                  <a:cubicBezTo>
                    <a:pt x="546" y="1393"/>
                    <a:pt x="550" y="1390"/>
                    <a:pt x="554" y="1390"/>
                  </a:cubicBezTo>
                  <a:close/>
                  <a:moveTo>
                    <a:pt x="746" y="1390"/>
                  </a:moveTo>
                  <a:lnTo>
                    <a:pt x="801" y="1390"/>
                  </a:lnTo>
                  <a:lnTo>
                    <a:pt x="793" y="1398"/>
                  </a:lnTo>
                  <a:lnTo>
                    <a:pt x="793" y="1340"/>
                  </a:lnTo>
                  <a:cubicBezTo>
                    <a:pt x="793" y="1336"/>
                    <a:pt x="797" y="1332"/>
                    <a:pt x="801" y="1332"/>
                  </a:cubicBezTo>
                  <a:cubicBezTo>
                    <a:pt x="806" y="1332"/>
                    <a:pt x="809" y="1336"/>
                    <a:pt x="809" y="1340"/>
                  </a:cubicBezTo>
                  <a:lnTo>
                    <a:pt x="809" y="1398"/>
                  </a:lnTo>
                  <a:cubicBezTo>
                    <a:pt x="809" y="1402"/>
                    <a:pt x="806" y="1406"/>
                    <a:pt x="801" y="1406"/>
                  </a:cubicBezTo>
                  <a:lnTo>
                    <a:pt x="746" y="1406"/>
                  </a:lnTo>
                  <a:cubicBezTo>
                    <a:pt x="742" y="1406"/>
                    <a:pt x="738" y="1402"/>
                    <a:pt x="738" y="1398"/>
                  </a:cubicBezTo>
                  <a:cubicBezTo>
                    <a:pt x="738" y="1393"/>
                    <a:pt x="742" y="1390"/>
                    <a:pt x="746" y="1390"/>
                  </a:cubicBezTo>
                  <a:close/>
                  <a:moveTo>
                    <a:pt x="793" y="1260"/>
                  </a:moveTo>
                  <a:lnTo>
                    <a:pt x="793" y="1148"/>
                  </a:lnTo>
                  <a:cubicBezTo>
                    <a:pt x="793" y="1144"/>
                    <a:pt x="797" y="1140"/>
                    <a:pt x="801" y="1140"/>
                  </a:cubicBezTo>
                  <a:cubicBezTo>
                    <a:pt x="806" y="1140"/>
                    <a:pt x="809" y="1144"/>
                    <a:pt x="809" y="1148"/>
                  </a:cubicBezTo>
                  <a:lnTo>
                    <a:pt x="809" y="1260"/>
                  </a:lnTo>
                  <a:cubicBezTo>
                    <a:pt x="809" y="1265"/>
                    <a:pt x="806" y="1268"/>
                    <a:pt x="801" y="1268"/>
                  </a:cubicBezTo>
                  <a:cubicBezTo>
                    <a:pt x="797" y="1268"/>
                    <a:pt x="793" y="1265"/>
                    <a:pt x="793" y="1260"/>
                  </a:cubicBezTo>
                  <a:close/>
                  <a:moveTo>
                    <a:pt x="793" y="1068"/>
                  </a:moveTo>
                  <a:lnTo>
                    <a:pt x="793" y="956"/>
                  </a:lnTo>
                  <a:cubicBezTo>
                    <a:pt x="793" y="952"/>
                    <a:pt x="797" y="948"/>
                    <a:pt x="801" y="948"/>
                  </a:cubicBezTo>
                  <a:cubicBezTo>
                    <a:pt x="806" y="948"/>
                    <a:pt x="809" y="952"/>
                    <a:pt x="809" y="956"/>
                  </a:cubicBezTo>
                  <a:lnTo>
                    <a:pt x="809" y="1068"/>
                  </a:lnTo>
                  <a:cubicBezTo>
                    <a:pt x="809" y="1073"/>
                    <a:pt x="806" y="1076"/>
                    <a:pt x="801" y="1076"/>
                  </a:cubicBezTo>
                  <a:cubicBezTo>
                    <a:pt x="797" y="1076"/>
                    <a:pt x="793" y="1073"/>
                    <a:pt x="793" y="1068"/>
                  </a:cubicBezTo>
                  <a:close/>
                  <a:moveTo>
                    <a:pt x="793" y="876"/>
                  </a:moveTo>
                  <a:lnTo>
                    <a:pt x="793" y="764"/>
                  </a:lnTo>
                  <a:cubicBezTo>
                    <a:pt x="793" y="760"/>
                    <a:pt x="797" y="756"/>
                    <a:pt x="801" y="756"/>
                  </a:cubicBezTo>
                  <a:cubicBezTo>
                    <a:pt x="806" y="756"/>
                    <a:pt x="809" y="760"/>
                    <a:pt x="809" y="764"/>
                  </a:cubicBezTo>
                  <a:lnTo>
                    <a:pt x="809" y="876"/>
                  </a:lnTo>
                  <a:cubicBezTo>
                    <a:pt x="809" y="881"/>
                    <a:pt x="806" y="884"/>
                    <a:pt x="801" y="884"/>
                  </a:cubicBezTo>
                  <a:cubicBezTo>
                    <a:pt x="797" y="884"/>
                    <a:pt x="793" y="881"/>
                    <a:pt x="793" y="876"/>
                  </a:cubicBezTo>
                  <a:close/>
                  <a:moveTo>
                    <a:pt x="793" y="684"/>
                  </a:moveTo>
                  <a:lnTo>
                    <a:pt x="793" y="572"/>
                  </a:lnTo>
                  <a:cubicBezTo>
                    <a:pt x="793" y="568"/>
                    <a:pt x="797" y="564"/>
                    <a:pt x="801" y="564"/>
                  </a:cubicBezTo>
                  <a:cubicBezTo>
                    <a:pt x="806" y="564"/>
                    <a:pt x="809" y="568"/>
                    <a:pt x="809" y="572"/>
                  </a:cubicBezTo>
                  <a:lnTo>
                    <a:pt x="809" y="684"/>
                  </a:lnTo>
                  <a:cubicBezTo>
                    <a:pt x="809" y="689"/>
                    <a:pt x="806" y="692"/>
                    <a:pt x="801" y="692"/>
                  </a:cubicBezTo>
                  <a:cubicBezTo>
                    <a:pt x="797" y="692"/>
                    <a:pt x="793" y="689"/>
                    <a:pt x="793" y="684"/>
                  </a:cubicBezTo>
                  <a:close/>
                  <a:moveTo>
                    <a:pt x="793" y="492"/>
                  </a:moveTo>
                  <a:lnTo>
                    <a:pt x="793" y="380"/>
                  </a:lnTo>
                  <a:cubicBezTo>
                    <a:pt x="793" y="376"/>
                    <a:pt x="797" y="372"/>
                    <a:pt x="801" y="372"/>
                  </a:cubicBezTo>
                  <a:cubicBezTo>
                    <a:pt x="806" y="372"/>
                    <a:pt x="809" y="376"/>
                    <a:pt x="809" y="380"/>
                  </a:cubicBezTo>
                  <a:lnTo>
                    <a:pt x="809" y="492"/>
                  </a:lnTo>
                  <a:cubicBezTo>
                    <a:pt x="809" y="497"/>
                    <a:pt x="806" y="500"/>
                    <a:pt x="801" y="500"/>
                  </a:cubicBezTo>
                  <a:cubicBezTo>
                    <a:pt x="797" y="500"/>
                    <a:pt x="793" y="497"/>
                    <a:pt x="793" y="492"/>
                  </a:cubicBezTo>
                  <a:close/>
                  <a:moveTo>
                    <a:pt x="793" y="300"/>
                  </a:moveTo>
                  <a:lnTo>
                    <a:pt x="793" y="188"/>
                  </a:lnTo>
                  <a:cubicBezTo>
                    <a:pt x="793" y="184"/>
                    <a:pt x="797" y="180"/>
                    <a:pt x="801" y="180"/>
                  </a:cubicBezTo>
                  <a:cubicBezTo>
                    <a:pt x="806" y="180"/>
                    <a:pt x="809" y="184"/>
                    <a:pt x="809" y="188"/>
                  </a:cubicBezTo>
                  <a:lnTo>
                    <a:pt x="809" y="300"/>
                  </a:lnTo>
                  <a:cubicBezTo>
                    <a:pt x="809" y="305"/>
                    <a:pt x="806" y="308"/>
                    <a:pt x="801" y="308"/>
                  </a:cubicBezTo>
                  <a:cubicBezTo>
                    <a:pt x="797" y="308"/>
                    <a:pt x="793" y="305"/>
                    <a:pt x="793" y="300"/>
                  </a:cubicBezTo>
                  <a:close/>
                  <a:moveTo>
                    <a:pt x="793" y="108"/>
                  </a:moveTo>
                  <a:lnTo>
                    <a:pt x="793" y="8"/>
                  </a:lnTo>
                  <a:lnTo>
                    <a:pt x="801" y="16"/>
                  </a:lnTo>
                  <a:lnTo>
                    <a:pt x="790" y="16"/>
                  </a:lnTo>
                  <a:cubicBezTo>
                    <a:pt x="786" y="16"/>
                    <a:pt x="782" y="12"/>
                    <a:pt x="782" y="8"/>
                  </a:cubicBezTo>
                  <a:cubicBezTo>
                    <a:pt x="782" y="3"/>
                    <a:pt x="786" y="0"/>
                    <a:pt x="790" y="0"/>
                  </a:cubicBezTo>
                  <a:lnTo>
                    <a:pt x="801" y="0"/>
                  </a:lnTo>
                  <a:cubicBezTo>
                    <a:pt x="806" y="0"/>
                    <a:pt x="809" y="3"/>
                    <a:pt x="809" y="8"/>
                  </a:cubicBezTo>
                  <a:lnTo>
                    <a:pt x="809" y="108"/>
                  </a:lnTo>
                  <a:cubicBezTo>
                    <a:pt x="809" y="113"/>
                    <a:pt x="806" y="116"/>
                    <a:pt x="801" y="116"/>
                  </a:cubicBezTo>
                  <a:cubicBezTo>
                    <a:pt x="797" y="116"/>
                    <a:pt x="793" y="113"/>
                    <a:pt x="793" y="108"/>
                  </a:cubicBezTo>
                  <a:close/>
                  <a:moveTo>
                    <a:pt x="710" y="16"/>
                  </a:moveTo>
                  <a:lnTo>
                    <a:pt x="598" y="16"/>
                  </a:lnTo>
                  <a:cubicBezTo>
                    <a:pt x="594" y="16"/>
                    <a:pt x="590" y="12"/>
                    <a:pt x="590" y="8"/>
                  </a:cubicBezTo>
                  <a:cubicBezTo>
                    <a:pt x="590" y="3"/>
                    <a:pt x="594" y="0"/>
                    <a:pt x="598" y="0"/>
                  </a:cubicBezTo>
                  <a:lnTo>
                    <a:pt x="710" y="0"/>
                  </a:lnTo>
                  <a:cubicBezTo>
                    <a:pt x="715" y="0"/>
                    <a:pt x="718" y="3"/>
                    <a:pt x="718" y="8"/>
                  </a:cubicBezTo>
                  <a:cubicBezTo>
                    <a:pt x="718" y="12"/>
                    <a:pt x="715" y="16"/>
                    <a:pt x="710" y="16"/>
                  </a:cubicBezTo>
                  <a:close/>
                  <a:moveTo>
                    <a:pt x="518" y="16"/>
                  </a:moveTo>
                  <a:lnTo>
                    <a:pt x="406" y="16"/>
                  </a:lnTo>
                  <a:cubicBezTo>
                    <a:pt x="402" y="16"/>
                    <a:pt x="398" y="12"/>
                    <a:pt x="398" y="8"/>
                  </a:cubicBezTo>
                  <a:cubicBezTo>
                    <a:pt x="398" y="3"/>
                    <a:pt x="402" y="0"/>
                    <a:pt x="406" y="0"/>
                  </a:cubicBezTo>
                  <a:lnTo>
                    <a:pt x="518" y="0"/>
                  </a:lnTo>
                  <a:cubicBezTo>
                    <a:pt x="523" y="0"/>
                    <a:pt x="526" y="3"/>
                    <a:pt x="526" y="8"/>
                  </a:cubicBezTo>
                  <a:cubicBezTo>
                    <a:pt x="526" y="12"/>
                    <a:pt x="523" y="16"/>
                    <a:pt x="518" y="16"/>
                  </a:cubicBezTo>
                  <a:close/>
                  <a:moveTo>
                    <a:pt x="326" y="16"/>
                  </a:moveTo>
                  <a:lnTo>
                    <a:pt x="214" y="16"/>
                  </a:lnTo>
                  <a:cubicBezTo>
                    <a:pt x="210" y="16"/>
                    <a:pt x="206" y="12"/>
                    <a:pt x="206" y="8"/>
                  </a:cubicBezTo>
                  <a:cubicBezTo>
                    <a:pt x="206" y="3"/>
                    <a:pt x="210" y="0"/>
                    <a:pt x="214" y="0"/>
                  </a:cubicBezTo>
                  <a:lnTo>
                    <a:pt x="326" y="0"/>
                  </a:lnTo>
                  <a:cubicBezTo>
                    <a:pt x="331" y="0"/>
                    <a:pt x="334" y="3"/>
                    <a:pt x="334" y="8"/>
                  </a:cubicBezTo>
                  <a:cubicBezTo>
                    <a:pt x="334" y="12"/>
                    <a:pt x="331" y="16"/>
                    <a:pt x="326" y="16"/>
                  </a:cubicBezTo>
                  <a:close/>
                  <a:moveTo>
                    <a:pt x="134" y="16"/>
                  </a:moveTo>
                  <a:lnTo>
                    <a:pt x="22" y="16"/>
                  </a:lnTo>
                  <a:cubicBezTo>
                    <a:pt x="18" y="16"/>
                    <a:pt x="14" y="12"/>
                    <a:pt x="14" y="8"/>
                  </a:cubicBezTo>
                  <a:cubicBezTo>
                    <a:pt x="14" y="3"/>
                    <a:pt x="18" y="0"/>
                    <a:pt x="22" y="0"/>
                  </a:cubicBezTo>
                  <a:lnTo>
                    <a:pt x="134" y="0"/>
                  </a:lnTo>
                  <a:cubicBezTo>
                    <a:pt x="139" y="0"/>
                    <a:pt x="142" y="3"/>
                    <a:pt x="142" y="8"/>
                  </a:cubicBezTo>
                  <a:cubicBezTo>
                    <a:pt x="142" y="12"/>
                    <a:pt x="139"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89" name="Rectangle 397"/>
            <p:cNvSpPr>
              <a:spLocks noChangeArrowheads="1"/>
            </p:cNvSpPr>
            <p:nvPr/>
          </p:nvSpPr>
          <p:spPr bwMode="auto">
            <a:xfrm>
              <a:off x="2547" y="2855"/>
              <a:ext cx="81"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D</a:t>
              </a:r>
              <a:endParaRPr lang="en-US"/>
            </a:p>
          </p:txBody>
        </p:sp>
        <p:sp>
          <p:nvSpPr>
            <p:cNvPr id="66690" name="Line 402"/>
            <p:cNvSpPr>
              <a:spLocks noChangeShapeType="1"/>
            </p:cNvSpPr>
            <p:nvPr/>
          </p:nvSpPr>
          <p:spPr bwMode="auto">
            <a:xfrm>
              <a:off x="2509" y="3206"/>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91" name="Freeform 403"/>
            <p:cNvSpPr>
              <a:spLocks/>
            </p:cNvSpPr>
            <p:nvPr/>
          </p:nvSpPr>
          <p:spPr bwMode="auto">
            <a:xfrm>
              <a:off x="2602" y="3176"/>
              <a:ext cx="93" cy="61"/>
            </a:xfrm>
            <a:custGeom>
              <a:avLst/>
              <a:gdLst>
                <a:gd name="T0" fmla="*/ 0 w 93"/>
                <a:gd name="T1" fmla="*/ 0 h 61"/>
                <a:gd name="T2" fmla="*/ 93 w 93"/>
                <a:gd name="T3" fmla="*/ 30 h 61"/>
                <a:gd name="T4" fmla="*/ 0 w 93"/>
                <a:gd name="T5" fmla="*/ 61 h 61"/>
                <a:gd name="T6" fmla="*/ 0 w 93"/>
                <a:gd name="T7" fmla="*/ 0 h 61"/>
                <a:gd name="T8" fmla="*/ 0 60000 65536"/>
                <a:gd name="T9" fmla="*/ 0 60000 65536"/>
                <a:gd name="T10" fmla="*/ 0 60000 65536"/>
                <a:gd name="T11" fmla="*/ 0 60000 65536"/>
                <a:gd name="T12" fmla="*/ 0 w 93"/>
                <a:gd name="T13" fmla="*/ 0 h 61"/>
                <a:gd name="T14" fmla="*/ 93 w 93"/>
                <a:gd name="T15" fmla="*/ 61 h 61"/>
              </a:gdLst>
              <a:ahLst/>
              <a:cxnLst>
                <a:cxn ang="T8">
                  <a:pos x="T0" y="T1"/>
                </a:cxn>
                <a:cxn ang="T9">
                  <a:pos x="T2" y="T3"/>
                </a:cxn>
                <a:cxn ang="T10">
                  <a:pos x="T4" y="T5"/>
                </a:cxn>
                <a:cxn ang="T11">
                  <a:pos x="T6" y="T7"/>
                </a:cxn>
              </a:cxnLst>
              <a:rect l="T12" t="T13" r="T14" b="T15"/>
              <a:pathLst>
                <a:path w="93" h="61">
                  <a:moveTo>
                    <a:pt x="0" y="0"/>
                  </a:moveTo>
                  <a:lnTo>
                    <a:pt x="93"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92" name="Line 404"/>
            <p:cNvSpPr>
              <a:spLocks noChangeShapeType="1"/>
            </p:cNvSpPr>
            <p:nvPr/>
          </p:nvSpPr>
          <p:spPr bwMode="auto">
            <a:xfrm>
              <a:off x="2509" y="3319"/>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93" name="Freeform 405"/>
            <p:cNvSpPr>
              <a:spLocks/>
            </p:cNvSpPr>
            <p:nvPr/>
          </p:nvSpPr>
          <p:spPr bwMode="auto">
            <a:xfrm>
              <a:off x="2602" y="3289"/>
              <a:ext cx="93" cy="61"/>
            </a:xfrm>
            <a:custGeom>
              <a:avLst/>
              <a:gdLst>
                <a:gd name="T0" fmla="*/ 0 w 93"/>
                <a:gd name="T1" fmla="*/ 0 h 61"/>
                <a:gd name="T2" fmla="*/ 93 w 93"/>
                <a:gd name="T3" fmla="*/ 30 h 61"/>
                <a:gd name="T4" fmla="*/ 0 w 93"/>
                <a:gd name="T5" fmla="*/ 61 h 61"/>
                <a:gd name="T6" fmla="*/ 0 w 93"/>
                <a:gd name="T7" fmla="*/ 0 h 61"/>
                <a:gd name="T8" fmla="*/ 0 60000 65536"/>
                <a:gd name="T9" fmla="*/ 0 60000 65536"/>
                <a:gd name="T10" fmla="*/ 0 60000 65536"/>
                <a:gd name="T11" fmla="*/ 0 60000 65536"/>
                <a:gd name="T12" fmla="*/ 0 w 93"/>
                <a:gd name="T13" fmla="*/ 0 h 61"/>
                <a:gd name="T14" fmla="*/ 93 w 93"/>
                <a:gd name="T15" fmla="*/ 61 h 61"/>
              </a:gdLst>
              <a:ahLst/>
              <a:cxnLst>
                <a:cxn ang="T8">
                  <a:pos x="T0" y="T1"/>
                </a:cxn>
                <a:cxn ang="T9">
                  <a:pos x="T2" y="T3"/>
                </a:cxn>
                <a:cxn ang="T10">
                  <a:pos x="T4" y="T5"/>
                </a:cxn>
                <a:cxn ang="T11">
                  <a:pos x="T6" y="T7"/>
                </a:cxn>
              </a:cxnLst>
              <a:rect l="T12" t="T13" r="T14" b="T15"/>
              <a:pathLst>
                <a:path w="93" h="61">
                  <a:moveTo>
                    <a:pt x="0" y="0"/>
                  </a:moveTo>
                  <a:lnTo>
                    <a:pt x="93"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grpSp>
      <p:grpSp>
        <p:nvGrpSpPr>
          <p:cNvPr id="22" name="Group 458"/>
          <p:cNvGrpSpPr>
            <a:grpSpLocks/>
          </p:cNvGrpSpPr>
          <p:nvPr/>
        </p:nvGrpSpPr>
        <p:grpSpPr bwMode="auto">
          <a:xfrm>
            <a:off x="4956175" y="4735513"/>
            <a:ext cx="482600" cy="1069975"/>
            <a:chOff x="3491" y="2855"/>
            <a:chExt cx="304" cy="674"/>
          </a:xfrm>
        </p:grpSpPr>
        <p:sp>
          <p:nvSpPr>
            <p:cNvPr id="66676" name="Rectangle 428"/>
            <p:cNvSpPr>
              <a:spLocks noChangeArrowheads="1"/>
            </p:cNvSpPr>
            <p:nvPr/>
          </p:nvSpPr>
          <p:spPr bwMode="auto">
            <a:xfrm>
              <a:off x="3494" y="3005"/>
              <a:ext cx="298"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77" name="Freeform 429"/>
            <p:cNvSpPr>
              <a:spLocks noEditPoints="1"/>
            </p:cNvSpPr>
            <p:nvPr/>
          </p:nvSpPr>
          <p:spPr bwMode="auto">
            <a:xfrm>
              <a:off x="3491" y="3002"/>
              <a:ext cx="304"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3" y="144"/>
                    <a:pt x="8" y="144"/>
                  </a:cubicBezTo>
                  <a:cubicBezTo>
                    <a:pt x="4" y="144"/>
                    <a:pt x="0" y="140"/>
                    <a:pt x="0" y="136"/>
                  </a:cubicBezTo>
                  <a:lnTo>
                    <a:pt x="0" y="24"/>
                  </a:lnTo>
                  <a:cubicBezTo>
                    <a:pt x="0" y="19"/>
                    <a:pt x="4" y="16"/>
                    <a:pt x="8" y="16"/>
                  </a:cubicBezTo>
                  <a:cubicBezTo>
                    <a:pt x="13" y="16"/>
                    <a:pt x="16" y="19"/>
                    <a:pt x="16" y="24"/>
                  </a:cubicBezTo>
                  <a:close/>
                  <a:moveTo>
                    <a:pt x="16" y="216"/>
                  </a:moveTo>
                  <a:lnTo>
                    <a:pt x="16" y="328"/>
                  </a:lnTo>
                  <a:cubicBezTo>
                    <a:pt x="16" y="332"/>
                    <a:pt x="13" y="336"/>
                    <a:pt x="8" y="336"/>
                  </a:cubicBezTo>
                  <a:cubicBezTo>
                    <a:pt x="4" y="336"/>
                    <a:pt x="0" y="332"/>
                    <a:pt x="0" y="328"/>
                  </a:cubicBezTo>
                  <a:lnTo>
                    <a:pt x="0" y="216"/>
                  </a:lnTo>
                  <a:cubicBezTo>
                    <a:pt x="0" y="211"/>
                    <a:pt x="4" y="208"/>
                    <a:pt x="8" y="208"/>
                  </a:cubicBezTo>
                  <a:cubicBezTo>
                    <a:pt x="13" y="208"/>
                    <a:pt x="16" y="211"/>
                    <a:pt x="16" y="216"/>
                  </a:cubicBezTo>
                  <a:close/>
                  <a:moveTo>
                    <a:pt x="16" y="408"/>
                  </a:moveTo>
                  <a:lnTo>
                    <a:pt x="16" y="520"/>
                  </a:lnTo>
                  <a:cubicBezTo>
                    <a:pt x="16" y="524"/>
                    <a:pt x="13" y="528"/>
                    <a:pt x="8" y="528"/>
                  </a:cubicBezTo>
                  <a:cubicBezTo>
                    <a:pt x="4" y="528"/>
                    <a:pt x="0" y="524"/>
                    <a:pt x="0" y="520"/>
                  </a:cubicBezTo>
                  <a:lnTo>
                    <a:pt x="0" y="408"/>
                  </a:lnTo>
                  <a:cubicBezTo>
                    <a:pt x="0" y="403"/>
                    <a:pt x="4" y="400"/>
                    <a:pt x="8" y="400"/>
                  </a:cubicBezTo>
                  <a:cubicBezTo>
                    <a:pt x="13" y="400"/>
                    <a:pt x="16" y="403"/>
                    <a:pt x="16" y="408"/>
                  </a:cubicBezTo>
                  <a:close/>
                  <a:moveTo>
                    <a:pt x="16" y="600"/>
                  </a:moveTo>
                  <a:lnTo>
                    <a:pt x="16" y="712"/>
                  </a:lnTo>
                  <a:cubicBezTo>
                    <a:pt x="16" y="716"/>
                    <a:pt x="13" y="720"/>
                    <a:pt x="8" y="720"/>
                  </a:cubicBezTo>
                  <a:cubicBezTo>
                    <a:pt x="4" y="720"/>
                    <a:pt x="0" y="716"/>
                    <a:pt x="0" y="712"/>
                  </a:cubicBezTo>
                  <a:lnTo>
                    <a:pt x="0" y="600"/>
                  </a:lnTo>
                  <a:cubicBezTo>
                    <a:pt x="0" y="595"/>
                    <a:pt x="4" y="592"/>
                    <a:pt x="8" y="592"/>
                  </a:cubicBezTo>
                  <a:cubicBezTo>
                    <a:pt x="13" y="592"/>
                    <a:pt x="16" y="595"/>
                    <a:pt x="16" y="600"/>
                  </a:cubicBezTo>
                  <a:close/>
                  <a:moveTo>
                    <a:pt x="16" y="792"/>
                  </a:moveTo>
                  <a:lnTo>
                    <a:pt x="16" y="904"/>
                  </a:lnTo>
                  <a:cubicBezTo>
                    <a:pt x="16" y="908"/>
                    <a:pt x="13" y="912"/>
                    <a:pt x="8" y="912"/>
                  </a:cubicBezTo>
                  <a:cubicBezTo>
                    <a:pt x="4" y="912"/>
                    <a:pt x="0" y="908"/>
                    <a:pt x="0" y="904"/>
                  </a:cubicBezTo>
                  <a:lnTo>
                    <a:pt x="0" y="792"/>
                  </a:lnTo>
                  <a:cubicBezTo>
                    <a:pt x="0" y="787"/>
                    <a:pt x="4" y="784"/>
                    <a:pt x="8" y="784"/>
                  </a:cubicBezTo>
                  <a:cubicBezTo>
                    <a:pt x="13" y="784"/>
                    <a:pt x="16" y="787"/>
                    <a:pt x="16" y="792"/>
                  </a:cubicBezTo>
                  <a:close/>
                  <a:moveTo>
                    <a:pt x="16" y="984"/>
                  </a:moveTo>
                  <a:lnTo>
                    <a:pt x="16" y="1096"/>
                  </a:lnTo>
                  <a:cubicBezTo>
                    <a:pt x="16" y="1100"/>
                    <a:pt x="13" y="1104"/>
                    <a:pt x="8" y="1104"/>
                  </a:cubicBezTo>
                  <a:cubicBezTo>
                    <a:pt x="4" y="1104"/>
                    <a:pt x="0" y="1100"/>
                    <a:pt x="0" y="1096"/>
                  </a:cubicBezTo>
                  <a:lnTo>
                    <a:pt x="0" y="984"/>
                  </a:lnTo>
                  <a:cubicBezTo>
                    <a:pt x="0" y="979"/>
                    <a:pt x="4" y="976"/>
                    <a:pt x="8" y="976"/>
                  </a:cubicBezTo>
                  <a:cubicBezTo>
                    <a:pt x="13" y="976"/>
                    <a:pt x="16" y="979"/>
                    <a:pt x="16" y="984"/>
                  </a:cubicBezTo>
                  <a:close/>
                  <a:moveTo>
                    <a:pt x="16" y="1176"/>
                  </a:moveTo>
                  <a:lnTo>
                    <a:pt x="16" y="1288"/>
                  </a:lnTo>
                  <a:cubicBezTo>
                    <a:pt x="16" y="1292"/>
                    <a:pt x="13" y="1296"/>
                    <a:pt x="8" y="1296"/>
                  </a:cubicBezTo>
                  <a:cubicBezTo>
                    <a:pt x="4" y="1296"/>
                    <a:pt x="0" y="1292"/>
                    <a:pt x="0" y="1288"/>
                  </a:cubicBezTo>
                  <a:lnTo>
                    <a:pt x="0" y="1176"/>
                  </a:lnTo>
                  <a:cubicBezTo>
                    <a:pt x="0" y="1171"/>
                    <a:pt x="4" y="1168"/>
                    <a:pt x="8" y="1168"/>
                  </a:cubicBezTo>
                  <a:cubicBezTo>
                    <a:pt x="13" y="1168"/>
                    <a:pt x="16" y="1171"/>
                    <a:pt x="16" y="1176"/>
                  </a:cubicBezTo>
                  <a:close/>
                  <a:moveTo>
                    <a:pt x="16" y="1368"/>
                  </a:moveTo>
                  <a:lnTo>
                    <a:pt x="16" y="1398"/>
                  </a:lnTo>
                  <a:lnTo>
                    <a:pt x="8" y="1390"/>
                  </a:lnTo>
                  <a:lnTo>
                    <a:pt x="90" y="1390"/>
                  </a:lnTo>
                  <a:cubicBezTo>
                    <a:pt x="95" y="1390"/>
                    <a:pt x="98" y="1393"/>
                    <a:pt x="98" y="1398"/>
                  </a:cubicBezTo>
                  <a:cubicBezTo>
                    <a:pt x="98" y="1402"/>
                    <a:pt x="95" y="1406"/>
                    <a:pt x="90" y="1406"/>
                  </a:cubicBezTo>
                  <a:lnTo>
                    <a:pt x="8" y="1406"/>
                  </a:lnTo>
                  <a:cubicBezTo>
                    <a:pt x="4" y="1406"/>
                    <a:pt x="0" y="1402"/>
                    <a:pt x="0" y="1398"/>
                  </a:cubicBezTo>
                  <a:lnTo>
                    <a:pt x="0" y="1368"/>
                  </a:lnTo>
                  <a:cubicBezTo>
                    <a:pt x="0" y="1363"/>
                    <a:pt x="4" y="1360"/>
                    <a:pt x="8" y="1360"/>
                  </a:cubicBezTo>
                  <a:cubicBezTo>
                    <a:pt x="13" y="1360"/>
                    <a:pt x="16" y="1363"/>
                    <a:pt x="16" y="1368"/>
                  </a:cubicBezTo>
                  <a:close/>
                  <a:moveTo>
                    <a:pt x="170" y="1390"/>
                  </a:moveTo>
                  <a:lnTo>
                    <a:pt x="282" y="1390"/>
                  </a:lnTo>
                  <a:cubicBezTo>
                    <a:pt x="287" y="1390"/>
                    <a:pt x="290" y="1393"/>
                    <a:pt x="290" y="1398"/>
                  </a:cubicBezTo>
                  <a:cubicBezTo>
                    <a:pt x="290" y="1402"/>
                    <a:pt x="287" y="1406"/>
                    <a:pt x="282" y="1406"/>
                  </a:cubicBezTo>
                  <a:lnTo>
                    <a:pt x="170" y="1406"/>
                  </a:lnTo>
                  <a:cubicBezTo>
                    <a:pt x="166" y="1406"/>
                    <a:pt x="162" y="1402"/>
                    <a:pt x="162" y="1398"/>
                  </a:cubicBezTo>
                  <a:cubicBezTo>
                    <a:pt x="162" y="1393"/>
                    <a:pt x="166" y="1390"/>
                    <a:pt x="170" y="1390"/>
                  </a:cubicBezTo>
                  <a:close/>
                  <a:moveTo>
                    <a:pt x="362" y="1390"/>
                  </a:moveTo>
                  <a:lnTo>
                    <a:pt x="474" y="1390"/>
                  </a:lnTo>
                  <a:cubicBezTo>
                    <a:pt x="479" y="1390"/>
                    <a:pt x="482" y="1393"/>
                    <a:pt x="482" y="1398"/>
                  </a:cubicBezTo>
                  <a:cubicBezTo>
                    <a:pt x="482" y="1402"/>
                    <a:pt x="479" y="1406"/>
                    <a:pt x="474" y="1406"/>
                  </a:cubicBezTo>
                  <a:lnTo>
                    <a:pt x="362" y="1406"/>
                  </a:lnTo>
                  <a:cubicBezTo>
                    <a:pt x="358" y="1406"/>
                    <a:pt x="354" y="1402"/>
                    <a:pt x="354" y="1398"/>
                  </a:cubicBezTo>
                  <a:cubicBezTo>
                    <a:pt x="354" y="1393"/>
                    <a:pt x="358" y="1390"/>
                    <a:pt x="362" y="1390"/>
                  </a:cubicBezTo>
                  <a:close/>
                  <a:moveTo>
                    <a:pt x="554" y="1390"/>
                  </a:moveTo>
                  <a:lnTo>
                    <a:pt x="666" y="1390"/>
                  </a:lnTo>
                  <a:cubicBezTo>
                    <a:pt x="671" y="1390"/>
                    <a:pt x="674" y="1393"/>
                    <a:pt x="674" y="1398"/>
                  </a:cubicBezTo>
                  <a:cubicBezTo>
                    <a:pt x="674" y="1402"/>
                    <a:pt x="671" y="1406"/>
                    <a:pt x="666" y="1406"/>
                  </a:cubicBezTo>
                  <a:lnTo>
                    <a:pt x="554" y="1406"/>
                  </a:lnTo>
                  <a:cubicBezTo>
                    <a:pt x="550" y="1406"/>
                    <a:pt x="546" y="1402"/>
                    <a:pt x="546" y="1398"/>
                  </a:cubicBezTo>
                  <a:cubicBezTo>
                    <a:pt x="546" y="1393"/>
                    <a:pt x="550" y="1390"/>
                    <a:pt x="554" y="1390"/>
                  </a:cubicBezTo>
                  <a:close/>
                  <a:moveTo>
                    <a:pt x="746" y="1390"/>
                  </a:moveTo>
                  <a:lnTo>
                    <a:pt x="801" y="1390"/>
                  </a:lnTo>
                  <a:lnTo>
                    <a:pt x="793" y="1398"/>
                  </a:lnTo>
                  <a:lnTo>
                    <a:pt x="793" y="1340"/>
                  </a:lnTo>
                  <a:cubicBezTo>
                    <a:pt x="793" y="1336"/>
                    <a:pt x="797" y="1332"/>
                    <a:pt x="801" y="1332"/>
                  </a:cubicBezTo>
                  <a:cubicBezTo>
                    <a:pt x="805" y="1332"/>
                    <a:pt x="809" y="1336"/>
                    <a:pt x="809" y="1340"/>
                  </a:cubicBezTo>
                  <a:lnTo>
                    <a:pt x="809" y="1398"/>
                  </a:lnTo>
                  <a:cubicBezTo>
                    <a:pt x="809" y="1402"/>
                    <a:pt x="805" y="1406"/>
                    <a:pt x="801" y="1406"/>
                  </a:cubicBezTo>
                  <a:lnTo>
                    <a:pt x="746" y="1406"/>
                  </a:lnTo>
                  <a:cubicBezTo>
                    <a:pt x="742" y="1406"/>
                    <a:pt x="738" y="1402"/>
                    <a:pt x="738" y="1398"/>
                  </a:cubicBezTo>
                  <a:cubicBezTo>
                    <a:pt x="738" y="1393"/>
                    <a:pt x="742" y="1390"/>
                    <a:pt x="746" y="1390"/>
                  </a:cubicBezTo>
                  <a:close/>
                  <a:moveTo>
                    <a:pt x="793" y="1260"/>
                  </a:moveTo>
                  <a:lnTo>
                    <a:pt x="793" y="1148"/>
                  </a:lnTo>
                  <a:cubicBezTo>
                    <a:pt x="793" y="1144"/>
                    <a:pt x="797" y="1140"/>
                    <a:pt x="801" y="1140"/>
                  </a:cubicBezTo>
                  <a:cubicBezTo>
                    <a:pt x="805" y="1140"/>
                    <a:pt x="809" y="1144"/>
                    <a:pt x="809" y="1148"/>
                  </a:cubicBezTo>
                  <a:lnTo>
                    <a:pt x="809" y="1260"/>
                  </a:lnTo>
                  <a:cubicBezTo>
                    <a:pt x="809" y="1265"/>
                    <a:pt x="805" y="1268"/>
                    <a:pt x="801" y="1268"/>
                  </a:cubicBezTo>
                  <a:cubicBezTo>
                    <a:pt x="797" y="1268"/>
                    <a:pt x="793" y="1265"/>
                    <a:pt x="793" y="1260"/>
                  </a:cubicBezTo>
                  <a:close/>
                  <a:moveTo>
                    <a:pt x="793" y="1068"/>
                  </a:moveTo>
                  <a:lnTo>
                    <a:pt x="793" y="956"/>
                  </a:lnTo>
                  <a:cubicBezTo>
                    <a:pt x="793" y="952"/>
                    <a:pt x="797" y="948"/>
                    <a:pt x="801" y="948"/>
                  </a:cubicBezTo>
                  <a:cubicBezTo>
                    <a:pt x="805" y="948"/>
                    <a:pt x="809" y="952"/>
                    <a:pt x="809" y="956"/>
                  </a:cubicBezTo>
                  <a:lnTo>
                    <a:pt x="809" y="1068"/>
                  </a:lnTo>
                  <a:cubicBezTo>
                    <a:pt x="809" y="1073"/>
                    <a:pt x="805" y="1076"/>
                    <a:pt x="801" y="1076"/>
                  </a:cubicBezTo>
                  <a:cubicBezTo>
                    <a:pt x="797" y="1076"/>
                    <a:pt x="793" y="1073"/>
                    <a:pt x="793" y="1068"/>
                  </a:cubicBezTo>
                  <a:close/>
                  <a:moveTo>
                    <a:pt x="793" y="876"/>
                  </a:moveTo>
                  <a:lnTo>
                    <a:pt x="793" y="764"/>
                  </a:lnTo>
                  <a:cubicBezTo>
                    <a:pt x="793" y="760"/>
                    <a:pt x="797" y="756"/>
                    <a:pt x="801" y="756"/>
                  </a:cubicBezTo>
                  <a:cubicBezTo>
                    <a:pt x="805" y="756"/>
                    <a:pt x="809" y="760"/>
                    <a:pt x="809" y="764"/>
                  </a:cubicBezTo>
                  <a:lnTo>
                    <a:pt x="809" y="876"/>
                  </a:lnTo>
                  <a:cubicBezTo>
                    <a:pt x="809" y="881"/>
                    <a:pt x="805" y="884"/>
                    <a:pt x="801" y="884"/>
                  </a:cubicBezTo>
                  <a:cubicBezTo>
                    <a:pt x="797" y="884"/>
                    <a:pt x="793" y="881"/>
                    <a:pt x="793" y="876"/>
                  </a:cubicBezTo>
                  <a:close/>
                  <a:moveTo>
                    <a:pt x="793" y="684"/>
                  </a:moveTo>
                  <a:lnTo>
                    <a:pt x="793" y="572"/>
                  </a:lnTo>
                  <a:cubicBezTo>
                    <a:pt x="793" y="568"/>
                    <a:pt x="797" y="564"/>
                    <a:pt x="801" y="564"/>
                  </a:cubicBezTo>
                  <a:cubicBezTo>
                    <a:pt x="805" y="564"/>
                    <a:pt x="809" y="568"/>
                    <a:pt x="809" y="572"/>
                  </a:cubicBezTo>
                  <a:lnTo>
                    <a:pt x="809" y="684"/>
                  </a:lnTo>
                  <a:cubicBezTo>
                    <a:pt x="809" y="689"/>
                    <a:pt x="805" y="692"/>
                    <a:pt x="801" y="692"/>
                  </a:cubicBezTo>
                  <a:cubicBezTo>
                    <a:pt x="797" y="692"/>
                    <a:pt x="793" y="689"/>
                    <a:pt x="793" y="684"/>
                  </a:cubicBezTo>
                  <a:close/>
                  <a:moveTo>
                    <a:pt x="793" y="492"/>
                  </a:moveTo>
                  <a:lnTo>
                    <a:pt x="793" y="380"/>
                  </a:lnTo>
                  <a:cubicBezTo>
                    <a:pt x="793" y="376"/>
                    <a:pt x="797" y="372"/>
                    <a:pt x="801" y="372"/>
                  </a:cubicBezTo>
                  <a:cubicBezTo>
                    <a:pt x="805" y="372"/>
                    <a:pt x="809" y="376"/>
                    <a:pt x="809" y="380"/>
                  </a:cubicBezTo>
                  <a:lnTo>
                    <a:pt x="809" y="492"/>
                  </a:lnTo>
                  <a:cubicBezTo>
                    <a:pt x="809" y="497"/>
                    <a:pt x="805" y="500"/>
                    <a:pt x="801" y="500"/>
                  </a:cubicBezTo>
                  <a:cubicBezTo>
                    <a:pt x="797" y="500"/>
                    <a:pt x="793" y="497"/>
                    <a:pt x="793" y="492"/>
                  </a:cubicBezTo>
                  <a:close/>
                  <a:moveTo>
                    <a:pt x="793" y="300"/>
                  </a:moveTo>
                  <a:lnTo>
                    <a:pt x="793" y="188"/>
                  </a:lnTo>
                  <a:cubicBezTo>
                    <a:pt x="793" y="184"/>
                    <a:pt x="797" y="180"/>
                    <a:pt x="801" y="180"/>
                  </a:cubicBezTo>
                  <a:cubicBezTo>
                    <a:pt x="805" y="180"/>
                    <a:pt x="809" y="184"/>
                    <a:pt x="809" y="188"/>
                  </a:cubicBezTo>
                  <a:lnTo>
                    <a:pt x="809" y="300"/>
                  </a:lnTo>
                  <a:cubicBezTo>
                    <a:pt x="809" y="305"/>
                    <a:pt x="805" y="308"/>
                    <a:pt x="801" y="308"/>
                  </a:cubicBezTo>
                  <a:cubicBezTo>
                    <a:pt x="797" y="308"/>
                    <a:pt x="793" y="305"/>
                    <a:pt x="793" y="300"/>
                  </a:cubicBezTo>
                  <a:close/>
                  <a:moveTo>
                    <a:pt x="793" y="108"/>
                  </a:moveTo>
                  <a:lnTo>
                    <a:pt x="793" y="8"/>
                  </a:lnTo>
                  <a:lnTo>
                    <a:pt x="801" y="16"/>
                  </a:lnTo>
                  <a:lnTo>
                    <a:pt x="790" y="16"/>
                  </a:lnTo>
                  <a:cubicBezTo>
                    <a:pt x="786" y="16"/>
                    <a:pt x="782" y="12"/>
                    <a:pt x="782" y="8"/>
                  </a:cubicBezTo>
                  <a:cubicBezTo>
                    <a:pt x="782" y="3"/>
                    <a:pt x="786" y="0"/>
                    <a:pt x="790" y="0"/>
                  </a:cubicBezTo>
                  <a:lnTo>
                    <a:pt x="801" y="0"/>
                  </a:lnTo>
                  <a:cubicBezTo>
                    <a:pt x="805" y="0"/>
                    <a:pt x="809" y="3"/>
                    <a:pt x="809" y="8"/>
                  </a:cubicBezTo>
                  <a:lnTo>
                    <a:pt x="809" y="108"/>
                  </a:lnTo>
                  <a:cubicBezTo>
                    <a:pt x="809" y="113"/>
                    <a:pt x="805" y="116"/>
                    <a:pt x="801" y="116"/>
                  </a:cubicBezTo>
                  <a:cubicBezTo>
                    <a:pt x="797" y="116"/>
                    <a:pt x="793" y="113"/>
                    <a:pt x="793" y="108"/>
                  </a:cubicBezTo>
                  <a:close/>
                  <a:moveTo>
                    <a:pt x="710" y="16"/>
                  </a:moveTo>
                  <a:lnTo>
                    <a:pt x="598" y="16"/>
                  </a:lnTo>
                  <a:cubicBezTo>
                    <a:pt x="594" y="16"/>
                    <a:pt x="590" y="12"/>
                    <a:pt x="590" y="8"/>
                  </a:cubicBezTo>
                  <a:cubicBezTo>
                    <a:pt x="590" y="3"/>
                    <a:pt x="594" y="0"/>
                    <a:pt x="598" y="0"/>
                  </a:cubicBezTo>
                  <a:lnTo>
                    <a:pt x="710" y="0"/>
                  </a:lnTo>
                  <a:cubicBezTo>
                    <a:pt x="714" y="0"/>
                    <a:pt x="718" y="3"/>
                    <a:pt x="718" y="8"/>
                  </a:cubicBezTo>
                  <a:cubicBezTo>
                    <a:pt x="718" y="12"/>
                    <a:pt x="714" y="16"/>
                    <a:pt x="710" y="16"/>
                  </a:cubicBezTo>
                  <a:close/>
                  <a:moveTo>
                    <a:pt x="518" y="16"/>
                  </a:moveTo>
                  <a:lnTo>
                    <a:pt x="406" y="16"/>
                  </a:lnTo>
                  <a:cubicBezTo>
                    <a:pt x="402" y="16"/>
                    <a:pt x="398" y="12"/>
                    <a:pt x="398" y="8"/>
                  </a:cubicBezTo>
                  <a:cubicBezTo>
                    <a:pt x="398" y="3"/>
                    <a:pt x="402" y="0"/>
                    <a:pt x="406" y="0"/>
                  </a:cubicBezTo>
                  <a:lnTo>
                    <a:pt x="518" y="0"/>
                  </a:lnTo>
                  <a:cubicBezTo>
                    <a:pt x="522" y="0"/>
                    <a:pt x="526" y="3"/>
                    <a:pt x="526" y="8"/>
                  </a:cubicBezTo>
                  <a:cubicBezTo>
                    <a:pt x="526" y="12"/>
                    <a:pt x="522" y="16"/>
                    <a:pt x="518" y="16"/>
                  </a:cubicBezTo>
                  <a:close/>
                  <a:moveTo>
                    <a:pt x="326" y="16"/>
                  </a:moveTo>
                  <a:lnTo>
                    <a:pt x="214" y="16"/>
                  </a:lnTo>
                  <a:cubicBezTo>
                    <a:pt x="210" y="16"/>
                    <a:pt x="206" y="12"/>
                    <a:pt x="206" y="8"/>
                  </a:cubicBezTo>
                  <a:cubicBezTo>
                    <a:pt x="206" y="3"/>
                    <a:pt x="210" y="0"/>
                    <a:pt x="214" y="0"/>
                  </a:cubicBezTo>
                  <a:lnTo>
                    <a:pt x="326" y="0"/>
                  </a:lnTo>
                  <a:cubicBezTo>
                    <a:pt x="330" y="0"/>
                    <a:pt x="334" y="3"/>
                    <a:pt x="334" y="8"/>
                  </a:cubicBezTo>
                  <a:cubicBezTo>
                    <a:pt x="334" y="12"/>
                    <a:pt x="330" y="16"/>
                    <a:pt x="326" y="16"/>
                  </a:cubicBezTo>
                  <a:close/>
                  <a:moveTo>
                    <a:pt x="134" y="16"/>
                  </a:moveTo>
                  <a:lnTo>
                    <a:pt x="22" y="16"/>
                  </a:lnTo>
                  <a:cubicBezTo>
                    <a:pt x="18" y="16"/>
                    <a:pt x="14" y="12"/>
                    <a:pt x="14" y="8"/>
                  </a:cubicBezTo>
                  <a:cubicBezTo>
                    <a:pt x="14" y="3"/>
                    <a:pt x="18"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78" name="Rectangle 430"/>
            <p:cNvSpPr>
              <a:spLocks noChangeArrowheads="1"/>
            </p:cNvSpPr>
            <p:nvPr/>
          </p:nvSpPr>
          <p:spPr bwMode="auto">
            <a:xfrm>
              <a:off x="3597" y="2855"/>
              <a:ext cx="87"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G</a:t>
              </a:r>
              <a:endParaRPr lang="en-US"/>
            </a:p>
          </p:txBody>
        </p:sp>
        <p:sp>
          <p:nvSpPr>
            <p:cNvPr id="66679" name="Line 431"/>
            <p:cNvSpPr>
              <a:spLocks noChangeShapeType="1"/>
            </p:cNvSpPr>
            <p:nvPr/>
          </p:nvSpPr>
          <p:spPr bwMode="auto">
            <a:xfrm>
              <a:off x="3568" y="3079"/>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80" name="Freeform 432"/>
            <p:cNvSpPr>
              <a:spLocks/>
            </p:cNvSpPr>
            <p:nvPr/>
          </p:nvSpPr>
          <p:spPr bwMode="auto">
            <a:xfrm>
              <a:off x="3662" y="304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81" name="Line 433"/>
            <p:cNvSpPr>
              <a:spLocks noChangeShapeType="1"/>
            </p:cNvSpPr>
            <p:nvPr/>
          </p:nvSpPr>
          <p:spPr bwMode="auto">
            <a:xfrm>
              <a:off x="3562" y="3432"/>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82" name="Freeform 434"/>
            <p:cNvSpPr>
              <a:spLocks/>
            </p:cNvSpPr>
            <p:nvPr/>
          </p:nvSpPr>
          <p:spPr bwMode="auto">
            <a:xfrm>
              <a:off x="3656" y="3401"/>
              <a:ext cx="92" cy="62"/>
            </a:xfrm>
            <a:custGeom>
              <a:avLst/>
              <a:gdLst>
                <a:gd name="T0" fmla="*/ 0 w 92"/>
                <a:gd name="T1" fmla="*/ 0 h 62"/>
                <a:gd name="T2" fmla="*/ 92 w 92"/>
                <a:gd name="T3" fmla="*/ 31 h 62"/>
                <a:gd name="T4" fmla="*/ 0 w 92"/>
                <a:gd name="T5" fmla="*/ 62 h 62"/>
                <a:gd name="T6" fmla="*/ 0 w 92"/>
                <a:gd name="T7" fmla="*/ 0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0"/>
                  </a:moveTo>
                  <a:lnTo>
                    <a:pt x="92" y="31"/>
                  </a:lnTo>
                  <a:lnTo>
                    <a:pt x="0" y="62"/>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83" name="Line 435"/>
            <p:cNvSpPr>
              <a:spLocks noChangeShapeType="1"/>
            </p:cNvSpPr>
            <p:nvPr/>
          </p:nvSpPr>
          <p:spPr bwMode="auto">
            <a:xfrm>
              <a:off x="3562" y="3206"/>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84" name="Freeform 436"/>
            <p:cNvSpPr>
              <a:spLocks/>
            </p:cNvSpPr>
            <p:nvPr/>
          </p:nvSpPr>
          <p:spPr bwMode="auto">
            <a:xfrm>
              <a:off x="3656" y="317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85" name="Line 437"/>
            <p:cNvSpPr>
              <a:spLocks noChangeShapeType="1"/>
            </p:cNvSpPr>
            <p:nvPr/>
          </p:nvSpPr>
          <p:spPr bwMode="auto">
            <a:xfrm>
              <a:off x="3562" y="3319"/>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86" name="Freeform 438"/>
            <p:cNvSpPr>
              <a:spLocks/>
            </p:cNvSpPr>
            <p:nvPr/>
          </p:nvSpPr>
          <p:spPr bwMode="auto">
            <a:xfrm>
              <a:off x="3656" y="328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grpSp>
      <p:grpSp>
        <p:nvGrpSpPr>
          <p:cNvPr id="23" name="Group 459"/>
          <p:cNvGrpSpPr>
            <a:grpSpLocks/>
          </p:cNvGrpSpPr>
          <p:nvPr/>
        </p:nvGrpSpPr>
        <p:grpSpPr bwMode="auto">
          <a:xfrm>
            <a:off x="5514975" y="4735513"/>
            <a:ext cx="481013" cy="1069975"/>
            <a:chOff x="3843" y="2855"/>
            <a:chExt cx="303" cy="674"/>
          </a:xfrm>
        </p:grpSpPr>
        <p:sp>
          <p:nvSpPr>
            <p:cNvPr id="66665" name="Rectangle 439"/>
            <p:cNvSpPr>
              <a:spLocks noChangeArrowheads="1"/>
            </p:cNvSpPr>
            <p:nvPr/>
          </p:nvSpPr>
          <p:spPr bwMode="auto">
            <a:xfrm>
              <a:off x="3846" y="3005"/>
              <a:ext cx="297"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66" name="Freeform 440"/>
            <p:cNvSpPr>
              <a:spLocks noEditPoints="1"/>
            </p:cNvSpPr>
            <p:nvPr/>
          </p:nvSpPr>
          <p:spPr bwMode="auto">
            <a:xfrm>
              <a:off x="3843" y="3002"/>
              <a:ext cx="303"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2" y="144"/>
                    <a:pt x="8" y="144"/>
                  </a:cubicBezTo>
                  <a:cubicBezTo>
                    <a:pt x="3" y="144"/>
                    <a:pt x="0" y="140"/>
                    <a:pt x="0" y="136"/>
                  </a:cubicBezTo>
                  <a:lnTo>
                    <a:pt x="0" y="24"/>
                  </a:lnTo>
                  <a:cubicBezTo>
                    <a:pt x="0" y="19"/>
                    <a:pt x="3" y="16"/>
                    <a:pt x="8" y="16"/>
                  </a:cubicBezTo>
                  <a:cubicBezTo>
                    <a:pt x="12" y="16"/>
                    <a:pt x="16" y="19"/>
                    <a:pt x="16" y="24"/>
                  </a:cubicBezTo>
                  <a:close/>
                  <a:moveTo>
                    <a:pt x="16" y="216"/>
                  </a:moveTo>
                  <a:lnTo>
                    <a:pt x="16" y="328"/>
                  </a:lnTo>
                  <a:cubicBezTo>
                    <a:pt x="16" y="332"/>
                    <a:pt x="12" y="336"/>
                    <a:pt x="8" y="336"/>
                  </a:cubicBezTo>
                  <a:cubicBezTo>
                    <a:pt x="3" y="336"/>
                    <a:pt x="0" y="332"/>
                    <a:pt x="0" y="328"/>
                  </a:cubicBezTo>
                  <a:lnTo>
                    <a:pt x="0" y="216"/>
                  </a:lnTo>
                  <a:cubicBezTo>
                    <a:pt x="0" y="211"/>
                    <a:pt x="3" y="208"/>
                    <a:pt x="8" y="208"/>
                  </a:cubicBezTo>
                  <a:cubicBezTo>
                    <a:pt x="12" y="208"/>
                    <a:pt x="16" y="211"/>
                    <a:pt x="16" y="216"/>
                  </a:cubicBezTo>
                  <a:close/>
                  <a:moveTo>
                    <a:pt x="16" y="408"/>
                  </a:moveTo>
                  <a:lnTo>
                    <a:pt x="16" y="520"/>
                  </a:lnTo>
                  <a:cubicBezTo>
                    <a:pt x="16" y="524"/>
                    <a:pt x="12" y="528"/>
                    <a:pt x="8" y="528"/>
                  </a:cubicBezTo>
                  <a:cubicBezTo>
                    <a:pt x="3" y="528"/>
                    <a:pt x="0" y="524"/>
                    <a:pt x="0" y="520"/>
                  </a:cubicBezTo>
                  <a:lnTo>
                    <a:pt x="0" y="408"/>
                  </a:lnTo>
                  <a:cubicBezTo>
                    <a:pt x="0" y="403"/>
                    <a:pt x="3" y="400"/>
                    <a:pt x="8" y="400"/>
                  </a:cubicBezTo>
                  <a:cubicBezTo>
                    <a:pt x="12" y="400"/>
                    <a:pt x="16" y="403"/>
                    <a:pt x="16" y="408"/>
                  </a:cubicBezTo>
                  <a:close/>
                  <a:moveTo>
                    <a:pt x="16" y="600"/>
                  </a:moveTo>
                  <a:lnTo>
                    <a:pt x="16" y="712"/>
                  </a:lnTo>
                  <a:cubicBezTo>
                    <a:pt x="16" y="716"/>
                    <a:pt x="12" y="720"/>
                    <a:pt x="8" y="720"/>
                  </a:cubicBezTo>
                  <a:cubicBezTo>
                    <a:pt x="3" y="720"/>
                    <a:pt x="0" y="716"/>
                    <a:pt x="0" y="712"/>
                  </a:cubicBezTo>
                  <a:lnTo>
                    <a:pt x="0" y="600"/>
                  </a:lnTo>
                  <a:cubicBezTo>
                    <a:pt x="0" y="595"/>
                    <a:pt x="3" y="592"/>
                    <a:pt x="8" y="592"/>
                  </a:cubicBezTo>
                  <a:cubicBezTo>
                    <a:pt x="12" y="592"/>
                    <a:pt x="16" y="595"/>
                    <a:pt x="16" y="600"/>
                  </a:cubicBezTo>
                  <a:close/>
                  <a:moveTo>
                    <a:pt x="16" y="792"/>
                  </a:moveTo>
                  <a:lnTo>
                    <a:pt x="16" y="904"/>
                  </a:lnTo>
                  <a:cubicBezTo>
                    <a:pt x="16" y="908"/>
                    <a:pt x="12" y="912"/>
                    <a:pt x="8" y="912"/>
                  </a:cubicBezTo>
                  <a:cubicBezTo>
                    <a:pt x="3" y="912"/>
                    <a:pt x="0" y="908"/>
                    <a:pt x="0" y="904"/>
                  </a:cubicBezTo>
                  <a:lnTo>
                    <a:pt x="0" y="792"/>
                  </a:lnTo>
                  <a:cubicBezTo>
                    <a:pt x="0" y="787"/>
                    <a:pt x="3" y="784"/>
                    <a:pt x="8" y="784"/>
                  </a:cubicBezTo>
                  <a:cubicBezTo>
                    <a:pt x="12" y="784"/>
                    <a:pt x="16" y="787"/>
                    <a:pt x="16" y="792"/>
                  </a:cubicBezTo>
                  <a:close/>
                  <a:moveTo>
                    <a:pt x="16" y="984"/>
                  </a:moveTo>
                  <a:lnTo>
                    <a:pt x="16" y="1096"/>
                  </a:lnTo>
                  <a:cubicBezTo>
                    <a:pt x="16" y="1100"/>
                    <a:pt x="12" y="1104"/>
                    <a:pt x="8" y="1104"/>
                  </a:cubicBezTo>
                  <a:cubicBezTo>
                    <a:pt x="3" y="1104"/>
                    <a:pt x="0" y="1100"/>
                    <a:pt x="0" y="1096"/>
                  </a:cubicBezTo>
                  <a:lnTo>
                    <a:pt x="0" y="984"/>
                  </a:lnTo>
                  <a:cubicBezTo>
                    <a:pt x="0" y="979"/>
                    <a:pt x="3" y="976"/>
                    <a:pt x="8" y="976"/>
                  </a:cubicBezTo>
                  <a:cubicBezTo>
                    <a:pt x="12" y="976"/>
                    <a:pt x="16" y="979"/>
                    <a:pt x="16" y="984"/>
                  </a:cubicBezTo>
                  <a:close/>
                  <a:moveTo>
                    <a:pt x="16" y="1176"/>
                  </a:moveTo>
                  <a:lnTo>
                    <a:pt x="16" y="1288"/>
                  </a:lnTo>
                  <a:cubicBezTo>
                    <a:pt x="16" y="1292"/>
                    <a:pt x="12" y="1296"/>
                    <a:pt x="8" y="1296"/>
                  </a:cubicBezTo>
                  <a:cubicBezTo>
                    <a:pt x="3" y="1296"/>
                    <a:pt x="0" y="1292"/>
                    <a:pt x="0" y="1288"/>
                  </a:cubicBezTo>
                  <a:lnTo>
                    <a:pt x="0" y="1176"/>
                  </a:lnTo>
                  <a:cubicBezTo>
                    <a:pt x="0" y="1171"/>
                    <a:pt x="3" y="1168"/>
                    <a:pt x="8" y="1168"/>
                  </a:cubicBezTo>
                  <a:cubicBezTo>
                    <a:pt x="12" y="1168"/>
                    <a:pt x="16" y="1171"/>
                    <a:pt x="16" y="1176"/>
                  </a:cubicBezTo>
                  <a:close/>
                  <a:moveTo>
                    <a:pt x="16" y="1368"/>
                  </a:moveTo>
                  <a:lnTo>
                    <a:pt x="16" y="1398"/>
                  </a:lnTo>
                  <a:lnTo>
                    <a:pt x="8" y="1390"/>
                  </a:lnTo>
                  <a:lnTo>
                    <a:pt x="90" y="1390"/>
                  </a:lnTo>
                  <a:cubicBezTo>
                    <a:pt x="94" y="1390"/>
                    <a:pt x="98" y="1393"/>
                    <a:pt x="98" y="1398"/>
                  </a:cubicBezTo>
                  <a:cubicBezTo>
                    <a:pt x="98" y="1402"/>
                    <a:pt x="94" y="1406"/>
                    <a:pt x="90" y="1406"/>
                  </a:cubicBezTo>
                  <a:lnTo>
                    <a:pt x="8" y="1406"/>
                  </a:lnTo>
                  <a:cubicBezTo>
                    <a:pt x="3" y="1406"/>
                    <a:pt x="0" y="1402"/>
                    <a:pt x="0" y="1398"/>
                  </a:cubicBezTo>
                  <a:lnTo>
                    <a:pt x="0" y="1368"/>
                  </a:lnTo>
                  <a:cubicBezTo>
                    <a:pt x="0" y="1363"/>
                    <a:pt x="3" y="1360"/>
                    <a:pt x="8" y="1360"/>
                  </a:cubicBezTo>
                  <a:cubicBezTo>
                    <a:pt x="12" y="1360"/>
                    <a:pt x="16" y="1363"/>
                    <a:pt x="16" y="1368"/>
                  </a:cubicBezTo>
                  <a:close/>
                  <a:moveTo>
                    <a:pt x="170" y="1390"/>
                  </a:moveTo>
                  <a:lnTo>
                    <a:pt x="282" y="1390"/>
                  </a:lnTo>
                  <a:cubicBezTo>
                    <a:pt x="286" y="1390"/>
                    <a:pt x="290" y="1393"/>
                    <a:pt x="290" y="1398"/>
                  </a:cubicBezTo>
                  <a:cubicBezTo>
                    <a:pt x="290" y="1402"/>
                    <a:pt x="286" y="1406"/>
                    <a:pt x="282" y="1406"/>
                  </a:cubicBezTo>
                  <a:lnTo>
                    <a:pt x="170" y="1406"/>
                  </a:lnTo>
                  <a:cubicBezTo>
                    <a:pt x="165" y="1406"/>
                    <a:pt x="162" y="1402"/>
                    <a:pt x="162" y="1398"/>
                  </a:cubicBezTo>
                  <a:cubicBezTo>
                    <a:pt x="162" y="1393"/>
                    <a:pt x="165" y="1390"/>
                    <a:pt x="170" y="1390"/>
                  </a:cubicBezTo>
                  <a:close/>
                  <a:moveTo>
                    <a:pt x="362" y="1390"/>
                  </a:moveTo>
                  <a:lnTo>
                    <a:pt x="474" y="1390"/>
                  </a:lnTo>
                  <a:cubicBezTo>
                    <a:pt x="478" y="1390"/>
                    <a:pt x="482" y="1393"/>
                    <a:pt x="482" y="1398"/>
                  </a:cubicBezTo>
                  <a:cubicBezTo>
                    <a:pt x="482" y="1402"/>
                    <a:pt x="478" y="1406"/>
                    <a:pt x="474" y="1406"/>
                  </a:cubicBezTo>
                  <a:lnTo>
                    <a:pt x="362" y="1406"/>
                  </a:lnTo>
                  <a:cubicBezTo>
                    <a:pt x="357" y="1406"/>
                    <a:pt x="354" y="1402"/>
                    <a:pt x="354" y="1398"/>
                  </a:cubicBezTo>
                  <a:cubicBezTo>
                    <a:pt x="354" y="1393"/>
                    <a:pt x="357" y="1390"/>
                    <a:pt x="362" y="1390"/>
                  </a:cubicBezTo>
                  <a:close/>
                  <a:moveTo>
                    <a:pt x="554" y="1390"/>
                  </a:moveTo>
                  <a:lnTo>
                    <a:pt x="666" y="1390"/>
                  </a:lnTo>
                  <a:cubicBezTo>
                    <a:pt x="670" y="1390"/>
                    <a:pt x="674" y="1393"/>
                    <a:pt x="674" y="1398"/>
                  </a:cubicBezTo>
                  <a:cubicBezTo>
                    <a:pt x="674" y="1402"/>
                    <a:pt x="670" y="1406"/>
                    <a:pt x="666" y="1406"/>
                  </a:cubicBezTo>
                  <a:lnTo>
                    <a:pt x="554" y="1406"/>
                  </a:lnTo>
                  <a:cubicBezTo>
                    <a:pt x="549" y="1406"/>
                    <a:pt x="546" y="1402"/>
                    <a:pt x="546" y="1398"/>
                  </a:cubicBezTo>
                  <a:cubicBezTo>
                    <a:pt x="546" y="1393"/>
                    <a:pt x="549" y="1390"/>
                    <a:pt x="554" y="1390"/>
                  </a:cubicBezTo>
                  <a:close/>
                  <a:moveTo>
                    <a:pt x="746" y="1390"/>
                  </a:moveTo>
                  <a:lnTo>
                    <a:pt x="801" y="1390"/>
                  </a:lnTo>
                  <a:lnTo>
                    <a:pt x="793" y="1398"/>
                  </a:lnTo>
                  <a:lnTo>
                    <a:pt x="793" y="1340"/>
                  </a:lnTo>
                  <a:cubicBezTo>
                    <a:pt x="793" y="1336"/>
                    <a:pt x="796" y="1332"/>
                    <a:pt x="801" y="1332"/>
                  </a:cubicBezTo>
                  <a:cubicBezTo>
                    <a:pt x="805" y="1332"/>
                    <a:pt x="809" y="1336"/>
                    <a:pt x="809" y="1340"/>
                  </a:cubicBezTo>
                  <a:lnTo>
                    <a:pt x="809" y="1398"/>
                  </a:lnTo>
                  <a:cubicBezTo>
                    <a:pt x="809" y="1402"/>
                    <a:pt x="805" y="1406"/>
                    <a:pt x="801" y="1406"/>
                  </a:cubicBezTo>
                  <a:lnTo>
                    <a:pt x="746" y="1406"/>
                  </a:lnTo>
                  <a:cubicBezTo>
                    <a:pt x="741" y="1406"/>
                    <a:pt x="738" y="1402"/>
                    <a:pt x="738" y="1398"/>
                  </a:cubicBezTo>
                  <a:cubicBezTo>
                    <a:pt x="738" y="1393"/>
                    <a:pt x="741" y="1390"/>
                    <a:pt x="746" y="1390"/>
                  </a:cubicBezTo>
                  <a:close/>
                  <a:moveTo>
                    <a:pt x="793" y="1260"/>
                  </a:moveTo>
                  <a:lnTo>
                    <a:pt x="793" y="1148"/>
                  </a:lnTo>
                  <a:cubicBezTo>
                    <a:pt x="793" y="1144"/>
                    <a:pt x="796" y="1140"/>
                    <a:pt x="801" y="1140"/>
                  </a:cubicBezTo>
                  <a:cubicBezTo>
                    <a:pt x="805" y="1140"/>
                    <a:pt x="809" y="1144"/>
                    <a:pt x="809" y="1148"/>
                  </a:cubicBezTo>
                  <a:lnTo>
                    <a:pt x="809" y="1260"/>
                  </a:lnTo>
                  <a:cubicBezTo>
                    <a:pt x="809" y="1265"/>
                    <a:pt x="805" y="1268"/>
                    <a:pt x="801" y="1268"/>
                  </a:cubicBezTo>
                  <a:cubicBezTo>
                    <a:pt x="796" y="1268"/>
                    <a:pt x="793" y="1265"/>
                    <a:pt x="793" y="1260"/>
                  </a:cubicBezTo>
                  <a:close/>
                  <a:moveTo>
                    <a:pt x="793" y="1068"/>
                  </a:moveTo>
                  <a:lnTo>
                    <a:pt x="793" y="956"/>
                  </a:lnTo>
                  <a:cubicBezTo>
                    <a:pt x="793" y="952"/>
                    <a:pt x="796" y="948"/>
                    <a:pt x="801" y="948"/>
                  </a:cubicBezTo>
                  <a:cubicBezTo>
                    <a:pt x="805" y="948"/>
                    <a:pt x="809" y="952"/>
                    <a:pt x="809" y="956"/>
                  </a:cubicBezTo>
                  <a:lnTo>
                    <a:pt x="809" y="1068"/>
                  </a:lnTo>
                  <a:cubicBezTo>
                    <a:pt x="809" y="1073"/>
                    <a:pt x="805" y="1076"/>
                    <a:pt x="801" y="1076"/>
                  </a:cubicBezTo>
                  <a:cubicBezTo>
                    <a:pt x="796" y="1076"/>
                    <a:pt x="793" y="1073"/>
                    <a:pt x="793" y="1068"/>
                  </a:cubicBezTo>
                  <a:close/>
                  <a:moveTo>
                    <a:pt x="793" y="876"/>
                  </a:moveTo>
                  <a:lnTo>
                    <a:pt x="793" y="764"/>
                  </a:lnTo>
                  <a:cubicBezTo>
                    <a:pt x="793" y="760"/>
                    <a:pt x="796" y="756"/>
                    <a:pt x="801" y="756"/>
                  </a:cubicBezTo>
                  <a:cubicBezTo>
                    <a:pt x="805" y="756"/>
                    <a:pt x="809" y="760"/>
                    <a:pt x="809" y="764"/>
                  </a:cubicBezTo>
                  <a:lnTo>
                    <a:pt x="809" y="876"/>
                  </a:lnTo>
                  <a:cubicBezTo>
                    <a:pt x="809" y="881"/>
                    <a:pt x="805" y="884"/>
                    <a:pt x="801" y="884"/>
                  </a:cubicBezTo>
                  <a:cubicBezTo>
                    <a:pt x="796" y="884"/>
                    <a:pt x="793" y="881"/>
                    <a:pt x="793" y="876"/>
                  </a:cubicBezTo>
                  <a:close/>
                  <a:moveTo>
                    <a:pt x="793" y="684"/>
                  </a:moveTo>
                  <a:lnTo>
                    <a:pt x="793" y="572"/>
                  </a:lnTo>
                  <a:cubicBezTo>
                    <a:pt x="793" y="568"/>
                    <a:pt x="796" y="564"/>
                    <a:pt x="801" y="564"/>
                  </a:cubicBezTo>
                  <a:cubicBezTo>
                    <a:pt x="805" y="564"/>
                    <a:pt x="809" y="568"/>
                    <a:pt x="809" y="572"/>
                  </a:cubicBezTo>
                  <a:lnTo>
                    <a:pt x="809" y="684"/>
                  </a:lnTo>
                  <a:cubicBezTo>
                    <a:pt x="809" y="689"/>
                    <a:pt x="805" y="692"/>
                    <a:pt x="801" y="692"/>
                  </a:cubicBezTo>
                  <a:cubicBezTo>
                    <a:pt x="796" y="692"/>
                    <a:pt x="793" y="689"/>
                    <a:pt x="793" y="684"/>
                  </a:cubicBezTo>
                  <a:close/>
                  <a:moveTo>
                    <a:pt x="793" y="492"/>
                  </a:moveTo>
                  <a:lnTo>
                    <a:pt x="793" y="380"/>
                  </a:lnTo>
                  <a:cubicBezTo>
                    <a:pt x="793" y="376"/>
                    <a:pt x="796" y="372"/>
                    <a:pt x="801" y="372"/>
                  </a:cubicBezTo>
                  <a:cubicBezTo>
                    <a:pt x="805" y="372"/>
                    <a:pt x="809" y="376"/>
                    <a:pt x="809" y="380"/>
                  </a:cubicBezTo>
                  <a:lnTo>
                    <a:pt x="809" y="492"/>
                  </a:lnTo>
                  <a:cubicBezTo>
                    <a:pt x="809" y="497"/>
                    <a:pt x="805" y="500"/>
                    <a:pt x="801" y="500"/>
                  </a:cubicBezTo>
                  <a:cubicBezTo>
                    <a:pt x="796" y="500"/>
                    <a:pt x="793" y="497"/>
                    <a:pt x="793" y="492"/>
                  </a:cubicBezTo>
                  <a:close/>
                  <a:moveTo>
                    <a:pt x="793" y="300"/>
                  </a:moveTo>
                  <a:lnTo>
                    <a:pt x="793" y="188"/>
                  </a:lnTo>
                  <a:cubicBezTo>
                    <a:pt x="793" y="184"/>
                    <a:pt x="796" y="180"/>
                    <a:pt x="801" y="180"/>
                  </a:cubicBezTo>
                  <a:cubicBezTo>
                    <a:pt x="805" y="180"/>
                    <a:pt x="809" y="184"/>
                    <a:pt x="809" y="188"/>
                  </a:cubicBezTo>
                  <a:lnTo>
                    <a:pt x="809" y="300"/>
                  </a:lnTo>
                  <a:cubicBezTo>
                    <a:pt x="809" y="305"/>
                    <a:pt x="805" y="308"/>
                    <a:pt x="801" y="308"/>
                  </a:cubicBezTo>
                  <a:cubicBezTo>
                    <a:pt x="796" y="308"/>
                    <a:pt x="793" y="305"/>
                    <a:pt x="793" y="300"/>
                  </a:cubicBezTo>
                  <a:close/>
                  <a:moveTo>
                    <a:pt x="793" y="108"/>
                  </a:moveTo>
                  <a:lnTo>
                    <a:pt x="793" y="8"/>
                  </a:lnTo>
                  <a:lnTo>
                    <a:pt x="801" y="16"/>
                  </a:lnTo>
                  <a:lnTo>
                    <a:pt x="790" y="16"/>
                  </a:lnTo>
                  <a:cubicBezTo>
                    <a:pt x="785" y="16"/>
                    <a:pt x="782" y="12"/>
                    <a:pt x="782" y="8"/>
                  </a:cubicBezTo>
                  <a:cubicBezTo>
                    <a:pt x="782" y="3"/>
                    <a:pt x="785" y="0"/>
                    <a:pt x="790" y="0"/>
                  </a:cubicBezTo>
                  <a:lnTo>
                    <a:pt x="801" y="0"/>
                  </a:lnTo>
                  <a:cubicBezTo>
                    <a:pt x="805" y="0"/>
                    <a:pt x="809" y="3"/>
                    <a:pt x="809" y="8"/>
                  </a:cubicBezTo>
                  <a:lnTo>
                    <a:pt x="809" y="108"/>
                  </a:lnTo>
                  <a:cubicBezTo>
                    <a:pt x="809" y="113"/>
                    <a:pt x="805" y="116"/>
                    <a:pt x="801" y="116"/>
                  </a:cubicBezTo>
                  <a:cubicBezTo>
                    <a:pt x="796" y="116"/>
                    <a:pt x="793" y="113"/>
                    <a:pt x="793" y="108"/>
                  </a:cubicBezTo>
                  <a:close/>
                  <a:moveTo>
                    <a:pt x="710" y="16"/>
                  </a:moveTo>
                  <a:lnTo>
                    <a:pt x="598" y="16"/>
                  </a:lnTo>
                  <a:cubicBezTo>
                    <a:pt x="593" y="16"/>
                    <a:pt x="590" y="12"/>
                    <a:pt x="590" y="8"/>
                  </a:cubicBezTo>
                  <a:cubicBezTo>
                    <a:pt x="590" y="3"/>
                    <a:pt x="593" y="0"/>
                    <a:pt x="598" y="0"/>
                  </a:cubicBezTo>
                  <a:lnTo>
                    <a:pt x="710" y="0"/>
                  </a:lnTo>
                  <a:cubicBezTo>
                    <a:pt x="714" y="0"/>
                    <a:pt x="718" y="3"/>
                    <a:pt x="718" y="8"/>
                  </a:cubicBezTo>
                  <a:cubicBezTo>
                    <a:pt x="718" y="12"/>
                    <a:pt x="714" y="16"/>
                    <a:pt x="710" y="16"/>
                  </a:cubicBezTo>
                  <a:close/>
                  <a:moveTo>
                    <a:pt x="518" y="16"/>
                  </a:moveTo>
                  <a:lnTo>
                    <a:pt x="406" y="16"/>
                  </a:lnTo>
                  <a:cubicBezTo>
                    <a:pt x="401" y="16"/>
                    <a:pt x="398" y="12"/>
                    <a:pt x="398" y="8"/>
                  </a:cubicBezTo>
                  <a:cubicBezTo>
                    <a:pt x="398" y="3"/>
                    <a:pt x="401" y="0"/>
                    <a:pt x="406" y="0"/>
                  </a:cubicBezTo>
                  <a:lnTo>
                    <a:pt x="518" y="0"/>
                  </a:lnTo>
                  <a:cubicBezTo>
                    <a:pt x="522" y="0"/>
                    <a:pt x="526" y="3"/>
                    <a:pt x="526" y="8"/>
                  </a:cubicBezTo>
                  <a:cubicBezTo>
                    <a:pt x="526" y="12"/>
                    <a:pt x="522" y="16"/>
                    <a:pt x="518" y="16"/>
                  </a:cubicBezTo>
                  <a:close/>
                  <a:moveTo>
                    <a:pt x="326" y="16"/>
                  </a:moveTo>
                  <a:lnTo>
                    <a:pt x="214" y="16"/>
                  </a:lnTo>
                  <a:cubicBezTo>
                    <a:pt x="209" y="16"/>
                    <a:pt x="206" y="12"/>
                    <a:pt x="206" y="8"/>
                  </a:cubicBezTo>
                  <a:cubicBezTo>
                    <a:pt x="206" y="3"/>
                    <a:pt x="209" y="0"/>
                    <a:pt x="214" y="0"/>
                  </a:cubicBezTo>
                  <a:lnTo>
                    <a:pt x="326" y="0"/>
                  </a:lnTo>
                  <a:cubicBezTo>
                    <a:pt x="330" y="0"/>
                    <a:pt x="334" y="3"/>
                    <a:pt x="334" y="8"/>
                  </a:cubicBezTo>
                  <a:cubicBezTo>
                    <a:pt x="334" y="12"/>
                    <a:pt x="330" y="16"/>
                    <a:pt x="326" y="16"/>
                  </a:cubicBezTo>
                  <a:close/>
                  <a:moveTo>
                    <a:pt x="134" y="16"/>
                  </a:moveTo>
                  <a:lnTo>
                    <a:pt x="22" y="16"/>
                  </a:lnTo>
                  <a:cubicBezTo>
                    <a:pt x="17" y="16"/>
                    <a:pt x="14" y="12"/>
                    <a:pt x="14" y="8"/>
                  </a:cubicBezTo>
                  <a:cubicBezTo>
                    <a:pt x="14" y="3"/>
                    <a:pt x="17"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67" name="Rectangle 441"/>
            <p:cNvSpPr>
              <a:spLocks noChangeArrowheads="1"/>
            </p:cNvSpPr>
            <p:nvPr/>
          </p:nvSpPr>
          <p:spPr bwMode="auto">
            <a:xfrm>
              <a:off x="3957" y="2855"/>
              <a:ext cx="75"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A</a:t>
              </a:r>
              <a:endParaRPr lang="en-US"/>
            </a:p>
          </p:txBody>
        </p:sp>
        <p:sp>
          <p:nvSpPr>
            <p:cNvPr id="66668" name="Line 442"/>
            <p:cNvSpPr>
              <a:spLocks noChangeShapeType="1"/>
            </p:cNvSpPr>
            <p:nvPr/>
          </p:nvSpPr>
          <p:spPr bwMode="auto">
            <a:xfrm>
              <a:off x="3920" y="3079"/>
              <a:ext cx="101"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69" name="Freeform 443"/>
            <p:cNvSpPr>
              <a:spLocks/>
            </p:cNvSpPr>
            <p:nvPr/>
          </p:nvSpPr>
          <p:spPr bwMode="auto">
            <a:xfrm>
              <a:off x="4014" y="304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70" name="Line 444"/>
            <p:cNvSpPr>
              <a:spLocks noChangeShapeType="1"/>
            </p:cNvSpPr>
            <p:nvPr/>
          </p:nvSpPr>
          <p:spPr bwMode="auto">
            <a:xfrm>
              <a:off x="3914" y="3432"/>
              <a:ext cx="101"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71" name="Freeform 445"/>
            <p:cNvSpPr>
              <a:spLocks/>
            </p:cNvSpPr>
            <p:nvPr/>
          </p:nvSpPr>
          <p:spPr bwMode="auto">
            <a:xfrm>
              <a:off x="4008" y="3401"/>
              <a:ext cx="92" cy="62"/>
            </a:xfrm>
            <a:custGeom>
              <a:avLst/>
              <a:gdLst>
                <a:gd name="T0" fmla="*/ 0 w 92"/>
                <a:gd name="T1" fmla="*/ 0 h 62"/>
                <a:gd name="T2" fmla="*/ 92 w 92"/>
                <a:gd name="T3" fmla="*/ 31 h 62"/>
                <a:gd name="T4" fmla="*/ 0 w 92"/>
                <a:gd name="T5" fmla="*/ 62 h 62"/>
                <a:gd name="T6" fmla="*/ 0 w 92"/>
                <a:gd name="T7" fmla="*/ 0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0"/>
                  </a:moveTo>
                  <a:lnTo>
                    <a:pt x="92" y="31"/>
                  </a:lnTo>
                  <a:lnTo>
                    <a:pt x="0" y="62"/>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72" name="Line 446"/>
            <p:cNvSpPr>
              <a:spLocks noChangeShapeType="1"/>
            </p:cNvSpPr>
            <p:nvPr/>
          </p:nvSpPr>
          <p:spPr bwMode="auto">
            <a:xfrm>
              <a:off x="3914" y="3206"/>
              <a:ext cx="101"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73" name="Freeform 447"/>
            <p:cNvSpPr>
              <a:spLocks/>
            </p:cNvSpPr>
            <p:nvPr/>
          </p:nvSpPr>
          <p:spPr bwMode="auto">
            <a:xfrm>
              <a:off x="4008" y="317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74" name="Line 448"/>
            <p:cNvSpPr>
              <a:spLocks noChangeShapeType="1"/>
            </p:cNvSpPr>
            <p:nvPr/>
          </p:nvSpPr>
          <p:spPr bwMode="auto">
            <a:xfrm>
              <a:off x="3914" y="3319"/>
              <a:ext cx="101"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75" name="Freeform 449"/>
            <p:cNvSpPr>
              <a:spLocks/>
            </p:cNvSpPr>
            <p:nvPr/>
          </p:nvSpPr>
          <p:spPr bwMode="auto">
            <a:xfrm>
              <a:off x="4008" y="328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grpSp>
      <p:grpSp>
        <p:nvGrpSpPr>
          <p:cNvPr id="24" name="Group 460"/>
          <p:cNvGrpSpPr>
            <a:grpSpLocks/>
          </p:cNvGrpSpPr>
          <p:nvPr/>
        </p:nvGrpSpPr>
        <p:grpSpPr bwMode="auto">
          <a:xfrm>
            <a:off x="1450975" y="5360988"/>
            <a:ext cx="6429375" cy="801687"/>
            <a:chOff x="983" y="3228"/>
            <a:chExt cx="4050" cy="505"/>
          </a:xfrm>
        </p:grpSpPr>
        <p:sp>
          <p:nvSpPr>
            <p:cNvPr id="66662" name="Freeform 360"/>
            <p:cNvSpPr>
              <a:spLocks/>
            </p:cNvSpPr>
            <p:nvPr/>
          </p:nvSpPr>
          <p:spPr bwMode="auto">
            <a:xfrm>
              <a:off x="983" y="3569"/>
              <a:ext cx="3630" cy="149"/>
            </a:xfrm>
            <a:custGeom>
              <a:avLst/>
              <a:gdLst>
                <a:gd name="T0" fmla="*/ 3630 w 3630"/>
                <a:gd name="T1" fmla="*/ 74 h 149"/>
                <a:gd name="T2" fmla="*/ 3555 w 3630"/>
                <a:gd name="T3" fmla="*/ 0 h 149"/>
                <a:gd name="T4" fmla="*/ 3555 w 3630"/>
                <a:gd name="T5" fmla="*/ 49 h 149"/>
                <a:gd name="T6" fmla="*/ 0 w 3630"/>
                <a:gd name="T7" fmla="*/ 49 h 149"/>
                <a:gd name="T8" fmla="*/ 0 w 3630"/>
                <a:gd name="T9" fmla="*/ 100 h 149"/>
                <a:gd name="T10" fmla="*/ 3555 w 3630"/>
                <a:gd name="T11" fmla="*/ 100 h 149"/>
                <a:gd name="T12" fmla="*/ 3555 w 3630"/>
                <a:gd name="T13" fmla="*/ 149 h 149"/>
                <a:gd name="T14" fmla="*/ 3630 w 3630"/>
                <a:gd name="T15" fmla="*/ 74 h 149"/>
                <a:gd name="T16" fmla="*/ 0 60000 65536"/>
                <a:gd name="T17" fmla="*/ 0 60000 65536"/>
                <a:gd name="T18" fmla="*/ 0 60000 65536"/>
                <a:gd name="T19" fmla="*/ 0 60000 65536"/>
                <a:gd name="T20" fmla="*/ 0 60000 65536"/>
                <a:gd name="T21" fmla="*/ 0 60000 65536"/>
                <a:gd name="T22" fmla="*/ 0 60000 65536"/>
                <a:gd name="T23" fmla="*/ 0 60000 65536"/>
                <a:gd name="T24" fmla="*/ 0 w 3630"/>
                <a:gd name="T25" fmla="*/ 0 h 149"/>
                <a:gd name="T26" fmla="*/ 3630 w 3630"/>
                <a:gd name="T27" fmla="*/ 149 h 1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30" h="149">
                  <a:moveTo>
                    <a:pt x="3630" y="74"/>
                  </a:moveTo>
                  <a:lnTo>
                    <a:pt x="3555" y="0"/>
                  </a:lnTo>
                  <a:lnTo>
                    <a:pt x="3555" y="49"/>
                  </a:lnTo>
                  <a:lnTo>
                    <a:pt x="0" y="49"/>
                  </a:lnTo>
                  <a:lnTo>
                    <a:pt x="0" y="100"/>
                  </a:lnTo>
                  <a:lnTo>
                    <a:pt x="3555" y="100"/>
                  </a:lnTo>
                  <a:lnTo>
                    <a:pt x="3555" y="149"/>
                  </a:lnTo>
                  <a:lnTo>
                    <a:pt x="3630" y="74"/>
                  </a:lnTo>
                  <a:close/>
                </a:path>
              </a:pathLst>
            </a:custGeom>
            <a:solidFill>
              <a:srgbClr val="CCFFCC"/>
            </a:solidFill>
            <a:ln w="15875" cap="rnd">
              <a:solidFill>
                <a:srgbClr val="000000"/>
              </a:solidFill>
              <a:round/>
              <a:headEnd/>
              <a:tailEnd/>
            </a:ln>
          </p:spPr>
          <p:txBody>
            <a:bodyPr>
              <a:prstTxWarp prst="textNoShape">
                <a:avLst/>
              </a:prstTxWarp>
            </a:bodyPr>
            <a:lstStyle/>
            <a:p>
              <a:endParaRPr lang="en-US"/>
            </a:p>
          </p:txBody>
        </p:sp>
        <p:sp>
          <p:nvSpPr>
            <p:cNvPr id="66663" name="Rectangle 361"/>
            <p:cNvSpPr>
              <a:spLocks noChangeArrowheads="1"/>
            </p:cNvSpPr>
            <p:nvPr/>
          </p:nvSpPr>
          <p:spPr bwMode="auto">
            <a:xfrm>
              <a:off x="4671" y="3539"/>
              <a:ext cx="362" cy="194"/>
            </a:xfrm>
            <a:prstGeom prst="rect">
              <a:avLst/>
            </a:prstGeom>
            <a:noFill/>
            <a:ln w="9525">
              <a:noFill/>
              <a:miter lim="800000"/>
              <a:headEnd/>
              <a:tailEnd/>
            </a:ln>
          </p:spPr>
          <p:txBody>
            <a:bodyPr lIns="0" tIns="0" rIns="0" bIns="0">
              <a:prstTxWarp prst="textNoShape">
                <a:avLst/>
              </a:prstTxWarp>
              <a:spAutoFit/>
            </a:bodyPr>
            <a:lstStyle/>
            <a:p>
              <a:pPr eaLnBrk="0" hangingPunct="0"/>
              <a:r>
                <a:rPr lang="en-US" sz="2000">
                  <a:solidFill>
                    <a:srgbClr val="000000"/>
                  </a:solidFill>
                </a:rPr>
                <a:t>Time</a:t>
              </a:r>
              <a:endParaRPr lang="en-US" sz="2000"/>
            </a:p>
          </p:txBody>
        </p:sp>
        <p:sp>
          <p:nvSpPr>
            <p:cNvPr id="66664" name="Freeform 450"/>
            <p:cNvSpPr>
              <a:spLocks noEditPoints="1"/>
            </p:cNvSpPr>
            <p:nvPr/>
          </p:nvSpPr>
          <p:spPr bwMode="auto">
            <a:xfrm>
              <a:off x="1014" y="3228"/>
              <a:ext cx="330" cy="33"/>
            </a:xfrm>
            <a:custGeom>
              <a:avLst/>
              <a:gdLst>
                <a:gd name="T0" fmla="*/ 0 w 882"/>
                <a:gd name="T1" fmla="*/ 0 h 88"/>
                <a:gd name="T2" fmla="*/ 0 w 882"/>
                <a:gd name="T3" fmla="*/ 0 h 88"/>
                <a:gd name="T4" fmla="*/ 0 w 882"/>
                <a:gd name="T5" fmla="*/ 0 h 88"/>
                <a:gd name="T6" fmla="*/ 0 w 882"/>
                <a:gd name="T7" fmla="*/ 0 h 88"/>
                <a:gd name="T8" fmla="*/ 0 w 882"/>
                <a:gd name="T9" fmla="*/ 0 h 88"/>
                <a:gd name="T10" fmla="*/ 0 w 882"/>
                <a:gd name="T11" fmla="*/ 0 h 88"/>
                <a:gd name="T12" fmla="*/ 0 w 882"/>
                <a:gd name="T13" fmla="*/ 0 h 88"/>
                <a:gd name="T14" fmla="*/ 0 w 882"/>
                <a:gd name="T15" fmla="*/ 0 h 88"/>
                <a:gd name="T16" fmla="*/ 0 w 882"/>
                <a:gd name="T17" fmla="*/ 0 h 88"/>
                <a:gd name="T18" fmla="*/ 0 w 882"/>
                <a:gd name="T19" fmla="*/ 0 h 88"/>
                <a:gd name="T20" fmla="*/ 0 w 882"/>
                <a:gd name="T21" fmla="*/ 0 h 88"/>
                <a:gd name="T22" fmla="*/ 0 w 882"/>
                <a:gd name="T23" fmla="*/ 0 h 88"/>
                <a:gd name="T24" fmla="*/ 0 w 882"/>
                <a:gd name="T25" fmla="*/ 0 h 88"/>
                <a:gd name="T26" fmla="*/ 0 w 882"/>
                <a:gd name="T27" fmla="*/ 0 h 88"/>
                <a:gd name="T28" fmla="*/ 0 w 882"/>
                <a:gd name="T29" fmla="*/ 0 h 88"/>
                <a:gd name="T30" fmla="*/ 0 w 882"/>
                <a:gd name="T31" fmla="*/ 0 h 88"/>
                <a:gd name="T32" fmla="*/ 0 w 882"/>
                <a:gd name="T33" fmla="*/ 0 h 88"/>
                <a:gd name="T34" fmla="*/ 0 w 882"/>
                <a:gd name="T35" fmla="*/ 0 h 88"/>
                <a:gd name="T36" fmla="*/ 0 w 882"/>
                <a:gd name="T37" fmla="*/ 0 h 88"/>
                <a:gd name="T38" fmla="*/ 0 w 882"/>
                <a:gd name="T39" fmla="*/ 0 h 88"/>
                <a:gd name="T40" fmla="*/ 0 w 882"/>
                <a:gd name="T41" fmla="*/ 0 h 88"/>
                <a:gd name="T42" fmla="*/ 0 w 882"/>
                <a:gd name="T43" fmla="*/ 0 h 88"/>
                <a:gd name="T44" fmla="*/ 0 w 882"/>
                <a:gd name="T45" fmla="*/ 0 h 88"/>
                <a:gd name="T46" fmla="*/ 0 w 882"/>
                <a:gd name="T47" fmla="*/ 0 h 88"/>
                <a:gd name="T48" fmla="*/ 0 w 882"/>
                <a:gd name="T49" fmla="*/ 0 h 88"/>
                <a:gd name="T50" fmla="*/ 0 w 882"/>
                <a:gd name="T51" fmla="*/ 0 h 88"/>
                <a:gd name="T52" fmla="*/ 0 w 882"/>
                <a:gd name="T53" fmla="*/ 0 h 88"/>
                <a:gd name="T54" fmla="*/ 0 w 882"/>
                <a:gd name="T55" fmla="*/ 0 h 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82"/>
                <a:gd name="T85" fmla="*/ 0 h 88"/>
                <a:gd name="T86" fmla="*/ 882 w 882"/>
                <a:gd name="T87" fmla="*/ 88 h 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82" h="88">
                  <a:moveTo>
                    <a:pt x="44" y="0"/>
                  </a:moveTo>
                  <a:lnTo>
                    <a:pt x="44" y="0"/>
                  </a:lnTo>
                  <a:cubicBezTo>
                    <a:pt x="69" y="0"/>
                    <a:pt x="88" y="20"/>
                    <a:pt x="88" y="44"/>
                  </a:cubicBezTo>
                  <a:cubicBezTo>
                    <a:pt x="88" y="68"/>
                    <a:pt x="69" y="88"/>
                    <a:pt x="44" y="88"/>
                  </a:cubicBezTo>
                  <a:cubicBezTo>
                    <a:pt x="20" y="88"/>
                    <a:pt x="0" y="68"/>
                    <a:pt x="0" y="44"/>
                  </a:cubicBezTo>
                  <a:cubicBezTo>
                    <a:pt x="0" y="20"/>
                    <a:pt x="20" y="0"/>
                    <a:pt x="44" y="0"/>
                  </a:cubicBezTo>
                  <a:close/>
                  <a:moveTo>
                    <a:pt x="309" y="0"/>
                  </a:moveTo>
                  <a:lnTo>
                    <a:pt x="309" y="0"/>
                  </a:lnTo>
                  <a:cubicBezTo>
                    <a:pt x="333" y="0"/>
                    <a:pt x="353" y="20"/>
                    <a:pt x="353" y="44"/>
                  </a:cubicBezTo>
                  <a:cubicBezTo>
                    <a:pt x="353" y="68"/>
                    <a:pt x="333" y="88"/>
                    <a:pt x="309" y="88"/>
                  </a:cubicBezTo>
                  <a:cubicBezTo>
                    <a:pt x="284" y="88"/>
                    <a:pt x="265" y="68"/>
                    <a:pt x="265" y="44"/>
                  </a:cubicBezTo>
                  <a:cubicBezTo>
                    <a:pt x="265" y="20"/>
                    <a:pt x="284" y="0"/>
                    <a:pt x="309" y="0"/>
                  </a:cubicBezTo>
                  <a:close/>
                  <a:moveTo>
                    <a:pt x="573" y="0"/>
                  </a:moveTo>
                  <a:lnTo>
                    <a:pt x="573" y="0"/>
                  </a:lnTo>
                  <a:cubicBezTo>
                    <a:pt x="598" y="0"/>
                    <a:pt x="617" y="20"/>
                    <a:pt x="617" y="44"/>
                  </a:cubicBezTo>
                  <a:cubicBezTo>
                    <a:pt x="617" y="68"/>
                    <a:pt x="598" y="88"/>
                    <a:pt x="573" y="88"/>
                  </a:cubicBezTo>
                  <a:cubicBezTo>
                    <a:pt x="549" y="88"/>
                    <a:pt x="529" y="68"/>
                    <a:pt x="529" y="44"/>
                  </a:cubicBezTo>
                  <a:cubicBezTo>
                    <a:pt x="529" y="20"/>
                    <a:pt x="549" y="0"/>
                    <a:pt x="573" y="0"/>
                  </a:cubicBezTo>
                  <a:close/>
                  <a:moveTo>
                    <a:pt x="838" y="0"/>
                  </a:moveTo>
                  <a:lnTo>
                    <a:pt x="838" y="0"/>
                  </a:lnTo>
                  <a:cubicBezTo>
                    <a:pt x="862" y="0"/>
                    <a:pt x="882" y="20"/>
                    <a:pt x="882" y="44"/>
                  </a:cubicBezTo>
                  <a:cubicBezTo>
                    <a:pt x="882" y="68"/>
                    <a:pt x="862" y="88"/>
                    <a:pt x="838" y="88"/>
                  </a:cubicBezTo>
                  <a:cubicBezTo>
                    <a:pt x="813" y="88"/>
                    <a:pt x="794" y="68"/>
                    <a:pt x="794" y="44"/>
                  </a:cubicBezTo>
                  <a:cubicBezTo>
                    <a:pt x="794" y="20"/>
                    <a:pt x="813" y="0"/>
                    <a:pt x="838" y="0"/>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grpSp>
      <p:sp>
        <p:nvSpPr>
          <p:cNvPr id="58830" name="Rectangle 462"/>
          <p:cNvSpPr>
            <a:spLocks noChangeArrowheads="1"/>
          </p:cNvSpPr>
          <p:nvPr/>
        </p:nvSpPr>
        <p:spPr bwMode="auto">
          <a:xfrm>
            <a:off x="2152650" y="4695825"/>
            <a:ext cx="538163"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1" name="Rectangle 463"/>
          <p:cNvSpPr>
            <a:spLocks noChangeArrowheads="1"/>
          </p:cNvSpPr>
          <p:nvPr/>
        </p:nvSpPr>
        <p:spPr bwMode="auto">
          <a:xfrm>
            <a:off x="2728913" y="4695825"/>
            <a:ext cx="538162"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2" name="Rectangle 464"/>
          <p:cNvSpPr>
            <a:spLocks noChangeArrowheads="1"/>
          </p:cNvSpPr>
          <p:nvPr/>
        </p:nvSpPr>
        <p:spPr bwMode="auto">
          <a:xfrm>
            <a:off x="3265488" y="4695825"/>
            <a:ext cx="538162"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3" name="Rectangle 465"/>
          <p:cNvSpPr>
            <a:spLocks noChangeArrowheads="1"/>
          </p:cNvSpPr>
          <p:nvPr/>
        </p:nvSpPr>
        <p:spPr bwMode="auto">
          <a:xfrm>
            <a:off x="3841750" y="4695825"/>
            <a:ext cx="538163"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4" name="Rectangle 466"/>
          <p:cNvSpPr>
            <a:spLocks noChangeArrowheads="1"/>
          </p:cNvSpPr>
          <p:nvPr/>
        </p:nvSpPr>
        <p:spPr bwMode="auto">
          <a:xfrm>
            <a:off x="4379913" y="4695825"/>
            <a:ext cx="538162"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6" name="Rectangle 468"/>
          <p:cNvSpPr>
            <a:spLocks noChangeArrowheads="1"/>
          </p:cNvSpPr>
          <p:nvPr/>
        </p:nvSpPr>
        <p:spPr bwMode="auto">
          <a:xfrm>
            <a:off x="4918075" y="4695825"/>
            <a:ext cx="538163"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grpSp>
        <p:nvGrpSpPr>
          <p:cNvPr id="25" name="Group 474"/>
          <p:cNvGrpSpPr>
            <a:grpSpLocks/>
          </p:cNvGrpSpPr>
          <p:nvPr/>
        </p:nvGrpSpPr>
        <p:grpSpPr bwMode="auto">
          <a:xfrm>
            <a:off x="3302000" y="4735513"/>
            <a:ext cx="482600" cy="1069975"/>
            <a:chOff x="2080" y="2983"/>
            <a:chExt cx="304" cy="674"/>
          </a:xfrm>
        </p:grpSpPr>
        <p:sp>
          <p:nvSpPr>
            <p:cNvPr id="66655" name="Rectangle 384"/>
            <p:cNvSpPr>
              <a:spLocks noChangeArrowheads="1"/>
            </p:cNvSpPr>
            <p:nvPr/>
          </p:nvSpPr>
          <p:spPr bwMode="auto">
            <a:xfrm>
              <a:off x="2083" y="3133"/>
              <a:ext cx="298"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56" name="Freeform 385"/>
            <p:cNvSpPr>
              <a:spLocks noEditPoints="1"/>
            </p:cNvSpPr>
            <p:nvPr/>
          </p:nvSpPr>
          <p:spPr bwMode="auto">
            <a:xfrm>
              <a:off x="2080" y="3130"/>
              <a:ext cx="304"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2" y="144"/>
                    <a:pt x="8" y="144"/>
                  </a:cubicBezTo>
                  <a:cubicBezTo>
                    <a:pt x="3" y="144"/>
                    <a:pt x="0" y="140"/>
                    <a:pt x="0" y="136"/>
                  </a:cubicBezTo>
                  <a:lnTo>
                    <a:pt x="0" y="24"/>
                  </a:lnTo>
                  <a:cubicBezTo>
                    <a:pt x="0" y="19"/>
                    <a:pt x="3" y="16"/>
                    <a:pt x="8" y="16"/>
                  </a:cubicBezTo>
                  <a:cubicBezTo>
                    <a:pt x="12" y="16"/>
                    <a:pt x="16" y="19"/>
                    <a:pt x="16" y="24"/>
                  </a:cubicBezTo>
                  <a:close/>
                  <a:moveTo>
                    <a:pt x="16" y="216"/>
                  </a:moveTo>
                  <a:lnTo>
                    <a:pt x="16" y="328"/>
                  </a:lnTo>
                  <a:cubicBezTo>
                    <a:pt x="16" y="332"/>
                    <a:pt x="12" y="336"/>
                    <a:pt x="8" y="336"/>
                  </a:cubicBezTo>
                  <a:cubicBezTo>
                    <a:pt x="3" y="336"/>
                    <a:pt x="0" y="332"/>
                    <a:pt x="0" y="328"/>
                  </a:cubicBezTo>
                  <a:lnTo>
                    <a:pt x="0" y="216"/>
                  </a:lnTo>
                  <a:cubicBezTo>
                    <a:pt x="0" y="211"/>
                    <a:pt x="3" y="208"/>
                    <a:pt x="8" y="208"/>
                  </a:cubicBezTo>
                  <a:cubicBezTo>
                    <a:pt x="12" y="208"/>
                    <a:pt x="16" y="211"/>
                    <a:pt x="16" y="216"/>
                  </a:cubicBezTo>
                  <a:close/>
                  <a:moveTo>
                    <a:pt x="16" y="408"/>
                  </a:moveTo>
                  <a:lnTo>
                    <a:pt x="16" y="520"/>
                  </a:lnTo>
                  <a:cubicBezTo>
                    <a:pt x="16" y="524"/>
                    <a:pt x="12" y="528"/>
                    <a:pt x="8" y="528"/>
                  </a:cubicBezTo>
                  <a:cubicBezTo>
                    <a:pt x="3" y="528"/>
                    <a:pt x="0" y="524"/>
                    <a:pt x="0" y="520"/>
                  </a:cubicBezTo>
                  <a:lnTo>
                    <a:pt x="0" y="408"/>
                  </a:lnTo>
                  <a:cubicBezTo>
                    <a:pt x="0" y="403"/>
                    <a:pt x="3" y="400"/>
                    <a:pt x="8" y="400"/>
                  </a:cubicBezTo>
                  <a:cubicBezTo>
                    <a:pt x="12" y="400"/>
                    <a:pt x="16" y="403"/>
                    <a:pt x="16" y="408"/>
                  </a:cubicBezTo>
                  <a:close/>
                  <a:moveTo>
                    <a:pt x="16" y="600"/>
                  </a:moveTo>
                  <a:lnTo>
                    <a:pt x="16" y="712"/>
                  </a:lnTo>
                  <a:cubicBezTo>
                    <a:pt x="16" y="716"/>
                    <a:pt x="12" y="720"/>
                    <a:pt x="8" y="720"/>
                  </a:cubicBezTo>
                  <a:cubicBezTo>
                    <a:pt x="3" y="720"/>
                    <a:pt x="0" y="716"/>
                    <a:pt x="0" y="712"/>
                  </a:cubicBezTo>
                  <a:lnTo>
                    <a:pt x="0" y="600"/>
                  </a:lnTo>
                  <a:cubicBezTo>
                    <a:pt x="0" y="595"/>
                    <a:pt x="3" y="592"/>
                    <a:pt x="8" y="592"/>
                  </a:cubicBezTo>
                  <a:cubicBezTo>
                    <a:pt x="12" y="592"/>
                    <a:pt x="16" y="595"/>
                    <a:pt x="16" y="600"/>
                  </a:cubicBezTo>
                  <a:close/>
                  <a:moveTo>
                    <a:pt x="16" y="792"/>
                  </a:moveTo>
                  <a:lnTo>
                    <a:pt x="16" y="904"/>
                  </a:lnTo>
                  <a:cubicBezTo>
                    <a:pt x="16" y="908"/>
                    <a:pt x="12" y="912"/>
                    <a:pt x="8" y="912"/>
                  </a:cubicBezTo>
                  <a:cubicBezTo>
                    <a:pt x="3" y="912"/>
                    <a:pt x="0" y="908"/>
                    <a:pt x="0" y="904"/>
                  </a:cubicBezTo>
                  <a:lnTo>
                    <a:pt x="0" y="792"/>
                  </a:lnTo>
                  <a:cubicBezTo>
                    <a:pt x="0" y="787"/>
                    <a:pt x="3" y="784"/>
                    <a:pt x="8" y="784"/>
                  </a:cubicBezTo>
                  <a:cubicBezTo>
                    <a:pt x="12" y="784"/>
                    <a:pt x="16" y="787"/>
                    <a:pt x="16" y="792"/>
                  </a:cubicBezTo>
                  <a:close/>
                  <a:moveTo>
                    <a:pt x="16" y="984"/>
                  </a:moveTo>
                  <a:lnTo>
                    <a:pt x="16" y="1096"/>
                  </a:lnTo>
                  <a:cubicBezTo>
                    <a:pt x="16" y="1100"/>
                    <a:pt x="12" y="1104"/>
                    <a:pt x="8" y="1104"/>
                  </a:cubicBezTo>
                  <a:cubicBezTo>
                    <a:pt x="3" y="1104"/>
                    <a:pt x="0" y="1100"/>
                    <a:pt x="0" y="1096"/>
                  </a:cubicBezTo>
                  <a:lnTo>
                    <a:pt x="0" y="984"/>
                  </a:lnTo>
                  <a:cubicBezTo>
                    <a:pt x="0" y="979"/>
                    <a:pt x="3" y="976"/>
                    <a:pt x="8" y="976"/>
                  </a:cubicBezTo>
                  <a:cubicBezTo>
                    <a:pt x="12" y="976"/>
                    <a:pt x="16" y="979"/>
                    <a:pt x="16" y="984"/>
                  </a:cubicBezTo>
                  <a:close/>
                  <a:moveTo>
                    <a:pt x="16" y="1176"/>
                  </a:moveTo>
                  <a:lnTo>
                    <a:pt x="16" y="1288"/>
                  </a:lnTo>
                  <a:cubicBezTo>
                    <a:pt x="16" y="1292"/>
                    <a:pt x="12" y="1296"/>
                    <a:pt x="8" y="1296"/>
                  </a:cubicBezTo>
                  <a:cubicBezTo>
                    <a:pt x="3" y="1296"/>
                    <a:pt x="0" y="1292"/>
                    <a:pt x="0" y="1288"/>
                  </a:cubicBezTo>
                  <a:lnTo>
                    <a:pt x="0" y="1176"/>
                  </a:lnTo>
                  <a:cubicBezTo>
                    <a:pt x="0" y="1171"/>
                    <a:pt x="3" y="1168"/>
                    <a:pt x="8" y="1168"/>
                  </a:cubicBezTo>
                  <a:cubicBezTo>
                    <a:pt x="12" y="1168"/>
                    <a:pt x="16" y="1171"/>
                    <a:pt x="16" y="1176"/>
                  </a:cubicBezTo>
                  <a:close/>
                  <a:moveTo>
                    <a:pt x="16" y="1368"/>
                  </a:moveTo>
                  <a:lnTo>
                    <a:pt x="16" y="1398"/>
                  </a:lnTo>
                  <a:lnTo>
                    <a:pt x="8" y="1390"/>
                  </a:lnTo>
                  <a:lnTo>
                    <a:pt x="90" y="1390"/>
                  </a:lnTo>
                  <a:cubicBezTo>
                    <a:pt x="94" y="1390"/>
                    <a:pt x="98" y="1393"/>
                    <a:pt x="98" y="1398"/>
                  </a:cubicBezTo>
                  <a:cubicBezTo>
                    <a:pt x="98" y="1402"/>
                    <a:pt x="94" y="1406"/>
                    <a:pt x="90" y="1406"/>
                  </a:cubicBezTo>
                  <a:lnTo>
                    <a:pt x="8" y="1406"/>
                  </a:lnTo>
                  <a:cubicBezTo>
                    <a:pt x="3" y="1406"/>
                    <a:pt x="0" y="1402"/>
                    <a:pt x="0" y="1398"/>
                  </a:cubicBezTo>
                  <a:lnTo>
                    <a:pt x="0" y="1368"/>
                  </a:lnTo>
                  <a:cubicBezTo>
                    <a:pt x="0" y="1363"/>
                    <a:pt x="3" y="1360"/>
                    <a:pt x="8" y="1360"/>
                  </a:cubicBezTo>
                  <a:cubicBezTo>
                    <a:pt x="12" y="1360"/>
                    <a:pt x="16" y="1363"/>
                    <a:pt x="16" y="1368"/>
                  </a:cubicBezTo>
                  <a:close/>
                  <a:moveTo>
                    <a:pt x="170" y="1390"/>
                  </a:moveTo>
                  <a:lnTo>
                    <a:pt x="282" y="1390"/>
                  </a:lnTo>
                  <a:cubicBezTo>
                    <a:pt x="286" y="1390"/>
                    <a:pt x="290" y="1393"/>
                    <a:pt x="290" y="1398"/>
                  </a:cubicBezTo>
                  <a:cubicBezTo>
                    <a:pt x="290" y="1402"/>
                    <a:pt x="286" y="1406"/>
                    <a:pt x="282" y="1406"/>
                  </a:cubicBezTo>
                  <a:lnTo>
                    <a:pt x="170" y="1406"/>
                  </a:lnTo>
                  <a:cubicBezTo>
                    <a:pt x="165" y="1406"/>
                    <a:pt x="162" y="1402"/>
                    <a:pt x="162" y="1398"/>
                  </a:cubicBezTo>
                  <a:cubicBezTo>
                    <a:pt x="162" y="1393"/>
                    <a:pt x="165" y="1390"/>
                    <a:pt x="170" y="1390"/>
                  </a:cubicBezTo>
                  <a:close/>
                  <a:moveTo>
                    <a:pt x="362" y="1390"/>
                  </a:moveTo>
                  <a:lnTo>
                    <a:pt x="474" y="1390"/>
                  </a:lnTo>
                  <a:cubicBezTo>
                    <a:pt x="478" y="1390"/>
                    <a:pt x="482" y="1393"/>
                    <a:pt x="482" y="1398"/>
                  </a:cubicBezTo>
                  <a:cubicBezTo>
                    <a:pt x="482" y="1402"/>
                    <a:pt x="478" y="1406"/>
                    <a:pt x="474" y="1406"/>
                  </a:cubicBezTo>
                  <a:lnTo>
                    <a:pt x="362" y="1406"/>
                  </a:lnTo>
                  <a:cubicBezTo>
                    <a:pt x="357" y="1406"/>
                    <a:pt x="354" y="1402"/>
                    <a:pt x="354" y="1398"/>
                  </a:cubicBezTo>
                  <a:cubicBezTo>
                    <a:pt x="354" y="1393"/>
                    <a:pt x="357" y="1390"/>
                    <a:pt x="362" y="1390"/>
                  </a:cubicBezTo>
                  <a:close/>
                  <a:moveTo>
                    <a:pt x="554" y="1390"/>
                  </a:moveTo>
                  <a:lnTo>
                    <a:pt x="666" y="1390"/>
                  </a:lnTo>
                  <a:cubicBezTo>
                    <a:pt x="670" y="1390"/>
                    <a:pt x="674" y="1393"/>
                    <a:pt x="674" y="1398"/>
                  </a:cubicBezTo>
                  <a:cubicBezTo>
                    <a:pt x="674" y="1402"/>
                    <a:pt x="670" y="1406"/>
                    <a:pt x="666" y="1406"/>
                  </a:cubicBezTo>
                  <a:lnTo>
                    <a:pt x="554" y="1406"/>
                  </a:lnTo>
                  <a:cubicBezTo>
                    <a:pt x="549" y="1406"/>
                    <a:pt x="546" y="1402"/>
                    <a:pt x="546" y="1398"/>
                  </a:cubicBezTo>
                  <a:cubicBezTo>
                    <a:pt x="546" y="1393"/>
                    <a:pt x="549" y="1390"/>
                    <a:pt x="554" y="1390"/>
                  </a:cubicBezTo>
                  <a:close/>
                  <a:moveTo>
                    <a:pt x="746" y="1390"/>
                  </a:moveTo>
                  <a:lnTo>
                    <a:pt x="801" y="1390"/>
                  </a:lnTo>
                  <a:lnTo>
                    <a:pt x="793" y="1398"/>
                  </a:lnTo>
                  <a:lnTo>
                    <a:pt x="793" y="1340"/>
                  </a:lnTo>
                  <a:cubicBezTo>
                    <a:pt x="793" y="1336"/>
                    <a:pt x="796" y="1332"/>
                    <a:pt x="801" y="1332"/>
                  </a:cubicBezTo>
                  <a:cubicBezTo>
                    <a:pt x="805" y="1332"/>
                    <a:pt x="809" y="1336"/>
                    <a:pt x="809" y="1340"/>
                  </a:cubicBezTo>
                  <a:lnTo>
                    <a:pt x="809" y="1398"/>
                  </a:lnTo>
                  <a:cubicBezTo>
                    <a:pt x="809" y="1402"/>
                    <a:pt x="805" y="1406"/>
                    <a:pt x="801" y="1406"/>
                  </a:cubicBezTo>
                  <a:lnTo>
                    <a:pt x="746" y="1406"/>
                  </a:lnTo>
                  <a:cubicBezTo>
                    <a:pt x="741" y="1406"/>
                    <a:pt x="738" y="1402"/>
                    <a:pt x="738" y="1398"/>
                  </a:cubicBezTo>
                  <a:cubicBezTo>
                    <a:pt x="738" y="1393"/>
                    <a:pt x="741" y="1390"/>
                    <a:pt x="746" y="1390"/>
                  </a:cubicBezTo>
                  <a:close/>
                  <a:moveTo>
                    <a:pt x="793" y="1260"/>
                  </a:moveTo>
                  <a:lnTo>
                    <a:pt x="793" y="1148"/>
                  </a:lnTo>
                  <a:cubicBezTo>
                    <a:pt x="793" y="1144"/>
                    <a:pt x="796" y="1140"/>
                    <a:pt x="801" y="1140"/>
                  </a:cubicBezTo>
                  <a:cubicBezTo>
                    <a:pt x="805" y="1140"/>
                    <a:pt x="809" y="1144"/>
                    <a:pt x="809" y="1148"/>
                  </a:cubicBezTo>
                  <a:lnTo>
                    <a:pt x="809" y="1260"/>
                  </a:lnTo>
                  <a:cubicBezTo>
                    <a:pt x="809" y="1265"/>
                    <a:pt x="805" y="1268"/>
                    <a:pt x="801" y="1268"/>
                  </a:cubicBezTo>
                  <a:cubicBezTo>
                    <a:pt x="796" y="1268"/>
                    <a:pt x="793" y="1265"/>
                    <a:pt x="793" y="1260"/>
                  </a:cubicBezTo>
                  <a:close/>
                  <a:moveTo>
                    <a:pt x="793" y="1068"/>
                  </a:moveTo>
                  <a:lnTo>
                    <a:pt x="793" y="956"/>
                  </a:lnTo>
                  <a:cubicBezTo>
                    <a:pt x="793" y="952"/>
                    <a:pt x="796" y="948"/>
                    <a:pt x="801" y="948"/>
                  </a:cubicBezTo>
                  <a:cubicBezTo>
                    <a:pt x="805" y="948"/>
                    <a:pt x="809" y="952"/>
                    <a:pt x="809" y="956"/>
                  </a:cubicBezTo>
                  <a:lnTo>
                    <a:pt x="809" y="1068"/>
                  </a:lnTo>
                  <a:cubicBezTo>
                    <a:pt x="809" y="1073"/>
                    <a:pt x="805" y="1076"/>
                    <a:pt x="801" y="1076"/>
                  </a:cubicBezTo>
                  <a:cubicBezTo>
                    <a:pt x="796" y="1076"/>
                    <a:pt x="793" y="1073"/>
                    <a:pt x="793" y="1068"/>
                  </a:cubicBezTo>
                  <a:close/>
                  <a:moveTo>
                    <a:pt x="793" y="876"/>
                  </a:moveTo>
                  <a:lnTo>
                    <a:pt x="793" y="764"/>
                  </a:lnTo>
                  <a:cubicBezTo>
                    <a:pt x="793" y="760"/>
                    <a:pt x="796" y="756"/>
                    <a:pt x="801" y="756"/>
                  </a:cubicBezTo>
                  <a:cubicBezTo>
                    <a:pt x="805" y="756"/>
                    <a:pt x="809" y="760"/>
                    <a:pt x="809" y="764"/>
                  </a:cubicBezTo>
                  <a:lnTo>
                    <a:pt x="809" y="876"/>
                  </a:lnTo>
                  <a:cubicBezTo>
                    <a:pt x="809" y="881"/>
                    <a:pt x="805" y="884"/>
                    <a:pt x="801" y="884"/>
                  </a:cubicBezTo>
                  <a:cubicBezTo>
                    <a:pt x="796" y="884"/>
                    <a:pt x="793" y="881"/>
                    <a:pt x="793" y="876"/>
                  </a:cubicBezTo>
                  <a:close/>
                  <a:moveTo>
                    <a:pt x="793" y="684"/>
                  </a:moveTo>
                  <a:lnTo>
                    <a:pt x="793" y="572"/>
                  </a:lnTo>
                  <a:cubicBezTo>
                    <a:pt x="793" y="568"/>
                    <a:pt x="796" y="564"/>
                    <a:pt x="801" y="564"/>
                  </a:cubicBezTo>
                  <a:cubicBezTo>
                    <a:pt x="805" y="564"/>
                    <a:pt x="809" y="568"/>
                    <a:pt x="809" y="572"/>
                  </a:cubicBezTo>
                  <a:lnTo>
                    <a:pt x="809" y="684"/>
                  </a:lnTo>
                  <a:cubicBezTo>
                    <a:pt x="809" y="689"/>
                    <a:pt x="805" y="692"/>
                    <a:pt x="801" y="692"/>
                  </a:cubicBezTo>
                  <a:cubicBezTo>
                    <a:pt x="796" y="692"/>
                    <a:pt x="793" y="689"/>
                    <a:pt x="793" y="684"/>
                  </a:cubicBezTo>
                  <a:close/>
                  <a:moveTo>
                    <a:pt x="793" y="492"/>
                  </a:moveTo>
                  <a:lnTo>
                    <a:pt x="793" y="380"/>
                  </a:lnTo>
                  <a:cubicBezTo>
                    <a:pt x="793" y="376"/>
                    <a:pt x="796" y="372"/>
                    <a:pt x="801" y="372"/>
                  </a:cubicBezTo>
                  <a:cubicBezTo>
                    <a:pt x="805" y="372"/>
                    <a:pt x="809" y="376"/>
                    <a:pt x="809" y="380"/>
                  </a:cubicBezTo>
                  <a:lnTo>
                    <a:pt x="809" y="492"/>
                  </a:lnTo>
                  <a:cubicBezTo>
                    <a:pt x="809" y="497"/>
                    <a:pt x="805" y="500"/>
                    <a:pt x="801" y="500"/>
                  </a:cubicBezTo>
                  <a:cubicBezTo>
                    <a:pt x="796" y="500"/>
                    <a:pt x="793" y="497"/>
                    <a:pt x="793" y="492"/>
                  </a:cubicBezTo>
                  <a:close/>
                  <a:moveTo>
                    <a:pt x="793" y="300"/>
                  </a:moveTo>
                  <a:lnTo>
                    <a:pt x="793" y="188"/>
                  </a:lnTo>
                  <a:cubicBezTo>
                    <a:pt x="793" y="184"/>
                    <a:pt x="796" y="180"/>
                    <a:pt x="801" y="180"/>
                  </a:cubicBezTo>
                  <a:cubicBezTo>
                    <a:pt x="805" y="180"/>
                    <a:pt x="809" y="184"/>
                    <a:pt x="809" y="188"/>
                  </a:cubicBezTo>
                  <a:lnTo>
                    <a:pt x="809" y="300"/>
                  </a:lnTo>
                  <a:cubicBezTo>
                    <a:pt x="809" y="305"/>
                    <a:pt x="805" y="308"/>
                    <a:pt x="801" y="308"/>
                  </a:cubicBezTo>
                  <a:cubicBezTo>
                    <a:pt x="796" y="308"/>
                    <a:pt x="793" y="305"/>
                    <a:pt x="793" y="300"/>
                  </a:cubicBezTo>
                  <a:close/>
                  <a:moveTo>
                    <a:pt x="793" y="108"/>
                  </a:moveTo>
                  <a:lnTo>
                    <a:pt x="793" y="8"/>
                  </a:lnTo>
                  <a:lnTo>
                    <a:pt x="801" y="16"/>
                  </a:lnTo>
                  <a:lnTo>
                    <a:pt x="790" y="16"/>
                  </a:lnTo>
                  <a:cubicBezTo>
                    <a:pt x="785" y="16"/>
                    <a:pt x="782" y="12"/>
                    <a:pt x="782" y="8"/>
                  </a:cubicBezTo>
                  <a:cubicBezTo>
                    <a:pt x="782" y="3"/>
                    <a:pt x="785" y="0"/>
                    <a:pt x="790" y="0"/>
                  </a:cubicBezTo>
                  <a:lnTo>
                    <a:pt x="801" y="0"/>
                  </a:lnTo>
                  <a:cubicBezTo>
                    <a:pt x="805" y="0"/>
                    <a:pt x="809" y="3"/>
                    <a:pt x="809" y="8"/>
                  </a:cubicBezTo>
                  <a:lnTo>
                    <a:pt x="809" y="108"/>
                  </a:lnTo>
                  <a:cubicBezTo>
                    <a:pt x="809" y="113"/>
                    <a:pt x="805" y="116"/>
                    <a:pt x="801" y="116"/>
                  </a:cubicBezTo>
                  <a:cubicBezTo>
                    <a:pt x="796" y="116"/>
                    <a:pt x="793" y="113"/>
                    <a:pt x="793" y="108"/>
                  </a:cubicBezTo>
                  <a:close/>
                  <a:moveTo>
                    <a:pt x="710" y="16"/>
                  </a:moveTo>
                  <a:lnTo>
                    <a:pt x="598" y="16"/>
                  </a:lnTo>
                  <a:cubicBezTo>
                    <a:pt x="593" y="16"/>
                    <a:pt x="590" y="12"/>
                    <a:pt x="590" y="8"/>
                  </a:cubicBezTo>
                  <a:cubicBezTo>
                    <a:pt x="590" y="3"/>
                    <a:pt x="593" y="0"/>
                    <a:pt x="598" y="0"/>
                  </a:cubicBezTo>
                  <a:lnTo>
                    <a:pt x="710" y="0"/>
                  </a:lnTo>
                  <a:cubicBezTo>
                    <a:pt x="714" y="0"/>
                    <a:pt x="718" y="3"/>
                    <a:pt x="718" y="8"/>
                  </a:cubicBezTo>
                  <a:cubicBezTo>
                    <a:pt x="718" y="12"/>
                    <a:pt x="714" y="16"/>
                    <a:pt x="710" y="16"/>
                  </a:cubicBezTo>
                  <a:close/>
                  <a:moveTo>
                    <a:pt x="518" y="16"/>
                  </a:moveTo>
                  <a:lnTo>
                    <a:pt x="406" y="16"/>
                  </a:lnTo>
                  <a:cubicBezTo>
                    <a:pt x="401" y="16"/>
                    <a:pt x="398" y="12"/>
                    <a:pt x="398" y="8"/>
                  </a:cubicBezTo>
                  <a:cubicBezTo>
                    <a:pt x="398" y="3"/>
                    <a:pt x="401" y="0"/>
                    <a:pt x="406" y="0"/>
                  </a:cubicBezTo>
                  <a:lnTo>
                    <a:pt x="518" y="0"/>
                  </a:lnTo>
                  <a:cubicBezTo>
                    <a:pt x="522" y="0"/>
                    <a:pt x="526" y="3"/>
                    <a:pt x="526" y="8"/>
                  </a:cubicBezTo>
                  <a:cubicBezTo>
                    <a:pt x="526" y="12"/>
                    <a:pt x="522" y="16"/>
                    <a:pt x="518" y="16"/>
                  </a:cubicBezTo>
                  <a:close/>
                  <a:moveTo>
                    <a:pt x="326" y="16"/>
                  </a:moveTo>
                  <a:lnTo>
                    <a:pt x="214" y="16"/>
                  </a:lnTo>
                  <a:cubicBezTo>
                    <a:pt x="209" y="16"/>
                    <a:pt x="206" y="12"/>
                    <a:pt x="206" y="8"/>
                  </a:cubicBezTo>
                  <a:cubicBezTo>
                    <a:pt x="206" y="3"/>
                    <a:pt x="209" y="0"/>
                    <a:pt x="214" y="0"/>
                  </a:cubicBezTo>
                  <a:lnTo>
                    <a:pt x="326" y="0"/>
                  </a:lnTo>
                  <a:cubicBezTo>
                    <a:pt x="330" y="0"/>
                    <a:pt x="334" y="3"/>
                    <a:pt x="334" y="8"/>
                  </a:cubicBezTo>
                  <a:cubicBezTo>
                    <a:pt x="334" y="12"/>
                    <a:pt x="330" y="16"/>
                    <a:pt x="326" y="16"/>
                  </a:cubicBezTo>
                  <a:close/>
                  <a:moveTo>
                    <a:pt x="134" y="16"/>
                  </a:moveTo>
                  <a:lnTo>
                    <a:pt x="22" y="16"/>
                  </a:lnTo>
                  <a:cubicBezTo>
                    <a:pt x="17" y="16"/>
                    <a:pt x="14" y="12"/>
                    <a:pt x="14" y="8"/>
                  </a:cubicBezTo>
                  <a:cubicBezTo>
                    <a:pt x="14" y="3"/>
                    <a:pt x="17"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57" name="Rectangle 386"/>
            <p:cNvSpPr>
              <a:spLocks noChangeArrowheads="1"/>
            </p:cNvSpPr>
            <p:nvPr/>
          </p:nvSpPr>
          <p:spPr bwMode="auto">
            <a:xfrm>
              <a:off x="2193" y="2983"/>
              <a:ext cx="81"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C</a:t>
              </a:r>
              <a:endParaRPr lang="en-US"/>
            </a:p>
          </p:txBody>
        </p:sp>
        <p:sp>
          <p:nvSpPr>
            <p:cNvPr id="66658" name="Line 387"/>
            <p:cNvSpPr>
              <a:spLocks noChangeShapeType="1"/>
            </p:cNvSpPr>
            <p:nvPr/>
          </p:nvSpPr>
          <p:spPr bwMode="auto">
            <a:xfrm>
              <a:off x="2158" y="3207"/>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59" name="Freeform 388"/>
            <p:cNvSpPr>
              <a:spLocks/>
            </p:cNvSpPr>
            <p:nvPr/>
          </p:nvSpPr>
          <p:spPr bwMode="auto">
            <a:xfrm>
              <a:off x="2251" y="3177"/>
              <a:ext cx="93" cy="61"/>
            </a:xfrm>
            <a:custGeom>
              <a:avLst/>
              <a:gdLst>
                <a:gd name="T0" fmla="*/ 0 w 93"/>
                <a:gd name="T1" fmla="*/ 0 h 61"/>
                <a:gd name="T2" fmla="*/ 93 w 93"/>
                <a:gd name="T3" fmla="*/ 30 h 61"/>
                <a:gd name="T4" fmla="*/ 0 w 93"/>
                <a:gd name="T5" fmla="*/ 61 h 61"/>
                <a:gd name="T6" fmla="*/ 0 w 93"/>
                <a:gd name="T7" fmla="*/ 0 h 61"/>
                <a:gd name="T8" fmla="*/ 0 60000 65536"/>
                <a:gd name="T9" fmla="*/ 0 60000 65536"/>
                <a:gd name="T10" fmla="*/ 0 60000 65536"/>
                <a:gd name="T11" fmla="*/ 0 60000 65536"/>
                <a:gd name="T12" fmla="*/ 0 w 93"/>
                <a:gd name="T13" fmla="*/ 0 h 61"/>
                <a:gd name="T14" fmla="*/ 93 w 93"/>
                <a:gd name="T15" fmla="*/ 61 h 61"/>
              </a:gdLst>
              <a:ahLst/>
              <a:cxnLst>
                <a:cxn ang="T8">
                  <a:pos x="T0" y="T1"/>
                </a:cxn>
                <a:cxn ang="T9">
                  <a:pos x="T2" y="T3"/>
                </a:cxn>
                <a:cxn ang="T10">
                  <a:pos x="T4" y="T5"/>
                </a:cxn>
                <a:cxn ang="T11">
                  <a:pos x="T6" y="T7"/>
                </a:cxn>
              </a:cxnLst>
              <a:rect l="T12" t="T13" r="T14" b="T15"/>
              <a:pathLst>
                <a:path w="93" h="61">
                  <a:moveTo>
                    <a:pt x="0" y="0"/>
                  </a:moveTo>
                  <a:lnTo>
                    <a:pt x="93"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60" name="Line 470"/>
            <p:cNvSpPr>
              <a:spLocks noChangeShapeType="1"/>
            </p:cNvSpPr>
            <p:nvPr/>
          </p:nvSpPr>
          <p:spPr bwMode="auto">
            <a:xfrm>
              <a:off x="2154" y="3556"/>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61" name="Freeform 471"/>
            <p:cNvSpPr>
              <a:spLocks/>
            </p:cNvSpPr>
            <p:nvPr/>
          </p:nvSpPr>
          <p:spPr bwMode="auto">
            <a:xfrm>
              <a:off x="2247" y="3526"/>
              <a:ext cx="93" cy="61"/>
            </a:xfrm>
            <a:custGeom>
              <a:avLst/>
              <a:gdLst>
                <a:gd name="T0" fmla="*/ 0 w 93"/>
                <a:gd name="T1" fmla="*/ 0 h 61"/>
                <a:gd name="T2" fmla="*/ 93 w 93"/>
                <a:gd name="T3" fmla="*/ 30 h 61"/>
                <a:gd name="T4" fmla="*/ 0 w 93"/>
                <a:gd name="T5" fmla="*/ 61 h 61"/>
                <a:gd name="T6" fmla="*/ 0 w 93"/>
                <a:gd name="T7" fmla="*/ 0 h 61"/>
                <a:gd name="T8" fmla="*/ 0 60000 65536"/>
                <a:gd name="T9" fmla="*/ 0 60000 65536"/>
                <a:gd name="T10" fmla="*/ 0 60000 65536"/>
                <a:gd name="T11" fmla="*/ 0 60000 65536"/>
                <a:gd name="T12" fmla="*/ 0 w 93"/>
                <a:gd name="T13" fmla="*/ 0 h 61"/>
                <a:gd name="T14" fmla="*/ 93 w 93"/>
                <a:gd name="T15" fmla="*/ 61 h 61"/>
              </a:gdLst>
              <a:ahLst/>
              <a:cxnLst>
                <a:cxn ang="T8">
                  <a:pos x="T0" y="T1"/>
                </a:cxn>
                <a:cxn ang="T9">
                  <a:pos x="T2" y="T3"/>
                </a:cxn>
                <a:cxn ang="T10">
                  <a:pos x="T4" y="T5"/>
                </a:cxn>
                <a:cxn ang="T11">
                  <a:pos x="T6" y="T7"/>
                </a:cxn>
              </a:cxnLst>
              <a:rect l="T12" t="T13" r="T14" b="T15"/>
              <a:pathLst>
                <a:path w="93" h="61">
                  <a:moveTo>
                    <a:pt x="0" y="0"/>
                  </a:moveTo>
                  <a:lnTo>
                    <a:pt x="93"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grpSp>
      <p:grpSp>
        <p:nvGrpSpPr>
          <p:cNvPr id="26" name="Group 477"/>
          <p:cNvGrpSpPr>
            <a:grpSpLocks/>
          </p:cNvGrpSpPr>
          <p:nvPr/>
        </p:nvGrpSpPr>
        <p:grpSpPr bwMode="auto">
          <a:xfrm>
            <a:off x="2744788" y="4735513"/>
            <a:ext cx="481012" cy="1069975"/>
            <a:chOff x="1729" y="2983"/>
            <a:chExt cx="303" cy="674"/>
          </a:xfrm>
        </p:grpSpPr>
        <p:sp>
          <p:nvSpPr>
            <p:cNvPr id="66644" name="Rectangle 373"/>
            <p:cNvSpPr>
              <a:spLocks noChangeArrowheads="1"/>
            </p:cNvSpPr>
            <p:nvPr/>
          </p:nvSpPr>
          <p:spPr bwMode="auto">
            <a:xfrm>
              <a:off x="1732" y="3133"/>
              <a:ext cx="297"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45" name="Freeform 374"/>
            <p:cNvSpPr>
              <a:spLocks noEditPoints="1"/>
            </p:cNvSpPr>
            <p:nvPr/>
          </p:nvSpPr>
          <p:spPr bwMode="auto">
            <a:xfrm>
              <a:off x="1729" y="3130"/>
              <a:ext cx="303"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3" y="144"/>
                    <a:pt x="8" y="144"/>
                  </a:cubicBezTo>
                  <a:cubicBezTo>
                    <a:pt x="4" y="144"/>
                    <a:pt x="0" y="140"/>
                    <a:pt x="0" y="136"/>
                  </a:cubicBezTo>
                  <a:lnTo>
                    <a:pt x="0" y="24"/>
                  </a:lnTo>
                  <a:cubicBezTo>
                    <a:pt x="0" y="19"/>
                    <a:pt x="4" y="16"/>
                    <a:pt x="8" y="16"/>
                  </a:cubicBezTo>
                  <a:cubicBezTo>
                    <a:pt x="13" y="16"/>
                    <a:pt x="16" y="19"/>
                    <a:pt x="16" y="24"/>
                  </a:cubicBezTo>
                  <a:close/>
                  <a:moveTo>
                    <a:pt x="16" y="216"/>
                  </a:moveTo>
                  <a:lnTo>
                    <a:pt x="16" y="328"/>
                  </a:lnTo>
                  <a:cubicBezTo>
                    <a:pt x="16" y="332"/>
                    <a:pt x="13" y="336"/>
                    <a:pt x="8" y="336"/>
                  </a:cubicBezTo>
                  <a:cubicBezTo>
                    <a:pt x="4" y="336"/>
                    <a:pt x="0" y="332"/>
                    <a:pt x="0" y="328"/>
                  </a:cubicBezTo>
                  <a:lnTo>
                    <a:pt x="0" y="216"/>
                  </a:lnTo>
                  <a:cubicBezTo>
                    <a:pt x="0" y="211"/>
                    <a:pt x="4" y="208"/>
                    <a:pt x="8" y="208"/>
                  </a:cubicBezTo>
                  <a:cubicBezTo>
                    <a:pt x="13" y="208"/>
                    <a:pt x="16" y="211"/>
                    <a:pt x="16" y="216"/>
                  </a:cubicBezTo>
                  <a:close/>
                  <a:moveTo>
                    <a:pt x="16" y="408"/>
                  </a:moveTo>
                  <a:lnTo>
                    <a:pt x="16" y="520"/>
                  </a:lnTo>
                  <a:cubicBezTo>
                    <a:pt x="16" y="524"/>
                    <a:pt x="13" y="528"/>
                    <a:pt x="8" y="528"/>
                  </a:cubicBezTo>
                  <a:cubicBezTo>
                    <a:pt x="4" y="528"/>
                    <a:pt x="0" y="524"/>
                    <a:pt x="0" y="520"/>
                  </a:cubicBezTo>
                  <a:lnTo>
                    <a:pt x="0" y="408"/>
                  </a:lnTo>
                  <a:cubicBezTo>
                    <a:pt x="0" y="403"/>
                    <a:pt x="4" y="400"/>
                    <a:pt x="8" y="400"/>
                  </a:cubicBezTo>
                  <a:cubicBezTo>
                    <a:pt x="13" y="400"/>
                    <a:pt x="16" y="403"/>
                    <a:pt x="16" y="408"/>
                  </a:cubicBezTo>
                  <a:close/>
                  <a:moveTo>
                    <a:pt x="16" y="600"/>
                  </a:moveTo>
                  <a:lnTo>
                    <a:pt x="16" y="712"/>
                  </a:lnTo>
                  <a:cubicBezTo>
                    <a:pt x="16" y="716"/>
                    <a:pt x="13" y="720"/>
                    <a:pt x="8" y="720"/>
                  </a:cubicBezTo>
                  <a:cubicBezTo>
                    <a:pt x="4" y="720"/>
                    <a:pt x="0" y="716"/>
                    <a:pt x="0" y="712"/>
                  </a:cubicBezTo>
                  <a:lnTo>
                    <a:pt x="0" y="600"/>
                  </a:lnTo>
                  <a:cubicBezTo>
                    <a:pt x="0" y="595"/>
                    <a:pt x="4" y="592"/>
                    <a:pt x="8" y="592"/>
                  </a:cubicBezTo>
                  <a:cubicBezTo>
                    <a:pt x="13" y="592"/>
                    <a:pt x="16" y="595"/>
                    <a:pt x="16" y="600"/>
                  </a:cubicBezTo>
                  <a:close/>
                  <a:moveTo>
                    <a:pt x="16" y="792"/>
                  </a:moveTo>
                  <a:lnTo>
                    <a:pt x="16" y="904"/>
                  </a:lnTo>
                  <a:cubicBezTo>
                    <a:pt x="16" y="908"/>
                    <a:pt x="13" y="912"/>
                    <a:pt x="8" y="912"/>
                  </a:cubicBezTo>
                  <a:cubicBezTo>
                    <a:pt x="4" y="912"/>
                    <a:pt x="0" y="908"/>
                    <a:pt x="0" y="904"/>
                  </a:cubicBezTo>
                  <a:lnTo>
                    <a:pt x="0" y="792"/>
                  </a:lnTo>
                  <a:cubicBezTo>
                    <a:pt x="0" y="787"/>
                    <a:pt x="4" y="784"/>
                    <a:pt x="8" y="784"/>
                  </a:cubicBezTo>
                  <a:cubicBezTo>
                    <a:pt x="13" y="784"/>
                    <a:pt x="16" y="787"/>
                    <a:pt x="16" y="792"/>
                  </a:cubicBezTo>
                  <a:close/>
                  <a:moveTo>
                    <a:pt x="16" y="984"/>
                  </a:moveTo>
                  <a:lnTo>
                    <a:pt x="16" y="1096"/>
                  </a:lnTo>
                  <a:cubicBezTo>
                    <a:pt x="16" y="1100"/>
                    <a:pt x="13" y="1104"/>
                    <a:pt x="8" y="1104"/>
                  </a:cubicBezTo>
                  <a:cubicBezTo>
                    <a:pt x="4" y="1104"/>
                    <a:pt x="0" y="1100"/>
                    <a:pt x="0" y="1096"/>
                  </a:cubicBezTo>
                  <a:lnTo>
                    <a:pt x="0" y="984"/>
                  </a:lnTo>
                  <a:cubicBezTo>
                    <a:pt x="0" y="979"/>
                    <a:pt x="4" y="976"/>
                    <a:pt x="8" y="976"/>
                  </a:cubicBezTo>
                  <a:cubicBezTo>
                    <a:pt x="13" y="976"/>
                    <a:pt x="16" y="979"/>
                    <a:pt x="16" y="984"/>
                  </a:cubicBezTo>
                  <a:close/>
                  <a:moveTo>
                    <a:pt x="16" y="1176"/>
                  </a:moveTo>
                  <a:lnTo>
                    <a:pt x="16" y="1288"/>
                  </a:lnTo>
                  <a:cubicBezTo>
                    <a:pt x="16" y="1292"/>
                    <a:pt x="13" y="1296"/>
                    <a:pt x="8" y="1296"/>
                  </a:cubicBezTo>
                  <a:cubicBezTo>
                    <a:pt x="4" y="1296"/>
                    <a:pt x="0" y="1292"/>
                    <a:pt x="0" y="1288"/>
                  </a:cubicBezTo>
                  <a:lnTo>
                    <a:pt x="0" y="1176"/>
                  </a:lnTo>
                  <a:cubicBezTo>
                    <a:pt x="0" y="1171"/>
                    <a:pt x="4" y="1168"/>
                    <a:pt x="8" y="1168"/>
                  </a:cubicBezTo>
                  <a:cubicBezTo>
                    <a:pt x="13" y="1168"/>
                    <a:pt x="16" y="1171"/>
                    <a:pt x="16" y="1176"/>
                  </a:cubicBezTo>
                  <a:close/>
                  <a:moveTo>
                    <a:pt x="16" y="1368"/>
                  </a:moveTo>
                  <a:lnTo>
                    <a:pt x="16" y="1398"/>
                  </a:lnTo>
                  <a:lnTo>
                    <a:pt x="8" y="1390"/>
                  </a:lnTo>
                  <a:lnTo>
                    <a:pt x="90" y="1390"/>
                  </a:lnTo>
                  <a:cubicBezTo>
                    <a:pt x="95" y="1390"/>
                    <a:pt x="98" y="1393"/>
                    <a:pt x="98" y="1398"/>
                  </a:cubicBezTo>
                  <a:cubicBezTo>
                    <a:pt x="98" y="1402"/>
                    <a:pt x="95" y="1406"/>
                    <a:pt x="90" y="1406"/>
                  </a:cubicBezTo>
                  <a:lnTo>
                    <a:pt x="8" y="1406"/>
                  </a:lnTo>
                  <a:cubicBezTo>
                    <a:pt x="4" y="1406"/>
                    <a:pt x="0" y="1402"/>
                    <a:pt x="0" y="1398"/>
                  </a:cubicBezTo>
                  <a:lnTo>
                    <a:pt x="0" y="1368"/>
                  </a:lnTo>
                  <a:cubicBezTo>
                    <a:pt x="0" y="1363"/>
                    <a:pt x="4" y="1360"/>
                    <a:pt x="8" y="1360"/>
                  </a:cubicBezTo>
                  <a:cubicBezTo>
                    <a:pt x="13" y="1360"/>
                    <a:pt x="16" y="1363"/>
                    <a:pt x="16" y="1368"/>
                  </a:cubicBezTo>
                  <a:close/>
                  <a:moveTo>
                    <a:pt x="170" y="1390"/>
                  </a:moveTo>
                  <a:lnTo>
                    <a:pt x="282" y="1390"/>
                  </a:lnTo>
                  <a:cubicBezTo>
                    <a:pt x="287" y="1390"/>
                    <a:pt x="290" y="1393"/>
                    <a:pt x="290" y="1398"/>
                  </a:cubicBezTo>
                  <a:cubicBezTo>
                    <a:pt x="290" y="1402"/>
                    <a:pt x="287" y="1406"/>
                    <a:pt x="282" y="1406"/>
                  </a:cubicBezTo>
                  <a:lnTo>
                    <a:pt x="170" y="1406"/>
                  </a:lnTo>
                  <a:cubicBezTo>
                    <a:pt x="166" y="1406"/>
                    <a:pt x="162" y="1402"/>
                    <a:pt x="162" y="1398"/>
                  </a:cubicBezTo>
                  <a:cubicBezTo>
                    <a:pt x="162" y="1393"/>
                    <a:pt x="166" y="1390"/>
                    <a:pt x="170" y="1390"/>
                  </a:cubicBezTo>
                  <a:close/>
                  <a:moveTo>
                    <a:pt x="362" y="1390"/>
                  </a:moveTo>
                  <a:lnTo>
                    <a:pt x="474" y="1390"/>
                  </a:lnTo>
                  <a:cubicBezTo>
                    <a:pt x="479" y="1390"/>
                    <a:pt x="482" y="1393"/>
                    <a:pt x="482" y="1398"/>
                  </a:cubicBezTo>
                  <a:cubicBezTo>
                    <a:pt x="482" y="1402"/>
                    <a:pt x="479" y="1406"/>
                    <a:pt x="474" y="1406"/>
                  </a:cubicBezTo>
                  <a:lnTo>
                    <a:pt x="362" y="1406"/>
                  </a:lnTo>
                  <a:cubicBezTo>
                    <a:pt x="358" y="1406"/>
                    <a:pt x="354" y="1402"/>
                    <a:pt x="354" y="1398"/>
                  </a:cubicBezTo>
                  <a:cubicBezTo>
                    <a:pt x="354" y="1393"/>
                    <a:pt x="358" y="1390"/>
                    <a:pt x="362" y="1390"/>
                  </a:cubicBezTo>
                  <a:close/>
                  <a:moveTo>
                    <a:pt x="554" y="1390"/>
                  </a:moveTo>
                  <a:lnTo>
                    <a:pt x="666" y="1390"/>
                  </a:lnTo>
                  <a:cubicBezTo>
                    <a:pt x="671" y="1390"/>
                    <a:pt x="674" y="1393"/>
                    <a:pt x="674" y="1398"/>
                  </a:cubicBezTo>
                  <a:cubicBezTo>
                    <a:pt x="674" y="1402"/>
                    <a:pt x="671" y="1406"/>
                    <a:pt x="666" y="1406"/>
                  </a:cubicBezTo>
                  <a:lnTo>
                    <a:pt x="554" y="1406"/>
                  </a:lnTo>
                  <a:cubicBezTo>
                    <a:pt x="550" y="1406"/>
                    <a:pt x="546" y="1402"/>
                    <a:pt x="546" y="1398"/>
                  </a:cubicBezTo>
                  <a:cubicBezTo>
                    <a:pt x="546" y="1393"/>
                    <a:pt x="550" y="1390"/>
                    <a:pt x="554" y="1390"/>
                  </a:cubicBezTo>
                  <a:close/>
                  <a:moveTo>
                    <a:pt x="746" y="1390"/>
                  </a:moveTo>
                  <a:lnTo>
                    <a:pt x="801" y="1390"/>
                  </a:lnTo>
                  <a:lnTo>
                    <a:pt x="793" y="1398"/>
                  </a:lnTo>
                  <a:lnTo>
                    <a:pt x="793" y="1340"/>
                  </a:lnTo>
                  <a:cubicBezTo>
                    <a:pt x="793" y="1336"/>
                    <a:pt x="797" y="1332"/>
                    <a:pt x="801" y="1332"/>
                  </a:cubicBezTo>
                  <a:cubicBezTo>
                    <a:pt x="806" y="1332"/>
                    <a:pt x="809" y="1336"/>
                    <a:pt x="809" y="1340"/>
                  </a:cubicBezTo>
                  <a:lnTo>
                    <a:pt x="809" y="1398"/>
                  </a:lnTo>
                  <a:cubicBezTo>
                    <a:pt x="809" y="1402"/>
                    <a:pt x="806" y="1406"/>
                    <a:pt x="801" y="1406"/>
                  </a:cubicBezTo>
                  <a:lnTo>
                    <a:pt x="746" y="1406"/>
                  </a:lnTo>
                  <a:cubicBezTo>
                    <a:pt x="742" y="1406"/>
                    <a:pt x="738" y="1402"/>
                    <a:pt x="738" y="1398"/>
                  </a:cubicBezTo>
                  <a:cubicBezTo>
                    <a:pt x="738" y="1393"/>
                    <a:pt x="742" y="1390"/>
                    <a:pt x="746" y="1390"/>
                  </a:cubicBezTo>
                  <a:close/>
                  <a:moveTo>
                    <a:pt x="793" y="1260"/>
                  </a:moveTo>
                  <a:lnTo>
                    <a:pt x="793" y="1148"/>
                  </a:lnTo>
                  <a:cubicBezTo>
                    <a:pt x="793" y="1144"/>
                    <a:pt x="797" y="1140"/>
                    <a:pt x="801" y="1140"/>
                  </a:cubicBezTo>
                  <a:cubicBezTo>
                    <a:pt x="806" y="1140"/>
                    <a:pt x="809" y="1144"/>
                    <a:pt x="809" y="1148"/>
                  </a:cubicBezTo>
                  <a:lnTo>
                    <a:pt x="809" y="1260"/>
                  </a:lnTo>
                  <a:cubicBezTo>
                    <a:pt x="809" y="1265"/>
                    <a:pt x="806" y="1268"/>
                    <a:pt x="801" y="1268"/>
                  </a:cubicBezTo>
                  <a:cubicBezTo>
                    <a:pt x="797" y="1268"/>
                    <a:pt x="793" y="1265"/>
                    <a:pt x="793" y="1260"/>
                  </a:cubicBezTo>
                  <a:close/>
                  <a:moveTo>
                    <a:pt x="793" y="1068"/>
                  </a:moveTo>
                  <a:lnTo>
                    <a:pt x="793" y="956"/>
                  </a:lnTo>
                  <a:cubicBezTo>
                    <a:pt x="793" y="952"/>
                    <a:pt x="797" y="948"/>
                    <a:pt x="801" y="948"/>
                  </a:cubicBezTo>
                  <a:cubicBezTo>
                    <a:pt x="806" y="948"/>
                    <a:pt x="809" y="952"/>
                    <a:pt x="809" y="956"/>
                  </a:cubicBezTo>
                  <a:lnTo>
                    <a:pt x="809" y="1068"/>
                  </a:lnTo>
                  <a:cubicBezTo>
                    <a:pt x="809" y="1073"/>
                    <a:pt x="806" y="1076"/>
                    <a:pt x="801" y="1076"/>
                  </a:cubicBezTo>
                  <a:cubicBezTo>
                    <a:pt x="797" y="1076"/>
                    <a:pt x="793" y="1073"/>
                    <a:pt x="793" y="1068"/>
                  </a:cubicBezTo>
                  <a:close/>
                  <a:moveTo>
                    <a:pt x="793" y="876"/>
                  </a:moveTo>
                  <a:lnTo>
                    <a:pt x="793" y="764"/>
                  </a:lnTo>
                  <a:cubicBezTo>
                    <a:pt x="793" y="760"/>
                    <a:pt x="797" y="756"/>
                    <a:pt x="801" y="756"/>
                  </a:cubicBezTo>
                  <a:cubicBezTo>
                    <a:pt x="806" y="756"/>
                    <a:pt x="809" y="760"/>
                    <a:pt x="809" y="764"/>
                  </a:cubicBezTo>
                  <a:lnTo>
                    <a:pt x="809" y="876"/>
                  </a:lnTo>
                  <a:cubicBezTo>
                    <a:pt x="809" y="881"/>
                    <a:pt x="806" y="884"/>
                    <a:pt x="801" y="884"/>
                  </a:cubicBezTo>
                  <a:cubicBezTo>
                    <a:pt x="797" y="884"/>
                    <a:pt x="793" y="881"/>
                    <a:pt x="793" y="876"/>
                  </a:cubicBezTo>
                  <a:close/>
                  <a:moveTo>
                    <a:pt x="793" y="684"/>
                  </a:moveTo>
                  <a:lnTo>
                    <a:pt x="793" y="572"/>
                  </a:lnTo>
                  <a:cubicBezTo>
                    <a:pt x="793" y="568"/>
                    <a:pt x="797" y="564"/>
                    <a:pt x="801" y="564"/>
                  </a:cubicBezTo>
                  <a:cubicBezTo>
                    <a:pt x="806" y="564"/>
                    <a:pt x="809" y="568"/>
                    <a:pt x="809" y="572"/>
                  </a:cubicBezTo>
                  <a:lnTo>
                    <a:pt x="809" y="684"/>
                  </a:lnTo>
                  <a:cubicBezTo>
                    <a:pt x="809" y="689"/>
                    <a:pt x="806" y="692"/>
                    <a:pt x="801" y="692"/>
                  </a:cubicBezTo>
                  <a:cubicBezTo>
                    <a:pt x="797" y="692"/>
                    <a:pt x="793" y="689"/>
                    <a:pt x="793" y="684"/>
                  </a:cubicBezTo>
                  <a:close/>
                  <a:moveTo>
                    <a:pt x="793" y="492"/>
                  </a:moveTo>
                  <a:lnTo>
                    <a:pt x="793" y="380"/>
                  </a:lnTo>
                  <a:cubicBezTo>
                    <a:pt x="793" y="376"/>
                    <a:pt x="797" y="372"/>
                    <a:pt x="801" y="372"/>
                  </a:cubicBezTo>
                  <a:cubicBezTo>
                    <a:pt x="806" y="372"/>
                    <a:pt x="809" y="376"/>
                    <a:pt x="809" y="380"/>
                  </a:cubicBezTo>
                  <a:lnTo>
                    <a:pt x="809" y="492"/>
                  </a:lnTo>
                  <a:cubicBezTo>
                    <a:pt x="809" y="497"/>
                    <a:pt x="806" y="500"/>
                    <a:pt x="801" y="500"/>
                  </a:cubicBezTo>
                  <a:cubicBezTo>
                    <a:pt x="797" y="500"/>
                    <a:pt x="793" y="497"/>
                    <a:pt x="793" y="492"/>
                  </a:cubicBezTo>
                  <a:close/>
                  <a:moveTo>
                    <a:pt x="793" y="300"/>
                  </a:moveTo>
                  <a:lnTo>
                    <a:pt x="793" y="188"/>
                  </a:lnTo>
                  <a:cubicBezTo>
                    <a:pt x="793" y="184"/>
                    <a:pt x="797" y="180"/>
                    <a:pt x="801" y="180"/>
                  </a:cubicBezTo>
                  <a:cubicBezTo>
                    <a:pt x="806" y="180"/>
                    <a:pt x="809" y="184"/>
                    <a:pt x="809" y="188"/>
                  </a:cubicBezTo>
                  <a:lnTo>
                    <a:pt x="809" y="300"/>
                  </a:lnTo>
                  <a:cubicBezTo>
                    <a:pt x="809" y="305"/>
                    <a:pt x="806" y="308"/>
                    <a:pt x="801" y="308"/>
                  </a:cubicBezTo>
                  <a:cubicBezTo>
                    <a:pt x="797" y="308"/>
                    <a:pt x="793" y="305"/>
                    <a:pt x="793" y="300"/>
                  </a:cubicBezTo>
                  <a:close/>
                  <a:moveTo>
                    <a:pt x="793" y="108"/>
                  </a:moveTo>
                  <a:lnTo>
                    <a:pt x="793" y="8"/>
                  </a:lnTo>
                  <a:lnTo>
                    <a:pt x="801" y="16"/>
                  </a:lnTo>
                  <a:lnTo>
                    <a:pt x="790" y="16"/>
                  </a:lnTo>
                  <a:cubicBezTo>
                    <a:pt x="786" y="16"/>
                    <a:pt x="782" y="12"/>
                    <a:pt x="782" y="8"/>
                  </a:cubicBezTo>
                  <a:cubicBezTo>
                    <a:pt x="782" y="3"/>
                    <a:pt x="786" y="0"/>
                    <a:pt x="790" y="0"/>
                  </a:cubicBezTo>
                  <a:lnTo>
                    <a:pt x="801" y="0"/>
                  </a:lnTo>
                  <a:cubicBezTo>
                    <a:pt x="806" y="0"/>
                    <a:pt x="809" y="3"/>
                    <a:pt x="809" y="8"/>
                  </a:cubicBezTo>
                  <a:lnTo>
                    <a:pt x="809" y="108"/>
                  </a:lnTo>
                  <a:cubicBezTo>
                    <a:pt x="809" y="113"/>
                    <a:pt x="806" y="116"/>
                    <a:pt x="801" y="116"/>
                  </a:cubicBezTo>
                  <a:cubicBezTo>
                    <a:pt x="797" y="116"/>
                    <a:pt x="793" y="113"/>
                    <a:pt x="793" y="108"/>
                  </a:cubicBezTo>
                  <a:close/>
                  <a:moveTo>
                    <a:pt x="710" y="16"/>
                  </a:moveTo>
                  <a:lnTo>
                    <a:pt x="598" y="16"/>
                  </a:lnTo>
                  <a:cubicBezTo>
                    <a:pt x="594" y="16"/>
                    <a:pt x="590" y="12"/>
                    <a:pt x="590" y="8"/>
                  </a:cubicBezTo>
                  <a:cubicBezTo>
                    <a:pt x="590" y="3"/>
                    <a:pt x="594" y="0"/>
                    <a:pt x="598" y="0"/>
                  </a:cubicBezTo>
                  <a:lnTo>
                    <a:pt x="710" y="0"/>
                  </a:lnTo>
                  <a:cubicBezTo>
                    <a:pt x="714" y="0"/>
                    <a:pt x="718" y="3"/>
                    <a:pt x="718" y="8"/>
                  </a:cubicBezTo>
                  <a:cubicBezTo>
                    <a:pt x="718" y="12"/>
                    <a:pt x="714" y="16"/>
                    <a:pt x="710" y="16"/>
                  </a:cubicBezTo>
                  <a:close/>
                  <a:moveTo>
                    <a:pt x="518" y="16"/>
                  </a:moveTo>
                  <a:lnTo>
                    <a:pt x="406" y="16"/>
                  </a:lnTo>
                  <a:cubicBezTo>
                    <a:pt x="402" y="16"/>
                    <a:pt x="398" y="12"/>
                    <a:pt x="398" y="8"/>
                  </a:cubicBezTo>
                  <a:cubicBezTo>
                    <a:pt x="398" y="3"/>
                    <a:pt x="402" y="0"/>
                    <a:pt x="406" y="0"/>
                  </a:cubicBezTo>
                  <a:lnTo>
                    <a:pt x="518" y="0"/>
                  </a:lnTo>
                  <a:cubicBezTo>
                    <a:pt x="522" y="0"/>
                    <a:pt x="526" y="3"/>
                    <a:pt x="526" y="8"/>
                  </a:cubicBezTo>
                  <a:cubicBezTo>
                    <a:pt x="526" y="12"/>
                    <a:pt x="522" y="16"/>
                    <a:pt x="518" y="16"/>
                  </a:cubicBezTo>
                  <a:close/>
                  <a:moveTo>
                    <a:pt x="326" y="16"/>
                  </a:moveTo>
                  <a:lnTo>
                    <a:pt x="214" y="16"/>
                  </a:lnTo>
                  <a:cubicBezTo>
                    <a:pt x="210" y="16"/>
                    <a:pt x="206" y="12"/>
                    <a:pt x="206" y="8"/>
                  </a:cubicBezTo>
                  <a:cubicBezTo>
                    <a:pt x="206" y="3"/>
                    <a:pt x="210" y="0"/>
                    <a:pt x="214" y="0"/>
                  </a:cubicBezTo>
                  <a:lnTo>
                    <a:pt x="326" y="0"/>
                  </a:lnTo>
                  <a:cubicBezTo>
                    <a:pt x="330" y="0"/>
                    <a:pt x="334" y="3"/>
                    <a:pt x="334" y="8"/>
                  </a:cubicBezTo>
                  <a:cubicBezTo>
                    <a:pt x="334" y="12"/>
                    <a:pt x="330" y="16"/>
                    <a:pt x="326" y="16"/>
                  </a:cubicBezTo>
                  <a:close/>
                  <a:moveTo>
                    <a:pt x="134" y="16"/>
                  </a:moveTo>
                  <a:lnTo>
                    <a:pt x="22" y="16"/>
                  </a:lnTo>
                  <a:cubicBezTo>
                    <a:pt x="18" y="16"/>
                    <a:pt x="14" y="12"/>
                    <a:pt x="14" y="8"/>
                  </a:cubicBezTo>
                  <a:cubicBezTo>
                    <a:pt x="14" y="3"/>
                    <a:pt x="18"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46" name="Rectangle 375"/>
            <p:cNvSpPr>
              <a:spLocks noChangeArrowheads="1"/>
            </p:cNvSpPr>
            <p:nvPr/>
          </p:nvSpPr>
          <p:spPr bwMode="auto">
            <a:xfrm>
              <a:off x="1845" y="2983"/>
              <a:ext cx="75"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B</a:t>
              </a:r>
              <a:endParaRPr lang="en-US"/>
            </a:p>
          </p:txBody>
        </p:sp>
        <p:sp>
          <p:nvSpPr>
            <p:cNvPr id="66647" name="Line 376"/>
            <p:cNvSpPr>
              <a:spLocks noChangeShapeType="1"/>
            </p:cNvSpPr>
            <p:nvPr/>
          </p:nvSpPr>
          <p:spPr bwMode="auto">
            <a:xfrm>
              <a:off x="1806" y="3207"/>
              <a:ext cx="102"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48" name="Freeform 377"/>
            <p:cNvSpPr>
              <a:spLocks/>
            </p:cNvSpPr>
            <p:nvPr/>
          </p:nvSpPr>
          <p:spPr bwMode="auto">
            <a:xfrm>
              <a:off x="1900" y="3177"/>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49" name="Line 380"/>
            <p:cNvSpPr>
              <a:spLocks noChangeShapeType="1"/>
            </p:cNvSpPr>
            <p:nvPr/>
          </p:nvSpPr>
          <p:spPr bwMode="auto">
            <a:xfrm>
              <a:off x="1800" y="3334"/>
              <a:ext cx="102"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50" name="Freeform 381"/>
            <p:cNvSpPr>
              <a:spLocks/>
            </p:cNvSpPr>
            <p:nvPr/>
          </p:nvSpPr>
          <p:spPr bwMode="auto">
            <a:xfrm>
              <a:off x="1894" y="3304"/>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51" name="Line 382"/>
            <p:cNvSpPr>
              <a:spLocks noChangeShapeType="1"/>
            </p:cNvSpPr>
            <p:nvPr/>
          </p:nvSpPr>
          <p:spPr bwMode="auto">
            <a:xfrm>
              <a:off x="1800" y="3447"/>
              <a:ext cx="102"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52" name="Freeform 383"/>
            <p:cNvSpPr>
              <a:spLocks/>
            </p:cNvSpPr>
            <p:nvPr/>
          </p:nvSpPr>
          <p:spPr bwMode="auto">
            <a:xfrm>
              <a:off x="1894" y="3417"/>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53" name="Line 475"/>
            <p:cNvSpPr>
              <a:spLocks noChangeShapeType="1"/>
            </p:cNvSpPr>
            <p:nvPr/>
          </p:nvSpPr>
          <p:spPr bwMode="auto">
            <a:xfrm>
              <a:off x="1799" y="3556"/>
              <a:ext cx="102"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54" name="Freeform 476"/>
            <p:cNvSpPr>
              <a:spLocks/>
            </p:cNvSpPr>
            <p:nvPr/>
          </p:nvSpPr>
          <p:spPr bwMode="auto">
            <a:xfrm>
              <a:off x="1893" y="352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grpSp>
      <p:grpSp>
        <p:nvGrpSpPr>
          <p:cNvPr id="27" name="Group 508"/>
          <p:cNvGrpSpPr>
            <a:grpSpLocks/>
          </p:cNvGrpSpPr>
          <p:nvPr/>
        </p:nvGrpSpPr>
        <p:grpSpPr bwMode="auto">
          <a:xfrm>
            <a:off x="4418013" y="4735513"/>
            <a:ext cx="481012" cy="1069975"/>
            <a:chOff x="2783" y="2983"/>
            <a:chExt cx="303" cy="674"/>
          </a:xfrm>
        </p:grpSpPr>
        <p:sp>
          <p:nvSpPr>
            <p:cNvPr id="66633" name="Rectangle 406"/>
            <p:cNvSpPr>
              <a:spLocks noChangeArrowheads="1"/>
            </p:cNvSpPr>
            <p:nvPr/>
          </p:nvSpPr>
          <p:spPr bwMode="auto">
            <a:xfrm>
              <a:off x="2786" y="3133"/>
              <a:ext cx="297"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34" name="Freeform 407"/>
            <p:cNvSpPr>
              <a:spLocks noEditPoints="1"/>
            </p:cNvSpPr>
            <p:nvPr/>
          </p:nvSpPr>
          <p:spPr bwMode="auto">
            <a:xfrm>
              <a:off x="2783" y="3130"/>
              <a:ext cx="303"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2" y="144"/>
                    <a:pt x="8" y="144"/>
                  </a:cubicBezTo>
                  <a:cubicBezTo>
                    <a:pt x="4" y="144"/>
                    <a:pt x="0" y="140"/>
                    <a:pt x="0" y="136"/>
                  </a:cubicBezTo>
                  <a:lnTo>
                    <a:pt x="0" y="24"/>
                  </a:lnTo>
                  <a:cubicBezTo>
                    <a:pt x="0" y="19"/>
                    <a:pt x="4" y="16"/>
                    <a:pt x="8" y="16"/>
                  </a:cubicBezTo>
                  <a:cubicBezTo>
                    <a:pt x="12" y="16"/>
                    <a:pt x="16" y="19"/>
                    <a:pt x="16" y="24"/>
                  </a:cubicBezTo>
                  <a:close/>
                  <a:moveTo>
                    <a:pt x="16" y="216"/>
                  </a:moveTo>
                  <a:lnTo>
                    <a:pt x="16" y="328"/>
                  </a:lnTo>
                  <a:cubicBezTo>
                    <a:pt x="16" y="332"/>
                    <a:pt x="12" y="336"/>
                    <a:pt x="8" y="336"/>
                  </a:cubicBezTo>
                  <a:cubicBezTo>
                    <a:pt x="4" y="336"/>
                    <a:pt x="0" y="332"/>
                    <a:pt x="0" y="328"/>
                  </a:cubicBezTo>
                  <a:lnTo>
                    <a:pt x="0" y="216"/>
                  </a:lnTo>
                  <a:cubicBezTo>
                    <a:pt x="0" y="211"/>
                    <a:pt x="4" y="208"/>
                    <a:pt x="8" y="208"/>
                  </a:cubicBezTo>
                  <a:cubicBezTo>
                    <a:pt x="12" y="208"/>
                    <a:pt x="16" y="211"/>
                    <a:pt x="16" y="216"/>
                  </a:cubicBezTo>
                  <a:close/>
                  <a:moveTo>
                    <a:pt x="16" y="408"/>
                  </a:moveTo>
                  <a:lnTo>
                    <a:pt x="16" y="520"/>
                  </a:lnTo>
                  <a:cubicBezTo>
                    <a:pt x="16" y="524"/>
                    <a:pt x="12" y="528"/>
                    <a:pt x="8" y="528"/>
                  </a:cubicBezTo>
                  <a:cubicBezTo>
                    <a:pt x="4" y="528"/>
                    <a:pt x="0" y="524"/>
                    <a:pt x="0" y="520"/>
                  </a:cubicBezTo>
                  <a:lnTo>
                    <a:pt x="0" y="408"/>
                  </a:lnTo>
                  <a:cubicBezTo>
                    <a:pt x="0" y="403"/>
                    <a:pt x="4" y="400"/>
                    <a:pt x="8" y="400"/>
                  </a:cubicBezTo>
                  <a:cubicBezTo>
                    <a:pt x="12" y="400"/>
                    <a:pt x="16" y="403"/>
                    <a:pt x="16" y="408"/>
                  </a:cubicBezTo>
                  <a:close/>
                  <a:moveTo>
                    <a:pt x="16" y="600"/>
                  </a:moveTo>
                  <a:lnTo>
                    <a:pt x="16" y="712"/>
                  </a:lnTo>
                  <a:cubicBezTo>
                    <a:pt x="16" y="716"/>
                    <a:pt x="12" y="720"/>
                    <a:pt x="8" y="720"/>
                  </a:cubicBezTo>
                  <a:cubicBezTo>
                    <a:pt x="4" y="720"/>
                    <a:pt x="0" y="716"/>
                    <a:pt x="0" y="712"/>
                  </a:cubicBezTo>
                  <a:lnTo>
                    <a:pt x="0" y="600"/>
                  </a:lnTo>
                  <a:cubicBezTo>
                    <a:pt x="0" y="595"/>
                    <a:pt x="4" y="592"/>
                    <a:pt x="8" y="592"/>
                  </a:cubicBezTo>
                  <a:cubicBezTo>
                    <a:pt x="12" y="592"/>
                    <a:pt x="16" y="595"/>
                    <a:pt x="16" y="600"/>
                  </a:cubicBezTo>
                  <a:close/>
                  <a:moveTo>
                    <a:pt x="16" y="792"/>
                  </a:moveTo>
                  <a:lnTo>
                    <a:pt x="16" y="904"/>
                  </a:lnTo>
                  <a:cubicBezTo>
                    <a:pt x="16" y="908"/>
                    <a:pt x="12" y="912"/>
                    <a:pt x="8" y="912"/>
                  </a:cubicBezTo>
                  <a:cubicBezTo>
                    <a:pt x="4" y="912"/>
                    <a:pt x="0" y="908"/>
                    <a:pt x="0" y="904"/>
                  </a:cubicBezTo>
                  <a:lnTo>
                    <a:pt x="0" y="792"/>
                  </a:lnTo>
                  <a:cubicBezTo>
                    <a:pt x="0" y="787"/>
                    <a:pt x="4" y="784"/>
                    <a:pt x="8" y="784"/>
                  </a:cubicBezTo>
                  <a:cubicBezTo>
                    <a:pt x="12" y="784"/>
                    <a:pt x="16" y="787"/>
                    <a:pt x="16" y="792"/>
                  </a:cubicBezTo>
                  <a:close/>
                  <a:moveTo>
                    <a:pt x="16" y="984"/>
                  </a:moveTo>
                  <a:lnTo>
                    <a:pt x="16" y="1096"/>
                  </a:lnTo>
                  <a:cubicBezTo>
                    <a:pt x="16" y="1100"/>
                    <a:pt x="12" y="1104"/>
                    <a:pt x="8" y="1104"/>
                  </a:cubicBezTo>
                  <a:cubicBezTo>
                    <a:pt x="4" y="1104"/>
                    <a:pt x="0" y="1100"/>
                    <a:pt x="0" y="1096"/>
                  </a:cubicBezTo>
                  <a:lnTo>
                    <a:pt x="0" y="984"/>
                  </a:lnTo>
                  <a:cubicBezTo>
                    <a:pt x="0" y="979"/>
                    <a:pt x="4" y="976"/>
                    <a:pt x="8" y="976"/>
                  </a:cubicBezTo>
                  <a:cubicBezTo>
                    <a:pt x="12" y="976"/>
                    <a:pt x="16" y="979"/>
                    <a:pt x="16" y="984"/>
                  </a:cubicBezTo>
                  <a:close/>
                  <a:moveTo>
                    <a:pt x="16" y="1176"/>
                  </a:moveTo>
                  <a:lnTo>
                    <a:pt x="16" y="1288"/>
                  </a:lnTo>
                  <a:cubicBezTo>
                    <a:pt x="16" y="1292"/>
                    <a:pt x="12" y="1296"/>
                    <a:pt x="8" y="1296"/>
                  </a:cubicBezTo>
                  <a:cubicBezTo>
                    <a:pt x="4" y="1296"/>
                    <a:pt x="0" y="1292"/>
                    <a:pt x="0" y="1288"/>
                  </a:cubicBezTo>
                  <a:lnTo>
                    <a:pt x="0" y="1176"/>
                  </a:lnTo>
                  <a:cubicBezTo>
                    <a:pt x="0" y="1171"/>
                    <a:pt x="4" y="1168"/>
                    <a:pt x="8" y="1168"/>
                  </a:cubicBezTo>
                  <a:cubicBezTo>
                    <a:pt x="12" y="1168"/>
                    <a:pt x="16" y="1171"/>
                    <a:pt x="16" y="1176"/>
                  </a:cubicBezTo>
                  <a:close/>
                  <a:moveTo>
                    <a:pt x="16" y="1368"/>
                  </a:moveTo>
                  <a:lnTo>
                    <a:pt x="16" y="1398"/>
                  </a:lnTo>
                  <a:lnTo>
                    <a:pt x="8" y="1390"/>
                  </a:lnTo>
                  <a:lnTo>
                    <a:pt x="90" y="1390"/>
                  </a:lnTo>
                  <a:cubicBezTo>
                    <a:pt x="94" y="1390"/>
                    <a:pt x="98" y="1393"/>
                    <a:pt x="98" y="1398"/>
                  </a:cubicBezTo>
                  <a:cubicBezTo>
                    <a:pt x="98" y="1402"/>
                    <a:pt x="94" y="1406"/>
                    <a:pt x="90" y="1406"/>
                  </a:cubicBezTo>
                  <a:lnTo>
                    <a:pt x="8" y="1406"/>
                  </a:lnTo>
                  <a:cubicBezTo>
                    <a:pt x="4" y="1406"/>
                    <a:pt x="0" y="1402"/>
                    <a:pt x="0" y="1398"/>
                  </a:cubicBezTo>
                  <a:lnTo>
                    <a:pt x="0" y="1368"/>
                  </a:lnTo>
                  <a:cubicBezTo>
                    <a:pt x="0" y="1363"/>
                    <a:pt x="4" y="1360"/>
                    <a:pt x="8" y="1360"/>
                  </a:cubicBezTo>
                  <a:cubicBezTo>
                    <a:pt x="12" y="1360"/>
                    <a:pt x="16" y="1363"/>
                    <a:pt x="16" y="1368"/>
                  </a:cubicBezTo>
                  <a:close/>
                  <a:moveTo>
                    <a:pt x="170" y="1390"/>
                  </a:moveTo>
                  <a:lnTo>
                    <a:pt x="282" y="1390"/>
                  </a:lnTo>
                  <a:cubicBezTo>
                    <a:pt x="286" y="1390"/>
                    <a:pt x="290" y="1393"/>
                    <a:pt x="290" y="1398"/>
                  </a:cubicBezTo>
                  <a:cubicBezTo>
                    <a:pt x="290" y="1402"/>
                    <a:pt x="286" y="1406"/>
                    <a:pt x="282" y="1406"/>
                  </a:cubicBezTo>
                  <a:lnTo>
                    <a:pt x="170" y="1406"/>
                  </a:lnTo>
                  <a:cubicBezTo>
                    <a:pt x="166" y="1406"/>
                    <a:pt x="162" y="1402"/>
                    <a:pt x="162" y="1398"/>
                  </a:cubicBezTo>
                  <a:cubicBezTo>
                    <a:pt x="162" y="1393"/>
                    <a:pt x="166" y="1390"/>
                    <a:pt x="170" y="1390"/>
                  </a:cubicBezTo>
                  <a:close/>
                  <a:moveTo>
                    <a:pt x="362" y="1390"/>
                  </a:moveTo>
                  <a:lnTo>
                    <a:pt x="474" y="1390"/>
                  </a:lnTo>
                  <a:cubicBezTo>
                    <a:pt x="478" y="1390"/>
                    <a:pt x="482" y="1393"/>
                    <a:pt x="482" y="1398"/>
                  </a:cubicBezTo>
                  <a:cubicBezTo>
                    <a:pt x="482" y="1402"/>
                    <a:pt x="478" y="1406"/>
                    <a:pt x="474" y="1406"/>
                  </a:cubicBezTo>
                  <a:lnTo>
                    <a:pt x="362" y="1406"/>
                  </a:lnTo>
                  <a:cubicBezTo>
                    <a:pt x="358" y="1406"/>
                    <a:pt x="354" y="1402"/>
                    <a:pt x="354" y="1398"/>
                  </a:cubicBezTo>
                  <a:cubicBezTo>
                    <a:pt x="354" y="1393"/>
                    <a:pt x="358" y="1390"/>
                    <a:pt x="362" y="1390"/>
                  </a:cubicBezTo>
                  <a:close/>
                  <a:moveTo>
                    <a:pt x="554" y="1390"/>
                  </a:moveTo>
                  <a:lnTo>
                    <a:pt x="666" y="1390"/>
                  </a:lnTo>
                  <a:cubicBezTo>
                    <a:pt x="670" y="1390"/>
                    <a:pt x="674" y="1393"/>
                    <a:pt x="674" y="1398"/>
                  </a:cubicBezTo>
                  <a:cubicBezTo>
                    <a:pt x="674" y="1402"/>
                    <a:pt x="670" y="1406"/>
                    <a:pt x="666" y="1406"/>
                  </a:cubicBezTo>
                  <a:lnTo>
                    <a:pt x="554" y="1406"/>
                  </a:lnTo>
                  <a:cubicBezTo>
                    <a:pt x="550" y="1406"/>
                    <a:pt x="546" y="1402"/>
                    <a:pt x="546" y="1398"/>
                  </a:cubicBezTo>
                  <a:cubicBezTo>
                    <a:pt x="546" y="1393"/>
                    <a:pt x="550" y="1390"/>
                    <a:pt x="554" y="1390"/>
                  </a:cubicBezTo>
                  <a:close/>
                  <a:moveTo>
                    <a:pt x="746" y="1390"/>
                  </a:moveTo>
                  <a:lnTo>
                    <a:pt x="801" y="1390"/>
                  </a:lnTo>
                  <a:lnTo>
                    <a:pt x="793" y="1398"/>
                  </a:lnTo>
                  <a:lnTo>
                    <a:pt x="793" y="1340"/>
                  </a:lnTo>
                  <a:cubicBezTo>
                    <a:pt x="793" y="1336"/>
                    <a:pt x="796" y="1332"/>
                    <a:pt x="801" y="1332"/>
                  </a:cubicBezTo>
                  <a:cubicBezTo>
                    <a:pt x="805" y="1332"/>
                    <a:pt x="809" y="1336"/>
                    <a:pt x="809" y="1340"/>
                  </a:cubicBezTo>
                  <a:lnTo>
                    <a:pt x="809" y="1398"/>
                  </a:lnTo>
                  <a:cubicBezTo>
                    <a:pt x="809" y="1402"/>
                    <a:pt x="805" y="1406"/>
                    <a:pt x="801" y="1406"/>
                  </a:cubicBezTo>
                  <a:lnTo>
                    <a:pt x="746" y="1406"/>
                  </a:lnTo>
                  <a:cubicBezTo>
                    <a:pt x="742" y="1406"/>
                    <a:pt x="738" y="1402"/>
                    <a:pt x="738" y="1398"/>
                  </a:cubicBezTo>
                  <a:cubicBezTo>
                    <a:pt x="738" y="1393"/>
                    <a:pt x="742" y="1390"/>
                    <a:pt x="746" y="1390"/>
                  </a:cubicBezTo>
                  <a:close/>
                  <a:moveTo>
                    <a:pt x="793" y="1260"/>
                  </a:moveTo>
                  <a:lnTo>
                    <a:pt x="793" y="1148"/>
                  </a:lnTo>
                  <a:cubicBezTo>
                    <a:pt x="793" y="1144"/>
                    <a:pt x="796" y="1140"/>
                    <a:pt x="801" y="1140"/>
                  </a:cubicBezTo>
                  <a:cubicBezTo>
                    <a:pt x="805" y="1140"/>
                    <a:pt x="809" y="1144"/>
                    <a:pt x="809" y="1148"/>
                  </a:cubicBezTo>
                  <a:lnTo>
                    <a:pt x="809" y="1260"/>
                  </a:lnTo>
                  <a:cubicBezTo>
                    <a:pt x="809" y="1265"/>
                    <a:pt x="805" y="1268"/>
                    <a:pt x="801" y="1268"/>
                  </a:cubicBezTo>
                  <a:cubicBezTo>
                    <a:pt x="796" y="1268"/>
                    <a:pt x="793" y="1265"/>
                    <a:pt x="793" y="1260"/>
                  </a:cubicBezTo>
                  <a:close/>
                  <a:moveTo>
                    <a:pt x="793" y="1068"/>
                  </a:moveTo>
                  <a:lnTo>
                    <a:pt x="793" y="956"/>
                  </a:lnTo>
                  <a:cubicBezTo>
                    <a:pt x="793" y="952"/>
                    <a:pt x="796" y="948"/>
                    <a:pt x="801" y="948"/>
                  </a:cubicBezTo>
                  <a:cubicBezTo>
                    <a:pt x="805" y="948"/>
                    <a:pt x="809" y="952"/>
                    <a:pt x="809" y="956"/>
                  </a:cubicBezTo>
                  <a:lnTo>
                    <a:pt x="809" y="1068"/>
                  </a:lnTo>
                  <a:cubicBezTo>
                    <a:pt x="809" y="1073"/>
                    <a:pt x="805" y="1076"/>
                    <a:pt x="801" y="1076"/>
                  </a:cubicBezTo>
                  <a:cubicBezTo>
                    <a:pt x="796" y="1076"/>
                    <a:pt x="793" y="1073"/>
                    <a:pt x="793" y="1068"/>
                  </a:cubicBezTo>
                  <a:close/>
                  <a:moveTo>
                    <a:pt x="793" y="876"/>
                  </a:moveTo>
                  <a:lnTo>
                    <a:pt x="793" y="764"/>
                  </a:lnTo>
                  <a:cubicBezTo>
                    <a:pt x="793" y="760"/>
                    <a:pt x="796" y="756"/>
                    <a:pt x="801" y="756"/>
                  </a:cubicBezTo>
                  <a:cubicBezTo>
                    <a:pt x="805" y="756"/>
                    <a:pt x="809" y="760"/>
                    <a:pt x="809" y="764"/>
                  </a:cubicBezTo>
                  <a:lnTo>
                    <a:pt x="809" y="876"/>
                  </a:lnTo>
                  <a:cubicBezTo>
                    <a:pt x="809" y="881"/>
                    <a:pt x="805" y="884"/>
                    <a:pt x="801" y="884"/>
                  </a:cubicBezTo>
                  <a:cubicBezTo>
                    <a:pt x="796" y="884"/>
                    <a:pt x="793" y="881"/>
                    <a:pt x="793" y="876"/>
                  </a:cubicBezTo>
                  <a:close/>
                  <a:moveTo>
                    <a:pt x="793" y="684"/>
                  </a:moveTo>
                  <a:lnTo>
                    <a:pt x="793" y="572"/>
                  </a:lnTo>
                  <a:cubicBezTo>
                    <a:pt x="793" y="568"/>
                    <a:pt x="796" y="564"/>
                    <a:pt x="801" y="564"/>
                  </a:cubicBezTo>
                  <a:cubicBezTo>
                    <a:pt x="805" y="564"/>
                    <a:pt x="809" y="568"/>
                    <a:pt x="809" y="572"/>
                  </a:cubicBezTo>
                  <a:lnTo>
                    <a:pt x="809" y="684"/>
                  </a:lnTo>
                  <a:cubicBezTo>
                    <a:pt x="809" y="689"/>
                    <a:pt x="805" y="692"/>
                    <a:pt x="801" y="692"/>
                  </a:cubicBezTo>
                  <a:cubicBezTo>
                    <a:pt x="796" y="692"/>
                    <a:pt x="793" y="689"/>
                    <a:pt x="793" y="684"/>
                  </a:cubicBezTo>
                  <a:close/>
                  <a:moveTo>
                    <a:pt x="793" y="492"/>
                  </a:moveTo>
                  <a:lnTo>
                    <a:pt x="793" y="380"/>
                  </a:lnTo>
                  <a:cubicBezTo>
                    <a:pt x="793" y="376"/>
                    <a:pt x="796" y="372"/>
                    <a:pt x="801" y="372"/>
                  </a:cubicBezTo>
                  <a:cubicBezTo>
                    <a:pt x="805" y="372"/>
                    <a:pt x="809" y="376"/>
                    <a:pt x="809" y="380"/>
                  </a:cubicBezTo>
                  <a:lnTo>
                    <a:pt x="809" y="492"/>
                  </a:lnTo>
                  <a:cubicBezTo>
                    <a:pt x="809" y="497"/>
                    <a:pt x="805" y="500"/>
                    <a:pt x="801" y="500"/>
                  </a:cubicBezTo>
                  <a:cubicBezTo>
                    <a:pt x="796" y="500"/>
                    <a:pt x="793" y="497"/>
                    <a:pt x="793" y="492"/>
                  </a:cubicBezTo>
                  <a:close/>
                  <a:moveTo>
                    <a:pt x="793" y="300"/>
                  </a:moveTo>
                  <a:lnTo>
                    <a:pt x="793" y="188"/>
                  </a:lnTo>
                  <a:cubicBezTo>
                    <a:pt x="793" y="184"/>
                    <a:pt x="796" y="180"/>
                    <a:pt x="801" y="180"/>
                  </a:cubicBezTo>
                  <a:cubicBezTo>
                    <a:pt x="805" y="180"/>
                    <a:pt x="809" y="184"/>
                    <a:pt x="809" y="188"/>
                  </a:cubicBezTo>
                  <a:lnTo>
                    <a:pt x="809" y="300"/>
                  </a:lnTo>
                  <a:cubicBezTo>
                    <a:pt x="809" y="305"/>
                    <a:pt x="805" y="308"/>
                    <a:pt x="801" y="308"/>
                  </a:cubicBezTo>
                  <a:cubicBezTo>
                    <a:pt x="796" y="308"/>
                    <a:pt x="793" y="305"/>
                    <a:pt x="793" y="300"/>
                  </a:cubicBezTo>
                  <a:close/>
                  <a:moveTo>
                    <a:pt x="793" y="108"/>
                  </a:moveTo>
                  <a:lnTo>
                    <a:pt x="793" y="8"/>
                  </a:lnTo>
                  <a:lnTo>
                    <a:pt x="801" y="16"/>
                  </a:lnTo>
                  <a:lnTo>
                    <a:pt x="790" y="16"/>
                  </a:lnTo>
                  <a:cubicBezTo>
                    <a:pt x="785" y="16"/>
                    <a:pt x="782" y="12"/>
                    <a:pt x="782" y="8"/>
                  </a:cubicBezTo>
                  <a:cubicBezTo>
                    <a:pt x="782" y="3"/>
                    <a:pt x="785" y="0"/>
                    <a:pt x="790" y="0"/>
                  </a:cubicBezTo>
                  <a:lnTo>
                    <a:pt x="801" y="0"/>
                  </a:lnTo>
                  <a:cubicBezTo>
                    <a:pt x="805" y="0"/>
                    <a:pt x="809" y="3"/>
                    <a:pt x="809" y="8"/>
                  </a:cubicBezTo>
                  <a:lnTo>
                    <a:pt x="809" y="108"/>
                  </a:lnTo>
                  <a:cubicBezTo>
                    <a:pt x="809" y="113"/>
                    <a:pt x="805" y="116"/>
                    <a:pt x="801" y="116"/>
                  </a:cubicBezTo>
                  <a:cubicBezTo>
                    <a:pt x="796" y="116"/>
                    <a:pt x="793" y="113"/>
                    <a:pt x="793" y="108"/>
                  </a:cubicBezTo>
                  <a:close/>
                  <a:moveTo>
                    <a:pt x="710" y="16"/>
                  </a:moveTo>
                  <a:lnTo>
                    <a:pt x="598" y="16"/>
                  </a:lnTo>
                  <a:cubicBezTo>
                    <a:pt x="593" y="16"/>
                    <a:pt x="590" y="12"/>
                    <a:pt x="590" y="8"/>
                  </a:cubicBezTo>
                  <a:cubicBezTo>
                    <a:pt x="590" y="3"/>
                    <a:pt x="593" y="0"/>
                    <a:pt x="598" y="0"/>
                  </a:cubicBezTo>
                  <a:lnTo>
                    <a:pt x="710" y="0"/>
                  </a:lnTo>
                  <a:cubicBezTo>
                    <a:pt x="714" y="0"/>
                    <a:pt x="718" y="3"/>
                    <a:pt x="718" y="8"/>
                  </a:cubicBezTo>
                  <a:cubicBezTo>
                    <a:pt x="718" y="12"/>
                    <a:pt x="714" y="16"/>
                    <a:pt x="710" y="16"/>
                  </a:cubicBezTo>
                  <a:close/>
                  <a:moveTo>
                    <a:pt x="518" y="16"/>
                  </a:moveTo>
                  <a:lnTo>
                    <a:pt x="406" y="16"/>
                  </a:lnTo>
                  <a:cubicBezTo>
                    <a:pt x="401" y="16"/>
                    <a:pt x="398" y="12"/>
                    <a:pt x="398" y="8"/>
                  </a:cubicBezTo>
                  <a:cubicBezTo>
                    <a:pt x="398" y="3"/>
                    <a:pt x="401" y="0"/>
                    <a:pt x="406" y="0"/>
                  </a:cubicBezTo>
                  <a:lnTo>
                    <a:pt x="518" y="0"/>
                  </a:lnTo>
                  <a:cubicBezTo>
                    <a:pt x="522" y="0"/>
                    <a:pt x="526" y="3"/>
                    <a:pt x="526" y="8"/>
                  </a:cubicBezTo>
                  <a:cubicBezTo>
                    <a:pt x="526" y="12"/>
                    <a:pt x="522" y="16"/>
                    <a:pt x="518" y="16"/>
                  </a:cubicBezTo>
                  <a:close/>
                  <a:moveTo>
                    <a:pt x="326" y="16"/>
                  </a:moveTo>
                  <a:lnTo>
                    <a:pt x="214" y="16"/>
                  </a:lnTo>
                  <a:cubicBezTo>
                    <a:pt x="209" y="16"/>
                    <a:pt x="206" y="12"/>
                    <a:pt x="206" y="8"/>
                  </a:cubicBezTo>
                  <a:cubicBezTo>
                    <a:pt x="206" y="3"/>
                    <a:pt x="209" y="0"/>
                    <a:pt x="214" y="0"/>
                  </a:cubicBezTo>
                  <a:lnTo>
                    <a:pt x="326" y="0"/>
                  </a:lnTo>
                  <a:cubicBezTo>
                    <a:pt x="330" y="0"/>
                    <a:pt x="334" y="3"/>
                    <a:pt x="334" y="8"/>
                  </a:cubicBezTo>
                  <a:cubicBezTo>
                    <a:pt x="334" y="12"/>
                    <a:pt x="330" y="16"/>
                    <a:pt x="326" y="16"/>
                  </a:cubicBezTo>
                  <a:close/>
                  <a:moveTo>
                    <a:pt x="134" y="16"/>
                  </a:moveTo>
                  <a:lnTo>
                    <a:pt x="22" y="16"/>
                  </a:lnTo>
                  <a:cubicBezTo>
                    <a:pt x="17" y="16"/>
                    <a:pt x="14" y="12"/>
                    <a:pt x="14" y="8"/>
                  </a:cubicBezTo>
                  <a:cubicBezTo>
                    <a:pt x="14" y="3"/>
                    <a:pt x="17"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35" name="Rectangle 408"/>
            <p:cNvSpPr>
              <a:spLocks noChangeArrowheads="1"/>
            </p:cNvSpPr>
            <p:nvPr/>
          </p:nvSpPr>
          <p:spPr bwMode="auto">
            <a:xfrm>
              <a:off x="2895" y="2983"/>
              <a:ext cx="75"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E</a:t>
              </a:r>
              <a:endParaRPr lang="en-US"/>
            </a:p>
          </p:txBody>
        </p:sp>
        <p:sp>
          <p:nvSpPr>
            <p:cNvPr id="66636" name="Line 409"/>
            <p:cNvSpPr>
              <a:spLocks noChangeShapeType="1"/>
            </p:cNvSpPr>
            <p:nvPr/>
          </p:nvSpPr>
          <p:spPr bwMode="auto">
            <a:xfrm>
              <a:off x="2860" y="3207"/>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37" name="Freeform 410"/>
            <p:cNvSpPr>
              <a:spLocks/>
            </p:cNvSpPr>
            <p:nvPr/>
          </p:nvSpPr>
          <p:spPr bwMode="auto">
            <a:xfrm>
              <a:off x="2954" y="3177"/>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38" name="Line 413"/>
            <p:cNvSpPr>
              <a:spLocks noChangeShapeType="1"/>
            </p:cNvSpPr>
            <p:nvPr/>
          </p:nvSpPr>
          <p:spPr bwMode="auto">
            <a:xfrm>
              <a:off x="2854" y="3334"/>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39" name="Freeform 414"/>
            <p:cNvSpPr>
              <a:spLocks/>
            </p:cNvSpPr>
            <p:nvPr/>
          </p:nvSpPr>
          <p:spPr bwMode="auto">
            <a:xfrm>
              <a:off x="2948" y="3304"/>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40" name="Line 415"/>
            <p:cNvSpPr>
              <a:spLocks noChangeShapeType="1"/>
            </p:cNvSpPr>
            <p:nvPr/>
          </p:nvSpPr>
          <p:spPr bwMode="auto">
            <a:xfrm>
              <a:off x="2854" y="3447"/>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41" name="Freeform 416"/>
            <p:cNvSpPr>
              <a:spLocks/>
            </p:cNvSpPr>
            <p:nvPr/>
          </p:nvSpPr>
          <p:spPr bwMode="auto">
            <a:xfrm>
              <a:off x="2948" y="3417"/>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42" name="Line 478"/>
            <p:cNvSpPr>
              <a:spLocks noChangeShapeType="1"/>
            </p:cNvSpPr>
            <p:nvPr/>
          </p:nvSpPr>
          <p:spPr bwMode="auto">
            <a:xfrm>
              <a:off x="2856" y="3556"/>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43" name="Freeform 479"/>
            <p:cNvSpPr>
              <a:spLocks/>
            </p:cNvSpPr>
            <p:nvPr/>
          </p:nvSpPr>
          <p:spPr bwMode="auto">
            <a:xfrm>
              <a:off x="2950" y="352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grpSp>
      <p:grpSp>
        <p:nvGrpSpPr>
          <p:cNvPr id="28" name="Group 481"/>
          <p:cNvGrpSpPr>
            <a:grpSpLocks/>
          </p:cNvGrpSpPr>
          <p:nvPr/>
        </p:nvGrpSpPr>
        <p:grpSpPr bwMode="auto">
          <a:xfrm>
            <a:off x="4187825" y="2084388"/>
            <a:ext cx="4302125" cy="192087"/>
            <a:chOff x="2638" y="1313"/>
            <a:chExt cx="2710" cy="121"/>
          </a:xfrm>
        </p:grpSpPr>
        <p:grpSp>
          <p:nvGrpSpPr>
            <p:cNvPr id="29" name="Group 482"/>
            <p:cNvGrpSpPr>
              <a:grpSpLocks/>
            </p:cNvGrpSpPr>
            <p:nvPr/>
          </p:nvGrpSpPr>
          <p:grpSpPr bwMode="auto">
            <a:xfrm>
              <a:off x="3122" y="1313"/>
              <a:ext cx="2226" cy="121"/>
              <a:chOff x="3122" y="1652"/>
              <a:chExt cx="2226" cy="121"/>
            </a:xfrm>
          </p:grpSpPr>
          <p:sp>
            <p:nvSpPr>
              <p:cNvPr id="66630" name="Rectangle 483"/>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631" name="Rectangle 484"/>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B</a:t>
                </a:r>
              </a:p>
            </p:txBody>
          </p:sp>
          <p:sp>
            <p:nvSpPr>
              <p:cNvPr id="66632" name="Rectangle 485"/>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nvGrpSpPr>
            <p:cNvPr id="30" name="Group 486"/>
            <p:cNvGrpSpPr>
              <a:grpSpLocks/>
            </p:cNvGrpSpPr>
            <p:nvPr/>
          </p:nvGrpSpPr>
          <p:grpSpPr bwMode="auto">
            <a:xfrm>
              <a:off x="2638" y="1313"/>
              <a:ext cx="478" cy="121"/>
              <a:chOff x="2638" y="1313"/>
              <a:chExt cx="478" cy="121"/>
            </a:xfrm>
          </p:grpSpPr>
          <p:cxnSp>
            <p:nvCxnSpPr>
              <p:cNvPr id="66628" name="AutoShape 487"/>
              <p:cNvCxnSpPr>
                <a:cxnSpLocks noChangeShapeType="1"/>
                <a:stCxn id="66629" idx="3"/>
                <a:endCxn id="66630"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629" name="Rectangle 488"/>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grpSp>
        <p:nvGrpSpPr>
          <p:cNvPr id="31" name="Group 497"/>
          <p:cNvGrpSpPr>
            <a:grpSpLocks/>
          </p:cNvGrpSpPr>
          <p:nvPr/>
        </p:nvGrpSpPr>
        <p:grpSpPr bwMode="auto">
          <a:xfrm>
            <a:off x="4187825" y="2084388"/>
            <a:ext cx="4302125" cy="192087"/>
            <a:chOff x="2638" y="1313"/>
            <a:chExt cx="2710" cy="121"/>
          </a:xfrm>
        </p:grpSpPr>
        <p:grpSp>
          <p:nvGrpSpPr>
            <p:cNvPr id="66762" name="Group 498"/>
            <p:cNvGrpSpPr>
              <a:grpSpLocks/>
            </p:cNvGrpSpPr>
            <p:nvPr/>
          </p:nvGrpSpPr>
          <p:grpSpPr bwMode="auto">
            <a:xfrm>
              <a:off x="3122" y="1313"/>
              <a:ext cx="2226" cy="121"/>
              <a:chOff x="3122" y="1652"/>
              <a:chExt cx="2226" cy="121"/>
            </a:xfrm>
          </p:grpSpPr>
          <p:sp>
            <p:nvSpPr>
              <p:cNvPr id="66623" name="Rectangle 499"/>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624" name="Rectangle 500"/>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25" name="Rectangle 501"/>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nvGrpSpPr>
            <p:cNvPr id="66763" name="Group 502"/>
            <p:cNvGrpSpPr>
              <a:grpSpLocks/>
            </p:cNvGrpSpPr>
            <p:nvPr/>
          </p:nvGrpSpPr>
          <p:grpSpPr bwMode="auto">
            <a:xfrm>
              <a:off x="2638" y="1313"/>
              <a:ext cx="478" cy="121"/>
              <a:chOff x="2638" y="1313"/>
              <a:chExt cx="478" cy="121"/>
            </a:xfrm>
          </p:grpSpPr>
          <p:cxnSp>
            <p:nvCxnSpPr>
              <p:cNvPr id="66621" name="AutoShape 503"/>
              <p:cNvCxnSpPr>
                <a:cxnSpLocks noChangeShapeType="1"/>
                <a:stCxn id="66622" idx="3"/>
                <a:endCxn id="66623"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622" name="Rectangle 504"/>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grpSp>
        <p:nvGrpSpPr>
          <p:cNvPr id="66769" name="Group 528"/>
          <p:cNvGrpSpPr>
            <a:grpSpLocks/>
          </p:cNvGrpSpPr>
          <p:nvPr/>
        </p:nvGrpSpPr>
        <p:grpSpPr bwMode="auto">
          <a:xfrm>
            <a:off x="4956175" y="1508125"/>
            <a:ext cx="3533775" cy="568325"/>
            <a:chOff x="3122" y="950"/>
            <a:chExt cx="2226" cy="358"/>
          </a:xfrm>
        </p:grpSpPr>
        <p:grpSp>
          <p:nvGrpSpPr>
            <p:cNvPr id="66770" name="Group 527"/>
            <p:cNvGrpSpPr>
              <a:grpSpLocks/>
            </p:cNvGrpSpPr>
            <p:nvPr/>
          </p:nvGrpSpPr>
          <p:grpSpPr bwMode="auto">
            <a:xfrm>
              <a:off x="3219" y="1168"/>
              <a:ext cx="2122" cy="140"/>
              <a:chOff x="3219" y="1168"/>
              <a:chExt cx="2122" cy="140"/>
            </a:xfrm>
          </p:grpSpPr>
          <p:sp>
            <p:nvSpPr>
              <p:cNvPr id="66616" name="Rectangle 188"/>
              <p:cNvSpPr>
                <a:spLocks noChangeArrowheads="1"/>
              </p:cNvSpPr>
              <p:nvPr/>
            </p:nvSpPr>
            <p:spPr bwMode="auto">
              <a:xfrm>
                <a:off x="3219" y="1168"/>
                <a:ext cx="597"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Reconv. PC</a:t>
                </a:r>
                <a:endParaRPr lang="en-US"/>
              </a:p>
            </p:txBody>
          </p:sp>
          <p:sp>
            <p:nvSpPr>
              <p:cNvPr id="66617" name="Rectangle 189"/>
              <p:cNvSpPr>
                <a:spLocks noChangeArrowheads="1"/>
              </p:cNvSpPr>
              <p:nvPr/>
            </p:nvSpPr>
            <p:spPr bwMode="auto">
              <a:xfrm>
                <a:off x="4132" y="1174"/>
                <a:ext cx="417"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Next PC</a:t>
                </a:r>
                <a:endParaRPr lang="en-US"/>
              </a:p>
            </p:txBody>
          </p:sp>
          <p:sp>
            <p:nvSpPr>
              <p:cNvPr id="66618" name="Rectangle 190"/>
              <p:cNvSpPr>
                <a:spLocks noChangeArrowheads="1"/>
              </p:cNvSpPr>
              <p:nvPr/>
            </p:nvSpPr>
            <p:spPr bwMode="auto">
              <a:xfrm>
                <a:off x="4738" y="1174"/>
                <a:ext cx="603"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Active Mask</a:t>
                </a:r>
                <a:endParaRPr lang="en-US"/>
              </a:p>
            </p:txBody>
          </p:sp>
        </p:grpSp>
        <p:sp>
          <p:nvSpPr>
            <p:cNvPr id="66614" name="Line 505"/>
            <p:cNvSpPr>
              <a:spLocks noChangeShapeType="1"/>
            </p:cNvSpPr>
            <p:nvPr/>
          </p:nvSpPr>
          <p:spPr bwMode="auto">
            <a:xfrm>
              <a:off x="3122" y="1168"/>
              <a:ext cx="2226"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66615" name="Text Box 506"/>
            <p:cNvSpPr txBox="1">
              <a:spLocks noChangeArrowheads="1"/>
            </p:cNvSpPr>
            <p:nvPr/>
          </p:nvSpPr>
          <p:spPr bwMode="auto">
            <a:xfrm>
              <a:off x="3944" y="950"/>
              <a:ext cx="500" cy="231"/>
            </a:xfrm>
            <a:prstGeom prst="rect">
              <a:avLst/>
            </a:prstGeom>
            <a:noFill/>
            <a:ln w="9525">
              <a:noFill/>
              <a:miter lim="800000"/>
              <a:headEnd/>
              <a:tailEnd/>
            </a:ln>
          </p:spPr>
          <p:txBody>
            <a:bodyPr wrap="none">
              <a:prstTxWarp prst="textNoShape">
                <a:avLst/>
              </a:prstTxWarp>
              <a:spAutoFit/>
            </a:bodyPr>
            <a:lstStyle/>
            <a:p>
              <a:pPr eaLnBrk="0" hangingPunct="0"/>
              <a:r>
                <a:rPr lang="en-US" b="1"/>
                <a:t>Stack</a:t>
              </a:r>
            </a:p>
          </p:txBody>
        </p:sp>
      </p:grpSp>
      <p:grpSp>
        <p:nvGrpSpPr>
          <p:cNvPr id="66771" name="Group 509"/>
          <p:cNvGrpSpPr>
            <a:grpSpLocks/>
          </p:cNvGrpSpPr>
          <p:nvPr/>
        </p:nvGrpSpPr>
        <p:grpSpPr bwMode="auto">
          <a:xfrm>
            <a:off x="4187825" y="2084388"/>
            <a:ext cx="4302125" cy="576262"/>
            <a:chOff x="2638" y="1434"/>
            <a:chExt cx="2710" cy="363"/>
          </a:xfrm>
        </p:grpSpPr>
        <p:grpSp>
          <p:nvGrpSpPr>
            <p:cNvPr id="66772" name="Group 510"/>
            <p:cNvGrpSpPr>
              <a:grpSpLocks/>
            </p:cNvGrpSpPr>
            <p:nvPr/>
          </p:nvGrpSpPr>
          <p:grpSpPr bwMode="auto">
            <a:xfrm>
              <a:off x="3122" y="1555"/>
              <a:ext cx="2226" cy="121"/>
              <a:chOff x="3122" y="1652"/>
              <a:chExt cx="2226" cy="121"/>
            </a:xfrm>
          </p:grpSpPr>
          <p:sp>
            <p:nvSpPr>
              <p:cNvPr id="66610" name="Rectangle 511"/>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11" name="Rectangle 512"/>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D</a:t>
                </a:r>
              </a:p>
            </p:txBody>
          </p:sp>
          <p:sp>
            <p:nvSpPr>
              <p:cNvPr id="66612" name="Rectangle 513"/>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0110</a:t>
                </a:r>
              </a:p>
            </p:txBody>
          </p:sp>
        </p:grpSp>
        <p:grpSp>
          <p:nvGrpSpPr>
            <p:cNvPr id="66773" name="Group 514"/>
            <p:cNvGrpSpPr>
              <a:grpSpLocks/>
            </p:cNvGrpSpPr>
            <p:nvPr/>
          </p:nvGrpSpPr>
          <p:grpSpPr bwMode="auto">
            <a:xfrm>
              <a:off x="3122" y="1676"/>
              <a:ext cx="2226" cy="121"/>
              <a:chOff x="3122" y="1652"/>
              <a:chExt cx="2226" cy="121"/>
            </a:xfrm>
          </p:grpSpPr>
          <p:sp>
            <p:nvSpPr>
              <p:cNvPr id="66607" name="Rectangle 515"/>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08" name="Rectangle 516"/>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09" name="Rectangle 517"/>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1001</a:t>
                </a:r>
              </a:p>
            </p:txBody>
          </p:sp>
        </p:grpSp>
        <p:grpSp>
          <p:nvGrpSpPr>
            <p:cNvPr id="66774" name="Group 518"/>
            <p:cNvGrpSpPr>
              <a:grpSpLocks/>
            </p:cNvGrpSpPr>
            <p:nvPr/>
          </p:nvGrpSpPr>
          <p:grpSpPr bwMode="auto">
            <a:xfrm>
              <a:off x="2638" y="1676"/>
              <a:ext cx="478" cy="121"/>
              <a:chOff x="2638" y="1313"/>
              <a:chExt cx="478" cy="121"/>
            </a:xfrm>
          </p:grpSpPr>
          <p:cxnSp>
            <p:nvCxnSpPr>
              <p:cNvPr id="66605" name="AutoShape 519"/>
              <p:cNvCxnSpPr>
                <a:cxnSpLocks noChangeShapeType="1"/>
                <a:stCxn id="66606" idx="3"/>
                <a:endCxn id="66607"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606" name="Rectangle 520"/>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nvGrpSpPr>
            <p:cNvPr id="66775" name="Group 521"/>
            <p:cNvGrpSpPr>
              <a:grpSpLocks/>
            </p:cNvGrpSpPr>
            <p:nvPr/>
          </p:nvGrpSpPr>
          <p:grpSpPr bwMode="auto">
            <a:xfrm>
              <a:off x="3122" y="1434"/>
              <a:ext cx="2226" cy="121"/>
              <a:chOff x="3122" y="1652"/>
              <a:chExt cx="2226" cy="121"/>
            </a:xfrm>
          </p:grpSpPr>
          <p:sp>
            <p:nvSpPr>
              <p:cNvPr id="66602" name="Rectangle 522"/>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603" name="Rectangle 523"/>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04" name="Rectangle 524"/>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sp>
        <p:nvSpPr>
          <p:cNvPr id="66594" name="Line 525"/>
          <p:cNvSpPr>
            <a:spLocks noChangeShapeType="1"/>
          </p:cNvSpPr>
          <p:nvPr/>
        </p:nvSpPr>
        <p:spPr bwMode="auto">
          <a:xfrm>
            <a:off x="2344738" y="4427538"/>
            <a:ext cx="0" cy="268287"/>
          </a:xfrm>
          <a:prstGeom prst="line">
            <a:avLst/>
          </a:prstGeom>
          <a:noFill/>
          <a:ln w="28575">
            <a:solidFill>
              <a:schemeClr val="tx1"/>
            </a:solidFill>
            <a:round/>
            <a:headEnd/>
            <a:tailEnd type="triangle" w="lg" len="lg"/>
          </a:ln>
        </p:spPr>
        <p:txBody>
          <a:bodyPr>
            <a:prstTxWarp prst="textNoShape">
              <a:avLst/>
            </a:prstTxWarp>
          </a:bodyPr>
          <a:lstStyle/>
          <a:p>
            <a:endParaRPr lang="en-US"/>
          </a:p>
        </p:txBody>
      </p:sp>
      <p:sp>
        <p:nvSpPr>
          <p:cNvPr id="66595" name="Line 526"/>
          <p:cNvSpPr>
            <a:spLocks noChangeShapeType="1"/>
          </p:cNvSpPr>
          <p:nvPr/>
        </p:nvSpPr>
        <p:spPr bwMode="auto">
          <a:xfrm>
            <a:off x="2344738" y="1355725"/>
            <a:ext cx="0" cy="344488"/>
          </a:xfrm>
          <a:prstGeom prst="line">
            <a:avLst/>
          </a:prstGeom>
          <a:noFill/>
          <a:ln w="28575">
            <a:solidFill>
              <a:schemeClr val="tx1"/>
            </a:solidFill>
            <a:round/>
            <a:headEnd/>
            <a:tailEnd type="triangle" w="lg" len="lg"/>
          </a:ln>
        </p:spPr>
        <p:txBody>
          <a:bodyPr>
            <a:prstTxWarp prst="textNoShape">
              <a:avLst/>
            </a:prstTxWarp>
          </a:bodyPr>
          <a:lstStyle/>
          <a:p>
            <a:endParaRPr lang="en-US"/>
          </a:p>
        </p:txBody>
      </p:sp>
      <p:sp>
        <p:nvSpPr>
          <p:cNvPr id="66596" name="TextBox 206"/>
          <p:cNvSpPr txBox="1">
            <a:spLocks noChangeArrowheads="1"/>
          </p:cNvSpPr>
          <p:nvPr/>
        </p:nvSpPr>
        <p:spPr bwMode="auto">
          <a:xfrm>
            <a:off x="1108075" y="747713"/>
            <a:ext cx="7559675" cy="368300"/>
          </a:xfrm>
          <a:prstGeom prst="rect">
            <a:avLst/>
          </a:prstGeom>
          <a:noFill/>
          <a:ln w="9525">
            <a:noFill/>
            <a:miter lim="800000"/>
            <a:headEnd/>
            <a:tailEnd/>
          </a:ln>
        </p:spPr>
        <p:txBody>
          <a:bodyPr>
            <a:prstTxWarp prst="textNoShape">
              <a:avLst/>
            </a:prstTxWarp>
            <a:spAutoFit/>
          </a:bodyPr>
          <a:lstStyle/>
          <a:p>
            <a:pPr eaLnBrk="0" hangingPunct="0"/>
            <a:r>
              <a:rPr lang="en-CA" sz="1800" dirty="0"/>
              <a:t>Stack approach invented at </a:t>
            </a:r>
            <a:r>
              <a:rPr lang="en-CA" sz="1800" dirty="0" err="1"/>
              <a:t>Lucafilm</a:t>
            </a:r>
            <a:r>
              <a:rPr lang="en-CA" sz="1800" dirty="0"/>
              <a:t>, Ltd in early 1980’s</a:t>
            </a:r>
          </a:p>
        </p:txBody>
      </p:sp>
      <p:sp>
        <p:nvSpPr>
          <p:cNvPr id="66597" name="TextBox 207"/>
          <p:cNvSpPr txBox="1">
            <a:spLocks noChangeArrowheads="1"/>
          </p:cNvSpPr>
          <p:nvPr/>
        </p:nvSpPr>
        <p:spPr bwMode="auto">
          <a:xfrm>
            <a:off x="1327150" y="6396038"/>
            <a:ext cx="5978525" cy="461962"/>
          </a:xfrm>
          <a:prstGeom prst="rect">
            <a:avLst/>
          </a:prstGeom>
          <a:noFill/>
          <a:ln w="9525">
            <a:noFill/>
            <a:miter lim="800000"/>
            <a:headEnd/>
            <a:tailEnd/>
          </a:ln>
        </p:spPr>
        <p:txBody>
          <a:bodyPr wrap="none">
            <a:prstTxWarp prst="textNoShape">
              <a:avLst/>
            </a:prstTxWarp>
            <a:spAutoFit/>
          </a:bodyPr>
          <a:lstStyle/>
          <a:p>
            <a:pPr eaLnBrk="0" hangingPunct="0"/>
            <a:r>
              <a:rPr lang="en-CA" altLang="ja-JP">
                <a:solidFill>
                  <a:srgbClr val="FF0000"/>
                </a:solidFill>
                <a:latin typeface="Arial  " charset="0"/>
              </a:rPr>
              <a:t>SIMT = SIMD Execution of Scalar Threads</a:t>
            </a:r>
            <a:endParaRPr lang="en-CA">
              <a:solidFill>
                <a:srgbClr val="FF0000"/>
              </a:solidFill>
            </a:endParaRPr>
          </a:p>
        </p:txBody>
      </p:sp>
      <p:sp>
        <p:nvSpPr>
          <p:cNvPr id="209" name="TextBox 208"/>
          <p:cNvSpPr txBox="1"/>
          <p:nvPr/>
        </p:nvSpPr>
        <p:spPr>
          <a:xfrm>
            <a:off x="3721101" y="1116013"/>
            <a:ext cx="4320489" cy="369332"/>
          </a:xfrm>
          <a:prstGeom prst="rect">
            <a:avLst/>
          </a:prstGeom>
          <a:noFill/>
        </p:spPr>
        <p:txBody>
          <a:bodyPr wrap="none" rtlCol="0">
            <a:spAutoFit/>
          </a:bodyPr>
          <a:lstStyle/>
          <a:p>
            <a:r>
              <a:rPr lang="en-US" dirty="0" smtClean="0"/>
              <a:t>Version here from [Fung et al., MICRO 2007]</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5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7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500" fill="hold"/>
                                        <p:tgtEl>
                                          <p:spTgt spid="58511"/>
                                        </p:tgtEl>
                                        <p:attrNameLst>
                                          <p:attrName>fillcolor</p:attrName>
                                        </p:attrNameLst>
                                      </p:cBhvr>
                                      <p:to>
                                        <a:srgbClr val="FFFF99"/>
                                      </p:to>
                                    </p:animClr>
                                    <p:set>
                                      <p:cBhvr>
                                        <p:cTn id="15" dur="500" fill="hold"/>
                                        <p:tgtEl>
                                          <p:spTgt spid="58511"/>
                                        </p:tgtEl>
                                        <p:attrNameLst>
                                          <p:attrName>fill.type</p:attrName>
                                        </p:attrNameLst>
                                      </p:cBhvr>
                                      <p:to>
                                        <p:strVal val="solid"/>
                                      </p:to>
                                    </p:set>
                                    <p:set>
                                      <p:cBhvr>
                                        <p:cTn id="16" dur="500" fill="hold"/>
                                        <p:tgtEl>
                                          <p:spTgt spid="58511"/>
                                        </p:tgtEl>
                                        <p:attrNameLst>
                                          <p:attrName>fill.on</p:attrName>
                                        </p:attrNameLst>
                                      </p:cBhvr>
                                      <p:to>
                                        <p:strVal val="true"/>
                                      </p:to>
                                    </p:set>
                                  </p:childTnLst>
                                </p:cTn>
                              </p:par>
                              <p:par>
                                <p:cTn id="17" presetID="7" presetClass="emph" presetSubtype="2" fill="hold" nodeType="withEffect">
                                  <p:stCondLst>
                                    <p:cond delay="0"/>
                                  </p:stCondLst>
                                  <p:childTnLst>
                                    <p:animClr clrSpc="rgb" dir="cw">
                                      <p:cBhvr>
                                        <p:cTn id="18" dur="500" fill="hold"/>
                                        <p:tgtEl>
                                          <p:spTgt spid="58511"/>
                                        </p:tgtEl>
                                        <p:attrNameLst>
                                          <p:attrName>stroke.color</p:attrName>
                                        </p:attrNameLst>
                                      </p:cBhvr>
                                      <p:to>
                                        <a:srgbClr val="FF0000"/>
                                      </p:to>
                                    </p:animClr>
                                    <p:set>
                                      <p:cBhvr>
                                        <p:cTn id="19" dur="500" fill="hold"/>
                                        <p:tgtEl>
                                          <p:spTgt spid="58511"/>
                                        </p:tgtEl>
                                        <p:attrNameLst>
                                          <p:attrName>stroke.on</p:attrName>
                                        </p:attrNameLst>
                                      </p:cBhvr>
                                      <p:to>
                                        <p:strVal val="true"/>
                                      </p:to>
                                    </p:set>
                                  </p:childTnLst>
                                </p:cTn>
                              </p:par>
                              <p:par>
                                <p:cTn id="20" presetID="1" presetClass="exit" presetSubtype="0" fill="hold" nodeType="withEffect">
                                  <p:stCondLst>
                                    <p:cond delay="0"/>
                                  </p:stCondLst>
                                  <p:childTnLst>
                                    <p:set>
                                      <p:cBhvr>
                                        <p:cTn id="21" dur="1" fill="hold">
                                          <p:stCondLst>
                                            <p:cond delay="0"/>
                                          </p:stCondLst>
                                        </p:cTn>
                                        <p:tgtEl>
                                          <p:spTgt spid="6"/>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8830"/>
                                        </p:tgtEl>
                                        <p:attrNameLst>
                                          <p:attrName>style.visibility</p:attrName>
                                        </p:attrNameLst>
                                      </p:cBhvr>
                                      <p:to>
                                        <p:strVal val="visible"/>
                                      </p:to>
                                    </p:set>
                                  </p:childTnLst>
                                  <p:subTnLst>
                                    <p:set>
                                      <p:cBhvr override="childStyle">
                                        <p:cTn dur="1" fill="hold" display="0" masterRel="nextClick" afterEffect="1"/>
                                        <p:tgtEl>
                                          <p:spTgt spid="58830"/>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850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par>
                                <p:cTn id="34" presetID="1" presetClass="emph" presetSubtype="2" fill="hold" nodeType="withEffect">
                                  <p:stCondLst>
                                    <p:cond delay="0"/>
                                  </p:stCondLst>
                                  <p:childTnLst>
                                    <p:animClr clrSpc="rgb" dir="cw">
                                      <p:cBhvr>
                                        <p:cTn id="35" dur="500" fill="hold"/>
                                        <p:tgtEl>
                                          <p:spTgt spid="58511"/>
                                        </p:tgtEl>
                                        <p:attrNameLst>
                                          <p:attrName>fillcolor</p:attrName>
                                        </p:attrNameLst>
                                      </p:cBhvr>
                                      <p:to>
                                        <a:srgbClr val="CCCCFF"/>
                                      </p:to>
                                    </p:animClr>
                                    <p:set>
                                      <p:cBhvr>
                                        <p:cTn id="36" dur="500" fill="hold"/>
                                        <p:tgtEl>
                                          <p:spTgt spid="58511"/>
                                        </p:tgtEl>
                                        <p:attrNameLst>
                                          <p:attrName>fill.type</p:attrName>
                                        </p:attrNameLst>
                                      </p:cBhvr>
                                      <p:to>
                                        <p:strVal val="solid"/>
                                      </p:to>
                                    </p:set>
                                    <p:set>
                                      <p:cBhvr>
                                        <p:cTn id="37" dur="500" fill="hold"/>
                                        <p:tgtEl>
                                          <p:spTgt spid="58511"/>
                                        </p:tgtEl>
                                        <p:attrNameLst>
                                          <p:attrName>fill.on</p:attrName>
                                        </p:attrNameLst>
                                      </p:cBhvr>
                                      <p:to>
                                        <p:strVal val="true"/>
                                      </p:to>
                                    </p:set>
                                  </p:childTnLst>
                                </p:cTn>
                              </p:par>
                              <p:par>
                                <p:cTn id="38" presetID="7" presetClass="emph" presetSubtype="2" fill="hold" nodeType="withEffect">
                                  <p:stCondLst>
                                    <p:cond delay="0"/>
                                  </p:stCondLst>
                                  <p:childTnLst>
                                    <p:animClr clrSpc="rgb" dir="cw">
                                      <p:cBhvr>
                                        <p:cTn id="39" dur="500" fill="hold"/>
                                        <p:tgtEl>
                                          <p:spTgt spid="58511"/>
                                        </p:tgtEl>
                                        <p:attrNameLst>
                                          <p:attrName>stroke.color</p:attrName>
                                        </p:attrNameLst>
                                      </p:cBhvr>
                                      <p:to>
                                        <a:schemeClr val="tx1"/>
                                      </p:to>
                                    </p:animClr>
                                    <p:set>
                                      <p:cBhvr>
                                        <p:cTn id="40" dur="500" fill="hold"/>
                                        <p:tgtEl>
                                          <p:spTgt spid="58511"/>
                                        </p:tgtEl>
                                        <p:attrNameLst>
                                          <p:attrName>stroke.on</p:attrName>
                                        </p:attrNameLst>
                                      </p:cBhvr>
                                      <p:to>
                                        <p:strVal val="true"/>
                                      </p:to>
                                    </p:set>
                                  </p:childTnLst>
                                </p:cTn>
                              </p:par>
                              <p:par>
                                <p:cTn id="41" presetID="1" presetClass="emph" presetSubtype="2" fill="hold" nodeType="withEffect">
                                  <p:stCondLst>
                                    <p:cond delay="0"/>
                                  </p:stCondLst>
                                  <p:childTnLst>
                                    <p:animClr clrSpc="rgb" dir="cw">
                                      <p:cBhvr>
                                        <p:cTn id="42" dur="500" fill="hold"/>
                                        <p:tgtEl>
                                          <p:spTgt spid="58506"/>
                                        </p:tgtEl>
                                        <p:attrNameLst>
                                          <p:attrName>fillcolor</p:attrName>
                                        </p:attrNameLst>
                                      </p:cBhvr>
                                      <p:to>
                                        <a:srgbClr val="FFFF99"/>
                                      </p:to>
                                    </p:animClr>
                                    <p:set>
                                      <p:cBhvr>
                                        <p:cTn id="43" dur="500" fill="hold"/>
                                        <p:tgtEl>
                                          <p:spTgt spid="58506"/>
                                        </p:tgtEl>
                                        <p:attrNameLst>
                                          <p:attrName>fill.type</p:attrName>
                                        </p:attrNameLst>
                                      </p:cBhvr>
                                      <p:to>
                                        <p:strVal val="solid"/>
                                      </p:to>
                                    </p:set>
                                    <p:set>
                                      <p:cBhvr>
                                        <p:cTn id="44" dur="500" fill="hold"/>
                                        <p:tgtEl>
                                          <p:spTgt spid="58506"/>
                                        </p:tgtEl>
                                        <p:attrNameLst>
                                          <p:attrName>fill.on</p:attrName>
                                        </p:attrNameLst>
                                      </p:cBhvr>
                                      <p:to>
                                        <p:strVal val="true"/>
                                      </p:to>
                                    </p:set>
                                  </p:childTnLst>
                                </p:cTn>
                              </p:par>
                              <p:par>
                                <p:cTn id="45" presetID="7" presetClass="emph" presetSubtype="2" fill="hold" nodeType="withEffect">
                                  <p:stCondLst>
                                    <p:cond delay="0"/>
                                  </p:stCondLst>
                                  <p:childTnLst>
                                    <p:animClr clrSpc="rgb" dir="cw">
                                      <p:cBhvr>
                                        <p:cTn id="46" dur="500" fill="hold"/>
                                        <p:tgtEl>
                                          <p:spTgt spid="58506"/>
                                        </p:tgtEl>
                                        <p:attrNameLst>
                                          <p:attrName>stroke.color</p:attrName>
                                        </p:attrNameLst>
                                      </p:cBhvr>
                                      <p:to>
                                        <a:srgbClr val="FF0000"/>
                                      </p:to>
                                    </p:animClr>
                                    <p:set>
                                      <p:cBhvr>
                                        <p:cTn id="47" dur="500" fill="hold"/>
                                        <p:tgtEl>
                                          <p:spTgt spid="58506"/>
                                        </p:tgtEl>
                                        <p:attrNameLst>
                                          <p:attrName>stroke.on</p:attrName>
                                        </p:attrNameLst>
                                      </p:cBhvr>
                                      <p:to>
                                        <p:strVal val="true"/>
                                      </p:to>
                                    </p:set>
                                  </p:childTnLst>
                                </p:cTn>
                              </p:par>
                              <p:par>
                                <p:cTn id="48" presetID="1" presetClass="entr" presetSubtype="0" fill="hold" grpId="0" nodeType="withEffect">
                                  <p:stCondLst>
                                    <p:cond delay="0"/>
                                  </p:stCondLst>
                                  <p:childTnLst>
                                    <p:set>
                                      <p:cBhvr>
                                        <p:cTn id="49" dur="1" fill="hold">
                                          <p:stCondLst>
                                            <p:cond delay="0"/>
                                          </p:stCondLst>
                                        </p:cTn>
                                        <p:tgtEl>
                                          <p:spTgt spid="58831"/>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0"/>
                                          </p:stCondLst>
                                        </p:cTn>
                                        <p:tgtEl>
                                          <p:spTgt spid="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0"/>
                                          </p:stCondLst>
                                        </p:cTn>
                                        <p:tgtEl>
                                          <p:spTgt spid="28"/>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5850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850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5"/>
                                        </p:tgtEl>
                                        <p:attrNameLst>
                                          <p:attrName>style.visibility</p:attrName>
                                        </p:attrNameLst>
                                      </p:cBhvr>
                                      <p:to>
                                        <p:strVal val="visible"/>
                                      </p:to>
                                    </p:set>
                                  </p:childTnLst>
                                </p:cTn>
                              </p:par>
                              <p:par>
                                <p:cTn id="68" presetID="1" presetClass="emph" presetSubtype="2" fill="hold" nodeType="withEffect">
                                  <p:stCondLst>
                                    <p:cond delay="0"/>
                                  </p:stCondLst>
                                  <p:childTnLst>
                                    <p:animClr clrSpc="rgb" dir="cw">
                                      <p:cBhvr>
                                        <p:cTn id="69" dur="500" fill="hold"/>
                                        <p:tgtEl>
                                          <p:spTgt spid="58506"/>
                                        </p:tgtEl>
                                        <p:attrNameLst>
                                          <p:attrName>fillcolor</p:attrName>
                                        </p:attrNameLst>
                                      </p:cBhvr>
                                      <p:to>
                                        <a:srgbClr val="CCCCFF"/>
                                      </p:to>
                                    </p:animClr>
                                    <p:set>
                                      <p:cBhvr>
                                        <p:cTn id="70" dur="500" fill="hold"/>
                                        <p:tgtEl>
                                          <p:spTgt spid="58506"/>
                                        </p:tgtEl>
                                        <p:attrNameLst>
                                          <p:attrName>fill.type</p:attrName>
                                        </p:attrNameLst>
                                      </p:cBhvr>
                                      <p:to>
                                        <p:strVal val="solid"/>
                                      </p:to>
                                    </p:set>
                                    <p:set>
                                      <p:cBhvr>
                                        <p:cTn id="71" dur="500" fill="hold"/>
                                        <p:tgtEl>
                                          <p:spTgt spid="58506"/>
                                        </p:tgtEl>
                                        <p:attrNameLst>
                                          <p:attrName>fill.on</p:attrName>
                                        </p:attrNameLst>
                                      </p:cBhvr>
                                      <p:to>
                                        <p:strVal val="true"/>
                                      </p:to>
                                    </p:set>
                                  </p:childTnLst>
                                </p:cTn>
                              </p:par>
                              <p:par>
                                <p:cTn id="72" presetID="7" presetClass="emph" presetSubtype="2" fill="hold" nodeType="withEffect">
                                  <p:stCondLst>
                                    <p:cond delay="0"/>
                                  </p:stCondLst>
                                  <p:childTnLst>
                                    <p:animClr clrSpc="rgb" dir="cw">
                                      <p:cBhvr>
                                        <p:cTn id="73" dur="500" fill="hold"/>
                                        <p:tgtEl>
                                          <p:spTgt spid="58506"/>
                                        </p:tgtEl>
                                        <p:attrNameLst>
                                          <p:attrName>stroke.color</p:attrName>
                                        </p:attrNameLst>
                                      </p:cBhvr>
                                      <p:to>
                                        <a:schemeClr val="tx1"/>
                                      </p:to>
                                    </p:animClr>
                                    <p:set>
                                      <p:cBhvr>
                                        <p:cTn id="74" dur="500" fill="hold"/>
                                        <p:tgtEl>
                                          <p:spTgt spid="58506"/>
                                        </p:tgtEl>
                                        <p:attrNameLst>
                                          <p:attrName>stroke.on</p:attrName>
                                        </p:attrNameLst>
                                      </p:cBhvr>
                                      <p:to>
                                        <p:strVal val="true"/>
                                      </p:to>
                                    </p:set>
                                  </p:childTnLst>
                                </p:cTn>
                              </p:par>
                              <p:par>
                                <p:cTn id="75" presetID="1" presetClass="emph" presetSubtype="2" fill="hold" nodeType="withEffect">
                                  <p:stCondLst>
                                    <p:cond delay="0"/>
                                  </p:stCondLst>
                                  <p:childTnLst>
                                    <p:animClr clrSpc="rgb" dir="cw">
                                      <p:cBhvr>
                                        <p:cTn id="76" dur="500" fill="hold"/>
                                        <p:tgtEl>
                                          <p:spTgt spid="58507"/>
                                        </p:tgtEl>
                                        <p:attrNameLst>
                                          <p:attrName>fillcolor</p:attrName>
                                        </p:attrNameLst>
                                      </p:cBhvr>
                                      <p:to>
                                        <a:srgbClr val="FFFF99"/>
                                      </p:to>
                                    </p:animClr>
                                    <p:set>
                                      <p:cBhvr>
                                        <p:cTn id="77" dur="500" fill="hold"/>
                                        <p:tgtEl>
                                          <p:spTgt spid="58507"/>
                                        </p:tgtEl>
                                        <p:attrNameLst>
                                          <p:attrName>fill.type</p:attrName>
                                        </p:attrNameLst>
                                      </p:cBhvr>
                                      <p:to>
                                        <p:strVal val="solid"/>
                                      </p:to>
                                    </p:set>
                                    <p:set>
                                      <p:cBhvr>
                                        <p:cTn id="78" dur="500" fill="hold"/>
                                        <p:tgtEl>
                                          <p:spTgt spid="58507"/>
                                        </p:tgtEl>
                                        <p:attrNameLst>
                                          <p:attrName>fill.on</p:attrName>
                                        </p:attrNameLst>
                                      </p:cBhvr>
                                      <p:to>
                                        <p:strVal val="true"/>
                                      </p:to>
                                    </p:set>
                                  </p:childTnLst>
                                </p:cTn>
                              </p:par>
                              <p:par>
                                <p:cTn id="79" presetID="7" presetClass="emph" presetSubtype="2" fill="hold" nodeType="withEffect">
                                  <p:stCondLst>
                                    <p:cond delay="0"/>
                                  </p:stCondLst>
                                  <p:childTnLst>
                                    <p:animClr clrSpc="rgb" dir="cw">
                                      <p:cBhvr>
                                        <p:cTn id="80" dur="500" fill="hold"/>
                                        <p:tgtEl>
                                          <p:spTgt spid="58507"/>
                                        </p:tgtEl>
                                        <p:attrNameLst>
                                          <p:attrName>stroke.color</p:attrName>
                                        </p:attrNameLst>
                                      </p:cBhvr>
                                      <p:to>
                                        <a:srgbClr val="FF0000"/>
                                      </p:to>
                                    </p:animClr>
                                    <p:set>
                                      <p:cBhvr>
                                        <p:cTn id="81" dur="500" fill="hold"/>
                                        <p:tgtEl>
                                          <p:spTgt spid="58507"/>
                                        </p:tgtEl>
                                        <p:attrNameLst>
                                          <p:attrName>stroke.on</p:attrName>
                                        </p:attrNameLst>
                                      </p:cBhvr>
                                      <p:to>
                                        <p:strVal val="true"/>
                                      </p:to>
                                    </p:set>
                                  </p:childTnLst>
                                </p:cTn>
                              </p:par>
                              <p:par>
                                <p:cTn id="82" presetID="1" presetClass="exit" presetSubtype="0" fill="hold" grpId="1" nodeType="withEffect">
                                  <p:stCondLst>
                                    <p:cond delay="0"/>
                                  </p:stCondLst>
                                  <p:childTnLst>
                                    <p:set>
                                      <p:cBhvr>
                                        <p:cTn id="83" dur="1" fill="hold">
                                          <p:stCondLst>
                                            <p:cond delay="0"/>
                                          </p:stCondLst>
                                        </p:cTn>
                                        <p:tgtEl>
                                          <p:spTgt spid="58831"/>
                                        </p:tgtEl>
                                        <p:attrNameLst>
                                          <p:attrName>style.visibility</p:attrName>
                                        </p:attrNameLst>
                                      </p:cBhvr>
                                      <p:to>
                                        <p:strVal val="hidden"/>
                                      </p:to>
                                    </p:set>
                                  </p:childTnLst>
                                </p:cTn>
                              </p:par>
                              <p:par>
                                <p:cTn id="84" presetID="1" presetClass="entr" presetSubtype="0" fill="hold" grpId="0" nodeType="withEffect">
                                  <p:stCondLst>
                                    <p:cond delay="0"/>
                                  </p:stCondLst>
                                  <p:childTnLst>
                                    <p:set>
                                      <p:cBhvr>
                                        <p:cTn id="85" dur="1" fill="hold">
                                          <p:stCondLst>
                                            <p:cond delay="0"/>
                                          </p:stCondLst>
                                        </p:cTn>
                                        <p:tgtEl>
                                          <p:spTgt spid="58832"/>
                                        </p:tgtEl>
                                        <p:attrNameLst>
                                          <p:attrName>style.visibility</p:attrName>
                                        </p:attrNameLst>
                                      </p:cBhvr>
                                      <p:to>
                                        <p:strVal val="visible"/>
                                      </p:to>
                                    </p:set>
                                  </p:childTnLst>
                                  <p:subTnLst>
                                    <p:set>
                                      <p:cBhvr override="childStyle">
                                        <p:cTn dur="1" fill="hold" display="0" masterRel="nextClick" afterEffect="1"/>
                                        <p:tgtEl>
                                          <p:spTgt spid="58832"/>
                                        </p:tgtEl>
                                        <p:attrNameLst>
                                          <p:attrName>style.visibility</p:attrName>
                                        </p:attrNameLst>
                                      </p:cBhvr>
                                      <p:to>
                                        <p:strVal val="hidden"/>
                                      </p:to>
                                    </p:set>
                                  </p:sub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66771"/>
                                        </p:tgtEl>
                                        <p:attrNameLst>
                                          <p:attrName>style.visibility</p:attrName>
                                        </p:attrNameLst>
                                      </p:cBhvr>
                                      <p:to>
                                        <p:strVal val="visible"/>
                                      </p:to>
                                    </p:set>
                                  </p:childTnLst>
                                </p:cTn>
                              </p:par>
                              <p:par>
                                <p:cTn id="90" presetID="1" presetClass="exit" presetSubtype="0" fill="hold" nodeType="withEffect">
                                  <p:stCondLst>
                                    <p:cond delay="0"/>
                                  </p:stCondLst>
                                  <p:childTnLst>
                                    <p:set>
                                      <p:cBhvr>
                                        <p:cTn id="91" dur="1" fill="hold">
                                          <p:stCondLst>
                                            <p:cond delay="0"/>
                                          </p:stCondLst>
                                        </p:cTn>
                                        <p:tgtEl>
                                          <p:spTgt spid="11"/>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mph" presetSubtype="2" fill="hold" nodeType="clickEffect">
                                  <p:stCondLst>
                                    <p:cond delay="0"/>
                                  </p:stCondLst>
                                  <p:childTnLst>
                                    <p:animClr clrSpc="rgb" dir="cw">
                                      <p:cBhvr>
                                        <p:cTn id="95" dur="500" fill="hold"/>
                                        <p:tgtEl>
                                          <p:spTgt spid="58507"/>
                                        </p:tgtEl>
                                        <p:attrNameLst>
                                          <p:attrName>fillcolor</p:attrName>
                                        </p:attrNameLst>
                                      </p:cBhvr>
                                      <p:to>
                                        <a:srgbClr val="CCCCFF"/>
                                      </p:to>
                                    </p:animClr>
                                    <p:set>
                                      <p:cBhvr>
                                        <p:cTn id="96" dur="500" fill="hold"/>
                                        <p:tgtEl>
                                          <p:spTgt spid="58507"/>
                                        </p:tgtEl>
                                        <p:attrNameLst>
                                          <p:attrName>fill.type</p:attrName>
                                        </p:attrNameLst>
                                      </p:cBhvr>
                                      <p:to>
                                        <p:strVal val="solid"/>
                                      </p:to>
                                    </p:set>
                                    <p:set>
                                      <p:cBhvr>
                                        <p:cTn id="97" dur="500" fill="hold"/>
                                        <p:tgtEl>
                                          <p:spTgt spid="58507"/>
                                        </p:tgtEl>
                                        <p:attrNameLst>
                                          <p:attrName>fill.on</p:attrName>
                                        </p:attrNameLst>
                                      </p:cBhvr>
                                      <p:to>
                                        <p:strVal val="true"/>
                                      </p:to>
                                    </p:set>
                                  </p:childTnLst>
                                </p:cTn>
                              </p:par>
                              <p:par>
                                <p:cTn id="98" presetID="7" presetClass="emph" presetSubtype="2" fill="hold" nodeType="withEffect">
                                  <p:stCondLst>
                                    <p:cond delay="0"/>
                                  </p:stCondLst>
                                  <p:childTnLst>
                                    <p:animClr clrSpc="rgb" dir="cw">
                                      <p:cBhvr>
                                        <p:cTn id="99" dur="500" fill="hold"/>
                                        <p:tgtEl>
                                          <p:spTgt spid="58507"/>
                                        </p:tgtEl>
                                        <p:attrNameLst>
                                          <p:attrName>stroke.color</p:attrName>
                                        </p:attrNameLst>
                                      </p:cBhvr>
                                      <p:to>
                                        <a:schemeClr val="tx1"/>
                                      </p:to>
                                    </p:animClr>
                                    <p:set>
                                      <p:cBhvr>
                                        <p:cTn id="100" dur="500" fill="hold"/>
                                        <p:tgtEl>
                                          <p:spTgt spid="58507"/>
                                        </p:tgtEl>
                                        <p:attrNameLst>
                                          <p:attrName>stroke.on</p:attrName>
                                        </p:attrNameLst>
                                      </p:cBhvr>
                                      <p:to>
                                        <p:strVal val="true"/>
                                      </p:to>
                                    </p:set>
                                  </p:childTnLst>
                                </p:cTn>
                              </p:par>
                              <p:par>
                                <p:cTn id="101" presetID="1" presetClass="emph" presetSubtype="2" fill="hold" nodeType="withEffect">
                                  <p:stCondLst>
                                    <p:cond delay="0"/>
                                  </p:stCondLst>
                                  <p:childTnLst>
                                    <p:animClr clrSpc="rgb" dir="cw">
                                      <p:cBhvr>
                                        <p:cTn id="102" dur="500" fill="hold"/>
                                        <p:tgtEl>
                                          <p:spTgt spid="58508"/>
                                        </p:tgtEl>
                                        <p:attrNameLst>
                                          <p:attrName>fillcolor</p:attrName>
                                        </p:attrNameLst>
                                      </p:cBhvr>
                                      <p:to>
                                        <a:srgbClr val="FFFF99"/>
                                      </p:to>
                                    </p:animClr>
                                    <p:set>
                                      <p:cBhvr>
                                        <p:cTn id="103" dur="500" fill="hold"/>
                                        <p:tgtEl>
                                          <p:spTgt spid="58508"/>
                                        </p:tgtEl>
                                        <p:attrNameLst>
                                          <p:attrName>fill.type</p:attrName>
                                        </p:attrNameLst>
                                      </p:cBhvr>
                                      <p:to>
                                        <p:strVal val="solid"/>
                                      </p:to>
                                    </p:set>
                                    <p:set>
                                      <p:cBhvr>
                                        <p:cTn id="104" dur="500" fill="hold"/>
                                        <p:tgtEl>
                                          <p:spTgt spid="58508"/>
                                        </p:tgtEl>
                                        <p:attrNameLst>
                                          <p:attrName>fill.on</p:attrName>
                                        </p:attrNameLst>
                                      </p:cBhvr>
                                      <p:to>
                                        <p:strVal val="true"/>
                                      </p:to>
                                    </p:set>
                                  </p:childTnLst>
                                </p:cTn>
                              </p:par>
                              <p:par>
                                <p:cTn id="105" presetID="7" presetClass="emph" presetSubtype="2" fill="hold" nodeType="withEffect">
                                  <p:stCondLst>
                                    <p:cond delay="0"/>
                                  </p:stCondLst>
                                  <p:childTnLst>
                                    <p:animClr clrSpc="rgb" dir="cw">
                                      <p:cBhvr>
                                        <p:cTn id="106" dur="500" fill="hold"/>
                                        <p:tgtEl>
                                          <p:spTgt spid="58508"/>
                                        </p:tgtEl>
                                        <p:attrNameLst>
                                          <p:attrName>stroke.color</p:attrName>
                                        </p:attrNameLst>
                                      </p:cBhvr>
                                      <p:to>
                                        <a:srgbClr val="FF0000"/>
                                      </p:to>
                                    </p:animClr>
                                    <p:set>
                                      <p:cBhvr>
                                        <p:cTn id="107" dur="500" fill="hold"/>
                                        <p:tgtEl>
                                          <p:spTgt spid="58508"/>
                                        </p:tgtEl>
                                        <p:attrNameLst>
                                          <p:attrName>stroke.on</p:attrName>
                                        </p:attrNameLst>
                                      </p:cBhvr>
                                      <p:to>
                                        <p:strVal val="true"/>
                                      </p:to>
                                    </p:set>
                                  </p:childTnLst>
                                </p:cTn>
                              </p:par>
                              <p:par>
                                <p:cTn id="108" presetID="1" presetClass="entr" presetSubtype="0" fill="hold" nodeType="withEffect">
                                  <p:stCondLst>
                                    <p:cond delay="0"/>
                                  </p:stCondLst>
                                  <p:childTnLst>
                                    <p:set>
                                      <p:cBhvr>
                                        <p:cTn id="109" dur="1" fill="hold">
                                          <p:stCondLst>
                                            <p:cond delay="0"/>
                                          </p:stCondLst>
                                        </p:cTn>
                                        <p:tgtEl>
                                          <p:spTgt spid="21"/>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58833"/>
                                        </p:tgtEl>
                                        <p:attrNameLst>
                                          <p:attrName>style.visibility</p:attrName>
                                        </p:attrNameLst>
                                      </p:cBhvr>
                                      <p:to>
                                        <p:strVal val="visible"/>
                                      </p:to>
                                    </p:set>
                                  </p:childTnLst>
                                  <p:subTnLst>
                                    <p:set>
                                      <p:cBhvr override="childStyle">
                                        <p:cTn dur="1" fill="hold" display="0" masterRel="nextClick" afterEffect="1"/>
                                        <p:tgtEl>
                                          <p:spTgt spid="58833"/>
                                        </p:tgtEl>
                                        <p:attrNameLst>
                                          <p:attrName>style.visibility</p:attrName>
                                        </p:attrNameLst>
                                      </p:cBhvr>
                                      <p:to>
                                        <p:strVal val="hidden"/>
                                      </p:to>
                                    </p:set>
                                  </p:subTnLst>
                                </p:cTn>
                              </p:par>
                              <p:par>
                                <p:cTn id="112" presetID="1" presetClass="entr" presetSubtype="0" fill="hold" nodeType="withEffect">
                                  <p:stCondLst>
                                    <p:cond delay="0"/>
                                  </p:stCondLst>
                                  <p:childTnLst>
                                    <p:set>
                                      <p:cBhvr>
                                        <p:cTn id="113" dur="1" fill="hold">
                                          <p:stCondLst>
                                            <p:cond delay="0"/>
                                          </p:stCondLst>
                                        </p:cTn>
                                        <p:tgtEl>
                                          <p:spTgt spid="16"/>
                                        </p:tgtEl>
                                        <p:attrNameLst>
                                          <p:attrName>style.visibility</p:attrName>
                                        </p:attrNameLst>
                                      </p:cBhvr>
                                      <p:to>
                                        <p:strVal val="visible"/>
                                      </p:to>
                                    </p:set>
                                  </p:childTnLst>
                                </p:cTn>
                              </p:par>
                              <p:par>
                                <p:cTn id="114" presetID="1" presetClass="exit" presetSubtype="0" fill="hold" nodeType="withEffect">
                                  <p:stCondLst>
                                    <p:cond delay="0"/>
                                  </p:stCondLst>
                                  <p:childTnLst>
                                    <p:set>
                                      <p:cBhvr>
                                        <p:cTn id="115" dur="1" fill="hold">
                                          <p:stCondLst>
                                            <p:cond delay="0"/>
                                          </p:stCondLst>
                                        </p:cTn>
                                        <p:tgtEl>
                                          <p:spTgt spid="66771"/>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58509"/>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27"/>
                                        </p:tgtEl>
                                        <p:attrNameLst>
                                          <p:attrName>style.visibility</p:attrName>
                                        </p:attrNameLst>
                                      </p:cBhvr>
                                      <p:to>
                                        <p:strVal val="visible"/>
                                      </p:to>
                                    </p:set>
                                  </p:childTnLst>
                                </p:cTn>
                              </p:par>
                              <p:par>
                                <p:cTn id="122" presetID="1" presetClass="emph" presetSubtype="2" fill="hold" nodeType="withEffect">
                                  <p:stCondLst>
                                    <p:cond delay="0"/>
                                  </p:stCondLst>
                                  <p:childTnLst>
                                    <p:animClr clrSpc="rgb" dir="cw">
                                      <p:cBhvr>
                                        <p:cTn id="123" dur="500" fill="hold"/>
                                        <p:tgtEl>
                                          <p:spTgt spid="58509"/>
                                        </p:tgtEl>
                                        <p:attrNameLst>
                                          <p:attrName>fillcolor</p:attrName>
                                        </p:attrNameLst>
                                      </p:cBhvr>
                                      <p:to>
                                        <a:srgbClr val="FFFF99"/>
                                      </p:to>
                                    </p:animClr>
                                    <p:set>
                                      <p:cBhvr>
                                        <p:cTn id="124" dur="500" fill="hold"/>
                                        <p:tgtEl>
                                          <p:spTgt spid="58509"/>
                                        </p:tgtEl>
                                        <p:attrNameLst>
                                          <p:attrName>fill.type</p:attrName>
                                        </p:attrNameLst>
                                      </p:cBhvr>
                                      <p:to>
                                        <p:strVal val="solid"/>
                                      </p:to>
                                    </p:set>
                                    <p:set>
                                      <p:cBhvr>
                                        <p:cTn id="125" dur="500" fill="hold"/>
                                        <p:tgtEl>
                                          <p:spTgt spid="58509"/>
                                        </p:tgtEl>
                                        <p:attrNameLst>
                                          <p:attrName>fill.on</p:attrName>
                                        </p:attrNameLst>
                                      </p:cBhvr>
                                      <p:to>
                                        <p:strVal val="true"/>
                                      </p:to>
                                    </p:set>
                                  </p:childTnLst>
                                </p:cTn>
                              </p:par>
                              <p:par>
                                <p:cTn id="126" presetID="7" presetClass="emph" presetSubtype="2" fill="hold" nodeType="withEffect">
                                  <p:stCondLst>
                                    <p:cond delay="0"/>
                                  </p:stCondLst>
                                  <p:childTnLst>
                                    <p:animClr clrSpc="rgb" dir="cw">
                                      <p:cBhvr>
                                        <p:cTn id="127" dur="500" fill="hold"/>
                                        <p:tgtEl>
                                          <p:spTgt spid="58509"/>
                                        </p:tgtEl>
                                        <p:attrNameLst>
                                          <p:attrName>stroke.color</p:attrName>
                                        </p:attrNameLst>
                                      </p:cBhvr>
                                      <p:to>
                                        <a:srgbClr val="FF0000"/>
                                      </p:to>
                                    </p:animClr>
                                    <p:set>
                                      <p:cBhvr>
                                        <p:cTn id="128" dur="500" fill="hold"/>
                                        <p:tgtEl>
                                          <p:spTgt spid="58509"/>
                                        </p:tgtEl>
                                        <p:attrNameLst>
                                          <p:attrName>stroke.on</p:attrName>
                                        </p:attrNameLst>
                                      </p:cBhvr>
                                      <p:to>
                                        <p:strVal val="true"/>
                                      </p:to>
                                    </p:set>
                                  </p:childTnLst>
                                </p:cTn>
                              </p:par>
                              <p:par>
                                <p:cTn id="129" presetID="1" presetClass="emph" presetSubtype="2" fill="hold" nodeType="withEffect">
                                  <p:stCondLst>
                                    <p:cond delay="0"/>
                                  </p:stCondLst>
                                  <p:childTnLst>
                                    <p:animClr clrSpc="rgb" dir="cw">
                                      <p:cBhvr>
                                        <p:cTn id="130" dur="500" fill="hold"/>
                                        <p:tgtEl>
                                          <p:spTgt spid="58508"/>
                                        </p:tgtEl>
                                        <p:attrNameLst>
                                          <p:attrName>fillcolor</p:attrName>
                                        </p:attrNameLst>
                                      </p:cBhvr>
                                      <p:to>
                                        <a:srgbClr val="CCCCFF"/>
                                      </p:to>
                                    </p:animClr>
                                    <p:set>
                                      <p:cBhvr>
                                        <p:cTn id="131" dur="500" fill="hold"/>
                                        <p:tgtEl>
                                          <p:spTgt spid="58508"/>
                                        </p:tgtEl>
                                        <p:attrNameLst>
                                          <p:attrName>fill.type</p:attrName>
                                        </p:attrNameLst>
                                      </p:cBhvr>
                                      <p:to>
                                        <p:strVal val="solid"/>
                                      </p:to>
                                    </p:set>
                                    <p:set>
                                      <p:cBhvr>
                                        <p:cTn id="132" dur="500" fill="hold"/>
                                        <p:tgtEl>
                                          <p:spTgt spid="58508"/>
                                        </p:tgtEl>
                                        <p:attrNameLst>
                                          <p:attrName>fill.on</p:attrName>
                                        </p:attrNameLst>
                                      </p:cBhvr>
                                      <p:to>
                                        <p:strVal val="true"/>
                                      </p:to>
                                    </p:set>
                                  </p:childTnLst>
                                </p:cTn>
                              </p:par>
                              <p:par>
                                <p:cTn id="133" presetID="7" presetClass="emph" presetSubtype="2" fill="hold" nodeType="withEffect">
                                  <p:stCondLst>
                                    <p:cond delay="0"/>
                                  </p:stCondLst>
                                  <p:childTnLst>
                                    <p:animClr clrSpc="rgb" dir="cw">
                                      <p:cBhvr>
                                        <p:cTn id="134" dur="500" fill="hold"/>
                                        <p:tgtEl>
                                          <p:spTgt spid="58508"/>
                                        </p:tgtEl>
                                        <p:attrNameLst>
                                          <p:attrName>stroke.color</p:attrName>
                                        </p:attrNameLst>
                                      </p:cBhvr>
                                      <p:to>
                                        <a:schemeClr val="tx1"/>
                                      </p:to>
                                    </p:animClr>
                                    <p:set>
                                      <p:cBhvr>
                                        <p:cTn id="135" dur="500" fill="hold"/>
                                        <p:tgtEl>
                                          <p:spTgt spid="58508"/>
                                        </p:tgtEl>
                                        <p:attrNameLst>
                                          <p:attrName>stroke.on</p:attrName>
                                        </p:attrNameLst>
                                      </p:cBhvr>
                                      <p:to>
                                        <p:strVal val="true"/>
                                      </p:to>
                                    </p:set>
                                  </p:childTnLst>
                                </p:cTn>
                              </p:par>
                              <p:par>
                                <p:cTn id="136" presetID="1" presetClass="entr" presetSubtype="0" fill="hold" grpId="0" nodeType="withEffect">
                                  <p:stCondLst>
                                    <p:cond delay="0"/>
                                  </p:stCondLst>
                                  <p:childTnLst>
                                    <p:set>
                                      <p:cBhvr>
                                        <p:cTn id="137" dur="1" fill="hold">
                                          <p:stCondLst>
                                            <p:cond delay="0"/>
                                          </p:stCondLst>
                                        </p:cTn>
                                        <p:tgtEl>
                                          <p:spTgt spid="58834"/>
                                        </p:tgtEl>
                                        <p:attrNameLst>
                                          <p:attrName>style.visibility</p:attrName>
                                        </p:attrNameLst>
                                      </p:cBhvr>
                                      <p:to>
                                        <p:strVal val="visible"/>
                                      </p:to>
                                    </p:set>
                                  </p:childTnLst>
                                  <p:subTnLst>
                                    <p:set>
                                      <p:cBhvr override="childStyle">
                                        <p:cTn dur="1" fill="hold" display="0" masterRel="nextClick" afterEffect="1"/>
                                        <p:tgtEl>
                                          <p:spTgt spid="58834"/>
                                        </p:tgtEl>
                                        <p:attrNameLst>
                                          <p:attrName>style.visibility</p:attrName>
                                        </p:attrNameLst>
                                      </p:cBhvr>
                                      <p:to>
                                        <p:strVal val="hidden"/>
                                      </p:to>
                                    </p:set>
                                  </p:subTnLst>
                                </p:cTn>
                              </p:par>
                              <p:par>
                                <p:cTn id="138" presetID="1" presetClass="exit" presetSubtype="0" fill="hold" nodeType="withEffect">
                                  <p:stCondLst>
                                    <p:cond delay="0"/>
                                  </p:stCondLst>
                                  <p:childTnLst>
                                    <p:set>
                                      <p:cBhvr>
                                        <p:cTn id="139" dur="1" fill="hold">
                                          <p:stCondLst>
                                            <p:cond delay="0"/>
                                          </p:stCondLst>
                                        </p:cTn>
                                        <p:tgtEl>
                                          <p:spTgt spid="16"/>
                                        </p:tgtEl>
                                        <p:attrNameLst>
                                          <p:attrName>style.visibility</p:attrName>
                                        </p:attrNameLst>
                                      </p:cBhvr>
                                      <p:to>
                                        <p:strVal val="hidden"/>
                                      </p:to>
                                    </p:set>
                                  </p:childTnLst>
                                </p:cTn>
                              </p:par>
                              <p:par>
                                <p:cTn id="140" presetID="1" presetClass="entr" presetSubtype="0" fill="hold" nodeType="withEffect">
                                  <p:stCondLst>
                                    <p:cond delay="0"/>
                                  </p:stCondLst>
                                  <p:childTnLst>
                                    <p:set>
                                      <p:cBhvr>
                                        <p:cTn id="141" dur="1" fill="hold">
                                          <p:stCondLst>
                                            <p:cond delay="0"/>
                                          </p:stCondLst>
                                        </p:cTn>
                                        <p:tgtEl>
                                          <p:spTgt spid="31"/>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58512"/>
                                        </p:tgtEl>
                                        <p:attrNameLst>
                                          <p:attrName>style.visibility</p:attrName>
                                        </p:attrNameLst>
                                      </p:cBhvr>
                                      <p:to>
                                        <p:strVal val="visible"/>
                                      </p:to>
                                    </p:set>
                                  </p:childTnLst>
                                </p:cTn>
                              </p:par>
                              <p:par>
                                <p:cTn id="146" presetID="1" presetClass="entr" presetSubtype="0" fill="hold" nodeType="withEffect">
                                  <p:stCondLst>
                                    <p:cond delay="0"/>
                                  </p:stCondLst>
                                  <p:childTnLst>
                                    <p:set>
                                      <p:cBhvr>
                                        <p:cTn id="147" dur="1" fill="hold">
                                          <p:stCondLst>
                                            <p:cond delay="0"/>
                                          </p:stCondLst>
                                        </p:cTn>
                                        <p:tgtEl>
                                          <p:spTgt spid="2"/>
                                        </p:tgtEl>
                                        <p:attrNameLst>
                                          <p:attrName>style.visibility</p:attrName>
                                        </p:attrNameLst>
                                      </p:cBhvr>
                                      <p:to>
                                        <p:strVal val="visible"/>
                                      </p:to>
                                    </p:set>
                                  </p:childTnLst>
                                </p:cTn>
                              </p:par>
                              <p:par>
                                <p:cTn id="148" presetID="1" presetClass="emph" presetSubtype="2" fill="hold" nodeType="withEffect">
                                  <p:stCondLst>
                                    <p:cond delay="0"/>
                                  </p:stCondLst>
                                  <p:childTnLst>
                                    <p:animClr clrSpc="rgb" dir="cw">
                                      <p:cBhvr>
                                        <p:cTn id="149" dur="500" fill="hold"/>
                                        <p:tgtEl>
                                          <p:spTgt spid="58512"/>
                                        </p:tgtEl>
                                        <p:attrNameLst>
                                          <p:attrName>fillcolor</p:attrName>
                                        </p:attrNameLst>
                                      </p:cBhvr>
                                      <p:to>
                                        <a:srgbClr val="FFFF99"/>
                                      </p:to>
                                    </p:animClr>
                                    <p:set>
                                      <p:cBhvr>
                                        <p:cTn id="150" dur="500" fill="hold"/>
                                        <p:tgtEl>
                                          <p:spTgt spid="58512"/>
                                        </p:tgtEl>
                                        <p:attrNameLst>
                                          <p:attrName>fill.type</p:attrName>
                                        </p:attrNameLst>
                                      </p:cBhvr>
                                      <p:to>
                                        <p:strVal val="solid"/>
                                      </p:to>
                                    </p:set>
                                    <p:set>
                                      <p:cBhvr>
                                        <p:cTn id="151" dur="500" fill="hold"/>
                                        <p:tgtEl>
                                          <p:spTgt spid="58512"/>
                                        </p:tgtEl>
                                        <p:attrNameLst>
                                          <p:attrName>fill.on</p:attrName>
                                        </p:attrNameLst>
                                      </p:cBhvr>
                                      <p:to>
                                        <p:strVal val="true"/>
                                      </p:to>
                                    </p:set>
                                  </p:childTnLst>
                                </p:cTn>
                              </p:par>
                              <p:par>
                                <p:cTn id="152" presetID="7" presetClass="emph" presetSubtype="2" fill="hold" nodeType="withEffect">
                                  <p:stCondLst>
                                    <p:cond delay="0"/>
                                  </p:stCondLst>
                                  <p:childTnLst>
                                    <p:animClr clrSpc="rgb" dir="cw">
                                      <p:cBhvr>
                                        <p:cTn id="153" dur="500" fill="hold"/>
                                        <p:tgtEl>
                                          <p:spTgt spid="58512"/>
                                        </p:tgtEl>
                                        <p:attrNameLst>
                                          <p:attrName>stroke.color</p:attrName>
                                        </p:attrNameLst>
                                      </p:cBhvr>
                                      <p:to>
                                        <a:srgbClr val="FF0000"/>
                                      </p:to>
                                    </p:animClr>
                                    <p:set>
                                      <p:cBhvr>
                                        <p:cTn id="154" dur="500" fill="hold"/>
                                        <p:tgtEl>
                                          <p:spTgt spid="58512"/>
                                        </p:tgtEl>
                                        <p:attrNameLst>
                                          <p:attrName>stroke.on</p:attrName>
                                        </p:attrNameLst>
                                      </p:cBhvr>
                                      <p:to>
                                        <p:strVal val="true"/>
                                      </p:to>
                                    </p:set>
                                  </p:childTnLst>
                                </p:cTn>
                              </p:par>
                              <p:par>
                                <p:cTn id="155" presetID="1" presetClass="emph" presetSubtype="2" fill="hold" nodeType="withEffect">
                                  <p:stCondLst>
                                    <p:cond delay="0"/>
                                  </p:stCondLst>
                                  <p:childTnLst>
                                    <p:animClr clrSpc="rgb" dir="cw">
                                      <p:cBhvr>
                                        <p:cTn id="156" dur="500" fill="hold"/>
                                        <p:tgtEl>
                                          <p:spTgt spid="58509"/>
                                        </p:tgtEl>
                                        <p:attrNameLst>
                                          <p:attrName>fillcolor</p:attrName>
                                        </p:attrNameLst>
                                      </p:cBhvr>
                                      <p:to>
                                        <a:srgbClr val="CCCCFF"/>
                                      </p:to>
                                    </p:animClr>
                                    <p:set>
                                      <p:cBhvr>
                                        <p:cTn id="157" dur="500" fill="hold"/>
                                        <p:tgtEl>
                                          <p:spTgt spid="58509"/>
                                        </p:tgtEl>
                                        <p:attrNameLst>
                                          <p:attrName>fill.type</p:attrName>
                                        </p:attrNameLst>
                                      </p:cBhvr>
                                      <p:to>
                                        <p:strVal val="solid"/>
                                      </p:to>
                                    </p:set>
                                    <p:set>
                                      <p:cBhvr>
                                        <p:cTn id="158" dur="500" fill="hold"/>
                                        <p:tgtEl>
                                          <p:spTgt spid="58509"/>
                                        </p:tgtEl>
                                        <p:attrNameLst>
                                          <p:attrName>fill.on</p:attrName>
                                        </p:attrNameLst>
                                      </p:cBhvr>
                                      <p:to>
                                        <p:strVal val="true"/>
                                      </p:to>
                                    </p:set>
                                  </p:childTnLst>
                                </p:cTn>
                              </p:par>
                              <p:par>
                                <p:cTn id="159" presetID="7" presetClass="emph" presetSubtype="2" fill="hold" nodeType="withEffect">
                                  <p:stCondLst>
                                    <p:cond delay="0"/>
                                  </p:stCondLst>
                                  <p:childTnLst>
                                    <p:animClr clrSpc="rgb" dir="cw">
                                      <p:cBhvr>
                                        <p:cTn id="160" dur="500" fill="hold"/>
                                        <p:tgtEl>
                                          <p:spTgt spid="58509"/>
                                        </p:tgtEl>
                                        <p:attrNameLst>
                                          <p:attrName>stroke.color</p:attrName>
                                        </p:attrNameLst>
                                      </p:cBhvr>
                                      <p:to>
                                        <a:schemeClr val="tx1"/>
                                      </p:to>
                                    </p:animClr>
                                    <p:set>
                                      <p:cBhvr>
                                        <p:cTn id="161" dur="500" fill="hold"/>
                                        <p:tgtEl>
                                          <p:spTgt spid="58509"/>
                                        </p:tgtEl>
                                        <p:attrNameLst>
                                          <p:attrName>stroke.on</p:attrName>
                                        </p:attrNameLst>
                                      </p:cBhvr>
                                      <p:to>
                                        <p:strVal val="true"/>
                                      </p:to>
                                    </p:set>
                                  </p:childTnLst>
                                </p:cTn>
                              </p:par>
                              <p:par>
                                <p:cTn id="162" presetID="1" presetClass="entr" presetSubtype="0" fill="hold" nodeType="withEffect">
                                  <p:stCondLst>
                                    <p:cond delay="0"/>
                                  </p:stCondLst>
                                  <p:childTnLst>
                                    <p:set>
                                      <p:cBhvr>
                                        <p:cTn id="163" dur="1" fill="hold">
                                          <p:stCondLst>
                                            <p:cond delay="0"/>
                                          </p:stCondLst>
                                        </p:cTn>
                                        <p:tgtEl>
                                          <p:spTgt spid="22"/>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58836"/>
                                        </p:tgtEl>
                                        <p:attrNameLst>
                                          <p:attrName>style.visibility</p:attrName>
                                        </p:attrNameLst>
                                      </p:cBhvr>
                                      <p:to>
                                        <p:strVal val="visible"/>
                                      </p:to>
                                    </p:set>
                                  </p:childTnLst>
                                  <p:subTnLst>
                                    <p:set>
                                      <p:cBhvr override="childStyle">
                                        <p:cTn dur="1" fill="hold" display="0" masterRel="nextClick" afterEffect="1"/>
                                        <p:tgtEl>
                                          <p:spTgt spid="58836"/>
                                        </p:tgtEl>
                                        <p:attrNameLst>
                                          <p:attrName>style.visibility</p:attrName>
                                        </p:attrNameLst>
                                      </p:cBhvr>
                                      <p:to>
                                        <p:strVal val="hidden"/>
                                      </p:to>
                                    </p:set>
                                  </p:subTnLst>
                                </p:cTn>
                              </p:par>
                              <p:par>
                                <p:cTn id="166" presetID="1" presetClass="exit" presetSubtype="0" fill="hold" nodeType="withEffect">
                                  <p:stCondLst>
                                    <p:cond delay="0"/>
                                  </p:stCondLst>
                                  <p:childTnLst>
                                    <p:set>
                                      <p:cBhvr>
                                        <p:cTn id="167" dur="1" fill="hold">
                                          <p:stCondLst>
                                            <p:cond delay="0"/>
                                          </p:stCondLst>
                                        </p:cTn>
                                        <p:tgtEl>
                                          <p:spTgt spid="31"/>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 presetClass="emph" presetSubtype="2" fill="hold" nodeType="clickEffect">
                                  <p:stCondLst>
                                    <p:cond delay="0"/>
                                  </p:stCondLst>
                                  <p:childTnLst>
                                    <p:animClr clrSpc="rgb" dir="cw">
                                      <p:cBhvr>
                                        <p:cTn id="171" dur="500" fill="hold"/>
                                        <p:tgtEl>
                                          <p:spTgt spid="58512"/>
                                        </p:tgtEl>
                                        <p:attrNameLst>
                                          <p:attrName>fillcolor</p:attrName>
                                        </p:attrNameLst>
                                      </p:cBhvr>
                                      <p:to>
                                        <a:srgbClr val="CCCCFF"/>
                                      </p:to>
                                    </p:animClr>
                                    <p:set>
                                      <p:cBhvr>
                                        <p:cTn id="172" dur="500" fill="hold"/>
                                        <p:tgtEl>
                                          <p:spTgt spid="58512"/>
                                        </p:tgtEl>
                                        <p:attrNameLst>
                                          <p:attrName>fill.type</p:attrName>
                                        </p:attrNameLst>
                                      </p:cBhvr>
                                      <p:to>
                                        <p:strVal val="solid"/>
                                      </p:to>
                                    </p:set>
                                    <p:set>
                                      <p:cBhvr>
                                        <p:cTn id="173" dur="500" fill="hold"/>
                                        <p:tgtEl>
                                          <p:spTgt spid="58512"/>
                                        </p:tgtEl>
                                        <p:attrNameLst>
                                          <p:attrName>fill.on</p:attrName>
                                        </p:attrNameLst>
                                      </p:cBhvr>
                                      <p:to>
                                        <p:strVal val="true"/>
                                      </p:to>
                                    </p:set>
                                  </p:childTnLst>
                                </p:cTn>
                              </p:par>
                              <p:par>
                                <p:cTn id="174" presetID="7" presetClass="emph" presetSubtype="2" fill="hold" nodeType="withEffect">
                                  <p:stCondLst>
                                    <p:cond delay="0"/>
                                  </p:stCondLst>
                                  <p:childTnLst>
                                    <p:animClr clrSpc="rgb" dir="cw">
                                      <p:cBhvr>
                                        <p:cTn id="175" dur="500" fill="hold"/>
                                        <p:tgtEl>
                                          <p:spTgt spid="58512"/>
                                        </p:tgtEl>
                                        <p:attrNameLst>
                                          <p:attrName>stroke.color</p:attrName>
                                        </p:attrNameLst>
                                      </p:cBhvr>
                                      <p:to>
                                        <a:schemeClr val="tx1"/>
                                      </p:to>
                                    </p:animClr>
                                    <p:set>
                                      <p:cBhvr>
                                        <p:cTn id="176" dur="500" fill="hold"/>
                                        <p:tgtEl>
                                          <p:spTgt spid="58512"/>
                                        </p:tgtEl>
                                        <p:attrNameLst>
                                          <p:attrName>stroke.on</p:attrName>
                                        </p:attrNameLst>
                                      </p:cBhvr>
                                      <p:to>
                                        <p:strVal val="true"/>
                                      </p:to>
                                    </p:set>
                                  </p:childTnLst>
                                </p:cTn>
                              </p:par>
                              <p:par>
                                <p:cTn id="177" presetID="1" presetClass="exit" presetSubtype="0" fill="hold" nodeType="withEffect">
                                  <p:stCondLst>
                                    <p:cond delay="0"/>
                                  </p:stCondLst>
                                  <p:childTnLst>
                                    <p:set>
                                      <p:cBhvr>
                                        <p:cTn id="178" dur="1" fill="hold">
                                          <p:stCondLst>
                                            <p:cond delay="0"/>
                                          </p:stCondLst>
                                        </p:cTn>
                                        <p:tgtEl>
                                          <p:spTgt spid="2"/>
                                        </p:tgtEl>
                                        <p:attrNameLst>
                                          <p:attrName>style.visibility</p:attrName>
                                        </p:attrNameLst>
                                      </p:cBhvr>
                                      <p:to>
                                        <p:strVal val="hidden"/>
                                      </p:to>
                                    </p:set>
                                  </p:childTnLst>
                                </p:cTn>
                              </p:par>
                              <p:par>
                                <p:cTn id="179" presetID="1" presetClass="entr" presetSubtype="0" fill="hold" nodeType="withEffect">
                                  <p:stCondLst>
                                    <p:cond delay="0"/>
                                  </p:stCondLst>
                                  <p:childTnLst>
                                    <p:set>
                                      <p:cBhvr>
                                        <p:cTn id="180" dur="1" fill="hold">
                                          <p:stCondLst>
                                            <p:cond delay="0"/>
                                          </p:stCondLst>
                                        </p:cTn>
                                        <p:tgtEl>
                                          <p:spTgt spid="23"/>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06" grpId="0" animBg="1"/>
      <p:bldP spid="58507" grpId="0" animBg="1"/>
      <p:bldP spid="58508" grpId="0" animBg="1"/>
      <p:bldP spid="58509" grpId="0" animBg="1"/>
      <p:bldP spid="58511" grpId="0" animBg="1"/>
      <p:bldP spid="58512" grpId="0" animBg="1"/>
      <p:bldP spid="58830" grpId="0" animBg="1"/>
      <p:bldP spid="58831" grpId="0" animBg="1"/>
      <p:bldP spid="58831" grpId="1" animBg="1"/>
      <p:bldP spid="58832" grpId="0" animBg="1"/>
      <p:bldP spid="58833" grpId="0" animBg="1"/>
      <p:bldP spid="58834" grpId="0" animBg="1"/>
      <p:bldP spid="588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SIMT Notes</a:t>
            </a:r>
            <a:endParaRPr lang="en-US" dirty="0"/>
          </a:p>
        </p:txBody>
      </p:sp>
      <p:sp>
        <p:nvSpPr>
          <p:cNvPr id="3" name="Content Placeholder 2"/>
          <p:cNvSpPr>
            <a:spLocks noGrp="1"/>
          </p:cNvSpPr>
          <p:nvPr>
            <p:ph idx="1"/>
          </p:nvPr>
        </p:nvSpPr>
        <p:spPr/>
        <p:txBody>
          <a:bodyPr>
            <a:normAutofit/>
          </a:bodyPr>
          <a:lstStyle/>
          <a:p>
            <a:r>
              <a:rPr lang="en-US" dirty="0" smtClean="0"/>
              <a:t>Execution mask stack implemented with special instructions to push/pop.  Descriptions can be found in AMD ISA manual and NVIDIA patents.</a:t>
            </a:r>
          </a:p>
          <a:p>
            <a:r>
              <a:rPr lang="en-US" dirty="0" smtClean="0"/>
              <a:t>In practice augment stack with predication (lower overhead).</a:t>
            </a:r>
          </a:p>
        </p:txBody>
      </p:sp>
      <p:sp>
        <p:nvSpPr>
          <p:cNvPr id="4" name="Slide Number Placeholder 3"/>
          <p:cNvSpPr>
            <a:spLocks noGrp="1"/>
          </p:cNvSpPr>
          <p:nvPr>
            <p:ph type="sldNum" sz="quarter" idx="12"/>
          </p:nvPr>
        </p:nvSpPr>
        <p:spPr/>
        <p:txBody>
          <a:bodyPr/>
          <a:lstStyle/>
          <a:p>
            <a:fld id="{F23EC47D-D5CA-A042-A8D0-C217E3EA6E2F}" type="slidenum">
              <a:rPr lang="en-US" smtClean="0"/>
              <a:t>26</a:t>
            </a:fld>
            <a:endParaRPr lang="en-US"/>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this done?</a:t>
            </a:r>
            <a:endParaRPr lang="en-US" dirty="0"/>
          </a:p>
        </p:txBody>
      </p:sp>
      <p:sp>
        <p:nvSpPr>
          <p:cNvPr id="3" name="Content Placeholder 2"/>
          <p:cNvSpPr>
            <a:spLocks noGrp="1"/>
          </p:cNvSpPr>
          <p:nvPr>
            <p:ph idx="1"/>
          </p:nvPr>
        </p:nvSpPr>
        <p:spPr/>
        <p:txBody>
          <a:bodyPr/>
          <a:lstStyle/>
          <a:p>
            <a:r>
              <a:rPr lang="en-US" dirty="0" smtClean="0"/>
              <a:t>Consider the following code:</a:t>
            </a:r>
          </a:p>
          <a:p>
            <a:pPr marL="457200" lvl="1" indent="0">
              <a:buNone/>
            </a:pPr>
            <a:r>
              <a:rPr lang="en-US" dirty="0" smtClean="0"/>
              <a:t>	if(X[</a:t>
            </a:r>
            <a:r>
              <a:rPr lang="en-US" dirty="0" err="1" smtClean="0"/>
              <a:t>i</a:t>
            </a:r>
            <a:r>
              <a:rPr lang="en-US" dirty="0" smtClean="0"/>
              <a:t>] != 0)</a:t>
            </a:r>
          </a:p>
          <a:p>
            <a:pPr marL="1371600" lvl="3" indent="0">
              <a:buNone/>
            </a:pPr>
            <a:r>
              <a:rPr lang="en-US" sz="2800" dirty="0" smtClean="0"/>
              <a:t>X[</a:t>
            </a:r>
            <a:r>
              <a:rPr lang="en-US" sz="2800" dirty="0" err="1" smtClean="0"/>
              <a:t>i</a:t>
            </a:r>
            <a:r>
              <a:rPr lang="en-US" sz="2800" dirty="0" smtClean="0"/>
              <a:t>] = X[</a:t>
            </a:r>
            <a:r>
              <a:rPr lang="en-US" sz="2800" dirty="0" err="1" smtClean="0"/>
              <a:t>i</a:t>
            </a:r>
            <a:r>
              <a:rPr lang="en-US" sz="2800" dirty="0" smtClean="0"/>
              <a:t>] – Y[</a:t>
            </a:r>
            <a:r>
              <a:rPr lang="en-US" sz="2800" dirty="0" err="1" smtClean="0"/>
              <a:t>i</a:t>
            </a:r>
            <a:r>
              <a:rPr lang="en-US" sz="2800" dirty="0" smtClean="0"/>
              <a:t>];</a:t>
            </a:r>
          </a:p>
          <a:p>
            <a:pPr marL="914400" lvl="2" indent="0">
              <a:buNone/>
            </a:pPr>
            <a:r>
              <a:rPr lang="en-US" sz="2800" dirty="0"/>
              <a:t>e</a:t>
            </a:r>
            <a:r>
              <a:rPr lang="en-US" sz="2800" dirty="0" smtClean="0"/>
              <a:t>lse X[</a:t>
            </a:r>
            <a:r>
              <a:rPr lang="en-US" sz="2800" dirty="0" err="1" smtClean="0"/>
              <a:t>i</a:t>
            </a:r>
            <a:r>
              <a:rPr lang="en-US" sz="2800" dirty="0" smtClean="0"/>
              <a:t>] = Z[</a:t>
            </a:r>
            <a:r>
              <a:rPr lang="en-US" sz="2800" dirty="0" err="1" smtClean="0"/>
              <a:t>i</a:t>
            </a:r>
            <a:r>
              <a:rPr lang="en-US" sz="2800" dirty="0" smtClean="0"/>
              <a:t>];</a:t>
            </a:r>
          </a:p>
          <a:p>
            <a:pPr marL="571500" indent="-457200"/>
            <a:endParaRPr lang="en-US" sz="3600" dirty="0"/>
          </a:p>
          <a:p>
            <a:pPr marL="571500" indent="-457200"/>
            <a:r>
              <a:rPr lang="en-US" sz="3600" dirty="0" smtClean="0"/>
              <a:t>What does this compile to?</a:t>
            </a:r>
          </a:p>
        </p:txBody>
      </p:sp>
      <p:sp>
        <p:nvSpPr>
          <p:cNvPr id="4" name="Slide Number Placeholder 3"/>
          <p:cNvSpPr>
            <a:spLocks noGrp="1"/>
          </p:cNvSpPr>
          <p:nvPr>
            <p:ph type="sldNum" sz="quarter" idx="12"/>
          </p:nvPr>
        </p:nvSpPr>
        <p:spPr/>
        <p:txBody>
          <a:bodyPr/>
          <a:lstStyle/>
          <a:p>
            <a:fld id="{F23EC47D-D5CA-A042-A8D0-C217E3EA6E2F}" type="slidenum">
              <a:rPr lang="en-US" smtClean="0"/>
              <a:t>27</a:t>
            </a:fld>
            <a:endParaRPr lang="en-US"/>
          </a:p>
        </p:txBody>
      </p:sp>
      <p:sp>
        <p:nvSpPr>
          <p:cNvPr id="5" name="TextBox 4"/>
          <p:cNvSpPr txBox="1"/>
          <p:nvPr/>
        </p:nvSpPr>
        <p:spPr>
          <a:xfrm>
            <a:off x="1295400" y="5756831"/>
            <a:ext cx="7554622" cy="646331"/>
          </a:xfrm>
          <a:prstGeom prst="rect">
            <a:avLst/>
          </a:prstGeom>
          <a:noFill/>
        </p:spPr>
        <p:txBody>
          <a:bodyPr wrap="none" rtlCol="0">
            <a:spAutoFit/>
          </a:bodyPr>
          <a:lstStyle/>
          <a:p>
            <a:r>
              <a:rPr lang="en-US" dirty="0" smtClean="0"/>
              <a:t>Example from Patterson and </a:t>
            </a:r>
            <a:r>
              <a:rPr lang="en-US" dirty="0" err="1" smtClean="0"/>
              <a:t>Hennesy’s</a:t>
            </a:r>
            <a:r>
              <a:rPr lang="en-US" dirty="0" smtClean="0"/>
              <a:t> Computer Architecture: A Quantitative </a:t>
            </a:r>
          </a:p>
          <a:p>
            <a:r>
              <a:rPr lang="en-US" dirty="0" smtClean="0"/>
              <a:t>approach, fifth edition page 302</a:t>
            </a:r>
            <a:endParaRPr lang="en-US" dirty="0"/>
          </a:p>
        </p:txBody>
      </p:sp>
    </p:spTree>
    <p:extLst>
      <p:ext uri="{BB962C8B-B14F-4D97-AF65-F5344CB8AC3E}">
        <p14:creationId xmlns:p14="http://schemas.microsoft.com/office/powerpoint/2010/main" val="829064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Implementation through predication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1800" dirty="0"/>
              <a:t>l</a:t>
            </a:r>
            <a:r>
              <a:rPr lang="en-US" sz="1800" dirty="0" smtClean="0"/>
              <a:t>d.global.f64     RD0, [X+R8]      ; RD0 = X[</a:t>
            </a:r>
            <a:r>
              <a:rPr lang="en-US" sz="1800" dirty="0" err="1" smtClean="0"/>
              <a:t>i</a:t>
            </a:r>
            <a:r>
              <a:rPr lang="en-US" sz="1800" dirty="0" smtClean="0"/>
              <a:t>]</a:t>
            </a:r>
          </a:p>
          <a:p>
            <a:pPr marL="0" indent="0">
              <a:buNone/>
            </a:pPr>
            <a:r>
              <a:rPr lang="en-US" sz="1800" dirty="0"/>
              <a:t>s</a:t>
            </a:r>
            <a:r>
              <a:rPr lang="en-US" sz="1800" dirty="0" smtClean="0"/>
              <a:t>etp.neq.s32    P1, RD0, #0       ; P1 is predicate register 1</a:t>
            </a:r>
          </a:p>
          <a:p>
            <a:pPr marL="0" indent="0">
              <a:buNone/>
            </a:pPr>
            <a:r>
              <a:rPr lang="en-US" sz="1800" dirty="0" smtClean="0"/>
              <a:t>@!P1, bra ELSE1, *Push            ; Push old mask, set new mask bits</a:t>
            </a:r>
          </a:p>
          <a:p>
            <a:pPr marL="0" indent="0">
              <a:buNone/>
            </a:pPr>
            <a:r>
              <a:rPr lang="en-US" sz="1800" dirty="0"/>
              <a:t> </a:t>
            </a:r>
            <a:r>
              <a:rPr lang="en-US" sz="1800" dirty="0" smtClean="0"/>
              <a:t>                                                      ; if P1 false, go to ELSE1</a:t>
            </a:r>
          </a:p>
          <a:p>
            <a:pPr marL="0" indent="0">
              <a:buNone/>
            </a:pPr>
            <a:r>
              <a:rPr lang="en-US" sz="1800" dirty="0" smtClean="0"/>
              <a:t>ld.global.f64     RD2, [Y+R8]       ; RD2 = Y[</a:t>
            </a:r>
            <a:r>
              <a:rPr lang="en-US" sz="1800" dirty="0" err="1" smtClean="0"/>
              <a:t>i</a:t>
            </a:r>
            <a:r>
              <a:rPr lang="en-US" sz="1800" dirty="0" smtClean="0"/>
              <a:t>]</a:t>
            </a:r>
          </a:p>
          <a:p>
            <a:pPr marL="0" indent="0">
              <a:buNone/>
            </a:pPr>
            <a:r>
              <a:rPr lang="en-US" sz="1800" dirty="0" smtClean="0"/>
              <a:t>sub.f64      RD0, RD0, RD2          ; RD0 = X[</a:t>
            </a:r>
            <a:r>
              <a:rPr lang="en-US" sz="1800" dirty="0" err="1" smtClean="0"/>
              <a:t>i</a:t>
            </a:r>
            <a:r>
              <a:rPr lang="en-US" sz="1800" dirty="0" smtClean="0"/>
              <a:t>] – Y[</a:t>
            </a:r>
            <a:r>
              <a:rPr lang="en-US" sz="1800" dirty="0" err="1" smtClean="0"/>
              <a:t>i</a:t>
            </a:r>
            <a:r>
              <a:rPr lang="en-US" sz="1800" dirty="0" smtClean="0"/>
              <a:t>]</a:t>
            </a:r>
          </a:p>
          <a:p>
            <a:pPr marL="0" indent="0">
              <a:buNone/>
            </a:pPr>
            <a:r>
              <a:rPr lang="en-US" sz="1800" dirty="0" smtClean="0"/>
              <a:t>st.global.f64    [X+R8], RD0        ; X[</a:t>
            </a:r>
            <a:r>
              <a:rPr lang="en-US" sz="1800" dirty="0" err="1" smtClean="0"/>
              <a:t>i</a:t>
            </a:r>
            <a:r>
              <a:rPr lang="en-US" sz="1800" dirty="0" smtClean="0"/>
              <a:t>] = RD0</a:t>
            </a:r>
          </a:p>
          <a:p>
            <a:pPr marL="0" indent="0">
              <a:buNone/>
            </a:pPr>
            <a:r>
              <a:rPr lang="en-US" sz="1800" dirty="0" smtClean="0"/>
              <a:t>@P1, bra ENDIF1, *Comp          ; complement mask bits</a:t>
            </a:r>
          </a:p>
          <a:p>
            <a:pPr marL="0" indent="0">
              <a:buNone/>
            </a:pPr>
            <a:r>
              <a:rPr lang="en-US" sz="1800" dirty="0"/>
              <a:t> </a:t>
            </a:r>
            <a:r>
              <a:rPr lang="en-US" sz="1800" dirty="0" smtClean="0"/>
              <a:t>                                                      ; if P1 true, go to ENDIF1</a:t>
            </a:r>
          </a:p>
          <a:p>
            <a:pPr marL="0" indent="0">
              <a:buNone/>
            </a:pPr>
            <a:r>
              <a:rPr lang="en-US" sz="1800" dirty="0" smtClean="0"/>
              <a:t>ELSE1: </a:t>
            </a:r>
          </a:p>
          <a:p>
            <a:pPr marL="0" indent="0">
              <a:buNone/>
            </a:pPr>
            <a:r>
              <a:rPr lang="en-US" sz="1800" dirty="0" smtClean="0"/>
              <a:t>ld.global.f64  RD0, [Z+R8]          ; RD0 = Z[</a:t>
            </a:r>
            <a:r>
              <a:rPr lang="en-US" sz="1800" dirty="0" err="1" smtClean="0"/>
              <a:t>i</a:t>
            </a:r>
            <a:r>
              <a:rPr lang="en-US" sz="1800" dirty="0" smtClean="0"/>
              <a:t>]</a:t>
            </a:r>
          </a:p>
          <a:p>
            <a:pPr marL="0" indent="0">
              <a:buNone/>
            </a:pPr>
            <a:r>
              <a:rPr lang="en-US" sz="1800" dirty="0" smtClean="0"/>
              <a:t>st.global.f64  [X+R8], RD0          ; X[</a:t>
            </a:r>
            <a:r>
              <a:rPr lang="en-US" sz="1800" dirty="0" err="1" smtClean="0"/>
              <a:t>i</a:t>
            </a:r>
            <a:r>
              <a:rPr lang="en-US" sz="1800" dirty="0" smtClean="0"/>
              <a:t>] = RD0</a:t>
            </a:r>
          </a:p>
          <a:p>
            <a:pPr marL="0" indent="0">
              <a:buNone/>
            </a:pPr>
            <a:r>
              <a:rPr lang="en-US" sz="1800" dirty="0" smtClean="0"/>
              <a:t>ENDIF1: </a:t>
            </a:r>
          </a:p>
          <a:p>
            <a:pPr marL="0" indent="0">
              <a:buNone/>
            </a:pPr>
            <a:r>
              <a:rPr lang="en-US" sz="1800" dirty="0" smtClean="0"/>
              <a:t>&lt;next instruction&gt;, *Pop           ; pop to restore old mask</a:t>
            </a:r>
            <a:endParaRPr lang="en-US" sz="1800" dirty="0"/>
          </a:p>
        </p:txBody>
      </p:sp>
      <p:sp>
        <p:nvSpPr>
          <p:cNvPr id="4" name="Slide Number Placeholder 3"/>
          <p:cNvSpPr>
            <a:spLocks noGrp="1"/>
          </p:cNvSpPr>
          <p:nvPr>
            <p:ph type="sldNum" sz="quarter" idx="12"/>
          </p:nvPr>
        </p:nvSpPr>
        <p:spPr/>
        <p:txBody>
          <a:bodyPr/>
          <a:lstStyle/>
          <a:p>
            <a:fld id="{F23EC47D-D5CA-A042-A8D0-C217E3EA6E2F}" type="slidenum">
              <a:rPr lang="en-US" smtClean="0"/>
              <a:t>28</a:t>
            </a:fld>
            <a:endParaRPr lang="en-US"/>
          </a:p>
        </p:txBody>
      </p:sp>
    </p:spTree>
    <p:extLst>
      <p:ext uri="{BB962C8B-B14F-4D97-AF65-F5344CB8AC3E}">
        <p14:creationId xmlns:p14="http://schemas.microsoft.com/office/powerpoint/2010/main" val="4141680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SIMT outside of GPUs?</a:t>
            </a:r>
            <a:endParaRPr lang="en-US" dirty="0"/>
          </a:p>
        </p:txBody>
      </p:sp>
      <p:sp>
        <p:nvSpPr>
          <p:cNvPr id="3" name="Content Placeholder 2"/>
          <p:cNvSpPr>
            <a:spLocks noGrp="1"/>
          </p:cNvSpPr>
          <p:nvPr>
            <p:ph idx="1"/>
          </p:nvPr>
        </p:nvSpPr>
        <p:spPr/>
        <p:txBody>
          <a:bodyPr/>
          <a:lstStyle/>
          <a:p>
            <a:r>
              <a:rPr lang="en-US" dirty="0" smtClean="0"/>
              <a:t>ARM Research looking at SIMT-</a:t>
            </a:r>
            <a:r>
              <a:rPr lang="en-US" dirty="0" err="1" smtClean="0"/>
              <a:t>ized</a:t>
            </a:r>
            <a:r>
              <a:rPr lang="en-US" dirty="0" smtClean="0"/>
              <a:t> ARM ISA. </a:t>
            </a:r>
          </a:p>
          <a:p>
            <a:pPr>
              <a:buNone/>
            </a:pPr>
            <a:endParaRPr lang="en-US" dirty="0" smtClean="0"/>
          </a:p>
          <a:p>
            <a:r>
              <a:rPr lang="en-US" dirty="0" smtClean="0"/>
              <a:t>Intel MIC implements SIMT on top of vector hardware via compiler (ISPC)</a:t>
            </a:r>
          </a:p>
          <a:p>
            <a:endParaRPr lang="en-US" dirty="0" smtClean="0"/>
          </a:p>
          <a:p>
            <a:r>
              <a:rPr lang="en-US" dirty="0" smtClean="0"/>
              <a:t>Possibly other industry players in future</a:t>
            </a:r>
          </a:p>
        </p:txBody>
      </p:sp>
      <p:sp>
        <p:nvSpPr>
          <p:cNvPr id="4" name="Slide Number Placeholder 3"/>
          <p:cNvSpPr>
            <a:spLocks noGrp="1"/>
          </p:cNvSpPr>
          <p:nvPr>
            <p:ph type="sldNum" sz="quarter" idx="12"/>
          </p:nvPr>
        </p:nvSpPr>
        <p:spPr/>
        <p:txBody>
          <a:bodyPr/>
          <a:lstStyle/>
          <a:p>
            <a:fld id="{F23EC47D-D5CA-A042-A8D0-C217E3EA6E2F}" type="slidenum">
              <a:rPr lang="en-US" smtClean="0"/>
              <a:t>29</a:t>
            </a:fld>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“Early” GPU History</a:t>
            </a:r>
            <a:endParaRPr lang="en-US" dirty="0"/>
          </a:p>
        </p:txBody>
      </p:sp>
      <p:sp>
        <p:nvSpPr>
          <p:cNvPr id="3" name="Content Placeholder 2"/>
          <p:cNvSpPr>
            <a:spLocks noGrp="1"/>
          </p:cNvSpPr>
          <p:nvPr>
            <p:ph idx="1"/>
          </p:nvPr>
        </p:nvSpPr>
        <p:spPr>
          <a:xfrm>
            <a:off x="457200" y="1295400"/>
            <a:ext cx="8229600" cy="4525963"/>
          </a:xfrm>
        </p:spPr>
        <p:txBody>
          <a:bodyPr>
            <a:normAutofit/>
          </a:bodyPr>
          <a:lstStyle/>
          <a:p>
            <a:pPr lvl="1"/>
            <a:r>
              <a:rPr lang="en-US" dirty="0" smtClean="0"/>
              <a:t>1981:  IBM PC Monochrome </a:t>
            </a:r>
            <a:r>
              <a:rPr lang="en-US" dirty="0"/>
              <a:t>Display </a:t>
            </a:r>
            <a:r>
              <a:rPr lang="en-US" dirty="0" smtClean="0"/>
              <a:t>Adapter (2D)</a:t>
            </a:r>
          </a:p>
          <a:p>
            <a:pPr lvl="1"/>
            <a:r>
              <a:rPr lang="en-US" dirty="0" smtClean="0"/>
              <a:t>1996:  3D graphics (e.g., 3dfx Voodoo)</a:t>
            </a:r>
          </a:p>
          <a:p>
            <a:pPr lvl="1"/>
            <a:r>
              <a:rPr lang="en-US" dirty="0" smtClean="0"/>
              <a:t>1999:  register combiner (NVIDIA </a:t>
            </a:r>
            <a:r>
              <a:rPr lang="en-US" dirty="0"/>
              <a:t>GeForce </a:t>
            </a:r>
            <a:r>
              <a:rPr lang="en-US" dirty="0" smtClean="0"/>
              <a:t>256)</a:t>
            </a:r>
          </a:p>
          <a:p>
            <a:pPr lvl="1"/>
            <a:r>
              <a:rPr lang="en-US" dirty="0" smtClean="0"/>
              <a:t>2001:  programmable </a:t>
            </a:r>
            <a:r>
              <a:rPr lang="en-US" dirty="0" err="1" smtClean="0"/>
              <a:t>shaders</a:t>
            </a:r>
            <a:r>
              <a:rPr lang="en-US" dirty="0" smtClean="0"/>
              <a:t> (NVIDIA GeForce 3)</a:t>
            </a:r>
          </a:p>
          <a:p>
            <a:pPr lvl="1"/>
            <a:r>
              <a:rPr lang="en-US" dirty="0" smtClean="0"/>
              <a:t>2002:  floating-point (ATI </a:t>
            </a:r>
            <a:r>
              <a:rPr lang="en-US" dirty="0"/>
              <a:t>Radeon </a:t>
            </a:r>
            <a:r>
              <a:rPr lang="en-US" dirty="0" smtClean="0"/>
              <a:t>9700)</a:t>
            </a:r>
          </a:p>
          <a:p>
            <a:pPr lvl="1"/>
            <a:r>
              <a:rPr lang="en-US" dirty="0" smtClean="0"/>
              <a:t>2005:  unified </a:t>
            </a:r>
            <a:r>
              <a:rPr lang="en-US" dirty="0" err="1" smtClean="0"/>
              <a:t>shaders</a:t>
            </a:r>
            <a:r>
              <a:rPr lang="en-US" dirty="0" smtClean="0"/>
              <a:t> (ATI R520 in Xbox 360)</a:t>
            </a:r>
          </a:p>
          <a:p>
            <a:pPr lvl="1"/>
            <a:r>
              <a:rPr lang="en-US" dirty="0" smtClean="0"/>
              <a:t>2006:  compute (NVIDIA GeForce 8800)</a:t>
            </a:r>
          </a:p>
        </p:txBody>
      </p:sp>
      <p:sp>
        <p:nvSpPr>
          <p:cNvPr id="4" name="Slide Number Placeholder 3"/>
          <p:cNvSpPr>
            <a:spLocks noGrp="1"/>
          </p:cNvSpPr>
          <p:nvPr>
            <p:ph type="sldNum" sz="quarter" idx="12"/>
          </p:nvPr>
        </p:nvSpPr>
        <p:spPr/>
        <p:txBody>
          <a:bodyPr/>
          <a:lstStyle/>
          <a:p>
            <a:fld id="{F23EC47D-D5CA-A042-A8D0-C217E3EA6E2F}" type="slidenum">
              <a:rPr lang="en-US" smtClean="0"/>
              <a:t>3</a:t>
            </a:fld>
            <a:endParaRPr lang="en-US"/>
          </a:p>
        </p:txBody>
      </p:sp>
    </p:spTree>
    <p:extLst>
      <p:ext uri="{BB962C8B-B14F-4D97-AF65-F5344CB8AC3E}">
        <p14:creationId xmlns:p14="http://schemas.microsoft.com/office/powerpoint/2010/main" val="3276093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3"/>
          <p:cNvSpPr>
            <a:spLocks noGrp="1"/>
          </p:cNvSpPr>
          <p:nvPr>
            <p:ph type="title"/>
          </p:nvPr>
        </p:nvSpPr>
        <p:spPr>
          <a:xfrm>
            <a:off x="638175" y="0"/>
            <a:ext cx="7772400" cy="1143000"/>
          </a:xfrm>
        </p:spPr>
        <p:txBody>
          <a:bodyPr/>
          <a:lstStyle/>
          <a:p>
            <a:r>
              <a:rPr lang="en-CA" dirty="0" smtClean="0">
                <a:latin typeface="Arial" pitchFamily="-65" charset="0"/>
                <a:ea typeface="ＭＳ Ｐゴシック" pitchFamily="-65" charset="-128"/>
                <a:cs typeface="Arial" pitchFamily="-65" charset="0"/>
              </a:rPr>
              <a:t>Register </a:t>
            </a:r>
            <a:r>
              <a:rPr lang="en-CA" dirty="0">
                <a:latin typeface="Arial" pitchFamily="-65" charset="0"/>
                <a:ea typeface="ＭＳ Ｐゴシック" pitchFamily="-65" charset="-128"/>
                <a:cs typeface="Arial" pitchFamily="-65" charset="0"/>
              </a:rPr>
              <a:t>File</a:t>
            </a:r>
          </a:p>
        </p:txBody>
      </p:sp>
      <p:sp>
        <p:nvSpPr>
          <p:cNvPr id="67587" name="Slide Number Placeholder 2"/>
          <p:cNvSpPr>
            <a:spLocks noGrp="1"/>
          </p:cNvSpPr>
          <p:nvPr>
            <p:ph type="sldNum" sz="quarter" idx="12"/>
          </p:nvPr>
        </p:nvSpPr>
        <p:spPr>
          <a:noFill/>
        </p:spPr>
        <p:txBody>
          <a:bodyPr/>
          <a:lstStyle/>
          <a:p>
            <a:fld id="{9CB37696-21AC-DA41-A515-AED153F33353}" type="slidenum">
              <a:rPr lang="en-US"/>
              <a:pPr/>
              <a:t>30</a:t>
            </a:fld>
            <a:endParaRPr lang="en-US">
              <a:latin typeface="Times" pitchFamily="-65" charset="0"/>
            </a:endParaRPr>
          </a:p>
        </p:txBody>
      </p:sp>
      <p:pic>
        <p:nvPicPr>
          <p:cNvPr id="67588" name="Picture 5" descr="detail-arch.jpg"/>
          <p:cNvPicPr>
            <a:picLocks noChangeAspect="1"/>
          </p:cNvPicPr>
          <p:nvPr/>
        </p:nvPicPr>
        <p:blipFill>
          <a:blip r:embed="rId2"/>
          <a:srcRect/>
          <a:stretch>
            <a:fillRect/>
          </a:stretch>
        </p:blipFill>
        <p:spPr bwMode="auto">
          <a:xfrm>
            <a:off x="-1258888" y="957263"/>
            <a:ext cx="12646026" cy="5900737"/>
          </a:xfrm>
          <a:prstGeom prst="rect">
            <a:avLst/>
          </a:prstGeom>
          <a:noFill/>
          <a:ln w="9525">
            <a:noFill/>
            <a:miter lim="800000"/>
            <a:headEnd/>
            <a:tailEnd/>
          </a:ln>
        </p:spPr>
      </p:pic>
      <p:sp>
        <p:nvSpPr>
          <p:cNvPr id="67589" name="Rectangle 6"/>
          <p:cNvSpPr>
            <a:spLocks noChangeArrowheads="1"/>
          </p:cNvSpPr>
          <p:nvPr/>
        </p:nvSpPr>
        <p:spPr bwMode="auto">
          <a:xfrm>
            <a:off x="0" y="928688"/>
            <a:ext cx="4794250" cy="6005512"/>
          </a:xfrm>
          <a:prstGeom prst="rect">
            <a:avLst/>
          </a:prstGeom>
          <a:solidFill>
            <a:schemeClr val="bg1"/>
          </a:solidFill>
          <a:ln w="9525">
            <a:noFill/>
            <a:round/>
            <a:headEnd/>
            <a:tailEnd/>
          </a:ln>
        </p:spPr>
        <p:txBody>
          <a:bodyPr>
            <a:prstTxWarp prst="textNoShape">
              <a:avLst/>
            </a:prstTxWarp>
          </a:bodyPr>
          <a:lstStyle/>
          <a:p>
            <a:pPr eaLnBrk="0" hangingPunct="0"/>
            <a:endParaRPr lang="en-CA"/>
          </a:p>
        </p:txBody>
      </p:sp>
      <p:sp>
        <p:nvSpPr>
          <p:cNvPr id="67590" name="Content Placeholder 4"/>
          <p:cNvSpPr>
            <a:spLocks noGrp="1"/>
          </p:cNvSpPr>
          <p:nvPr>
            <p:ph idx="1"/>
          </p:nvPr>
        </p:nvSpPr>
        <p:spPr>
          <a:xfrm>
            <a:off x="352425" y="1190625"/>
            <a:ext cx="4198938" cy="5037138"/>
          </a:xfrm>
        </p:spPr>
        <p:txBody>
          <a:bodyPr>
            <a:normAutofit/>
          </a:bodyPr>
          <a:lstStyle/>
          <a:p>
            <a:r>
              <a:rPr lang="en-CA" sz="2400" dirty="0" smtClean="0">
                <a:latin typeface="Arial" pitchFamily="-65" charset="0"/>
                <a:ea typeface="ＭＳ Ｐゴシック" pitchFamily="-65" charset="-128"/>
                <a:cs typeface="Arial" pitchFamily="-65" charset="0"/>
              </a:rPr>
              <a:t>32 </a:t>
            </a:r>
            <a:r>
              <a:rPr lang="en-CA" sz="2400" dirty="0">
                <a:latin typeface="Arial" pitchFamily="-65" charset="0"/>
                <a:ea typeface="ＭＳ Ｐゴシック" pitchFamily="-65" charset="-128"/>
                <a:cs typeface="Arial" pitchFamily="-65" charset="0"/>
              </a:rPr>
              <a:t>warps, 32 threads per warp, 16 </a:t>
            </a:r>
            <a:r>
              <a:rPr lang="en-CA" sz="2400" dirty="0" err="1">
                <a:latin typeface="Arial" pitchFamily="-65" charset="0"/>
                <a:ea typeface="ＭＳ Ｐゴシック" pitchFamily="-65" charset="-128"/>
                <a:cs typeface="Arial" pitchFamily="-65" charset="0"/>
              </a:rPr>
              <a:t>x</a:t>
            </a:r>
            <a:r>
              <a:rPr lang="en-CA" sz="2400" dirty="0">
                <a:latin typeface="Arial" pitchFamily="-65" charset="0"/>
                <a:ea typeface="ＭＳ Ｐゴシック" pitchFamily="-65" charset="-128"/>
                <a:cs typeface="Arial" pitchFamily="-65" charset="0"/>
              </a:rPr>
              <a:t> 32-bit registers</a:t>
            </a:r>
            <a:r>
              <a:rPr lang="en-CA" sz="2400" dirty="0" smtClean="0">
                <a:latin typeface="Arial" pitchFamily="-65" charset="0"/>
                <a:ea typeface="ＭＳ Ｐゴシック" pitchFamily="-65" charset="-128"/>
                <a:cs typeface="Arial" pitchFamily="-65" charset="0"/>
              </a:rPr>
              <a:t> per thread = </a:t>
            </a:r>
            <a:r>
              <a:rPr lang="en-CA" sz="2400" dirty="0">
                <a:solidFill>
                  <a:srgbClr val="FF0000"/>
                </a:solidFill>
                <a:latin typeface="Arial" pitchFamily="-65" charset="0"/>
                <a:ea typeface="ＭＳ Ｐゴシック" pitchFamily="-65" charset="-128"/>
                <a:cs typeface="Arial" pitchFamily="-65" charset="0"/>
              </a:rPr>
              <a:t>64KB register </a:t>
            </a:r>
            <a:r>
              <a:rPr lang="en-CA" sz="2400" dirty="0" smtClean="0">
                <a:solidFill>
                  <a:srgbClr val="FF0000"/>
                </a:solidFill>
                <a:latin typeface="Arial" pitchFamily="-65" charset="0"/>
                <a:ea typeface="ＭＳ Ｐゴシック" pitchFamily="-65" charset="-128"/>
                <a:cs typeface="Arial" pitchFamily="-65" charset="0"/>
              </a:rPr>
              <a:t>file.</a:t>
            </a:r>
          </a:p>
          <a:p>
            <a:r>
              <a:rPr lang="en-CA" sz="2400" dirty="0">
                <a:latin typeface="Arial" pitchFamily="-65" charset="0"/>
                <a:ea typeface="ＭＳ Ｐゴシック" pitchFamily="-65" charset="-128"/>
                <a:cs typeface="Arial" pitchFamily="-65" charset="0"/>
              </a:rPr>
              <a:t>N</a:t>
            </a:r>
            <a:r>
              <a:rPr lang="en-CA" sz="2400" dirty="0" smtClean="0">
                <a:latin typeface="Arial" pitchFamily="-65" charset="0"/>
                <a:ea typeface="ＭＳ Ｐゴシック" pitchFamily="-65" charset="-128"/>
                <a:cs typeface="Arial" pitchFamily="-65" charset="0"/>
              </a:rPr>
              <a:t>eed </a:t>
            </a:r>
            <a:r>
              <a:rPr lang="en-CA" sz="2400" dirty="0">
                <a:latin typeface="Arial" pitchFamily="-65" charset="0"/>
                <a:ea typeface="ＭＳ Ｐゴシック" pitchFamily="-65" charset="-128"/>
                <a:cs typeface="Arial" pitchFamily="-65" charset="0"/>
              </a:rPr>
              <a:t>“4 ports”</a:t>
            </a:r>
            <a:r>
              <a:rPr lang="en-CA" sz="2400" dirty="0" smtClean="0">
                <a:latin typeface="Arial" pitchFamily="-65" charset="0"/>
                <a:ea typeface="ＭＳ Ｐゴシック" pitchFamily="-65" charset="-128"/>
                <a:cs typeface="Arial" pitchFamily="-65" charset="0"/>
              </a:rPr>
              <a:t> (e.g., FMA) greatly increase area.</a:t>
            </a:r>
          </a:p>
          <a:p>
            <a:r>
              <a:rPr lang="en-CA" sz="2400" dirty="0" smtClean="0">
                <a:latin typeface="Arial" pitchFamily="-65" charset="0"/>
                <a:ea typeface="ＭＳ Ｐゴシック" pitchFamily="-65" charset="-128"/>
                <a:cs typeface="Arial" pitchFamily="-65" charset="0"/>
              </a:rPr>
              <a:t>Alternative: banked single ported register file.  How to avoid bank conflicts?  </a:t>
            </a:r>
            <a:endParaRPr lang="en-CA" sz="2400" dirty="0">
              <a:latin typeface="Arial" pitchFamily="-65" charset="0"/>
              <a:ea typeface="ＭＳ Ｐゴシック" pitchFamily="-65" charset="-128"/>
              <a:cs typeface="Arial" pitchFamily="-65" charset="0"/>
            </a:endParaRPr>
          </a:p>
        </p:txBody>
      </p:sp>
      <p:sp>
        <p:nvSpPr>
          <p:cNvPr id="67591" name="Rectangle 7"/>
          <p:cNvSpPr>
            <a:spLocks noChangeArrowheads="1"/>
          </p:cNvSpPr>
          <p:nvPr/>
        </p:nvSpPr>
        <p:spPr bwMode="auto">
          <a:xfrm>
            <a:off x="4646613" y="877888"/>
            <a:ext cx="4768850" cy="3373437"/>
          </a:xfrm>
          <a:prstGeom prst="rect">
            <a:avLst/>
          </a:prstGeom>
          <a:solidFill>
            <a:schemeClr val="bg1"/>
          </a:solidFill>
          <a:ln w="9525">
            <a:noFill/>
            <a:round/>
            <a:headEnd/>
            <a:tailEnd/>
          </a:ln>
        </p:spPr>
        <p:txBody>
          <a:bodyPr>
            <a:prstTxWarp prst="textNoShape">
              <a:avLst/>
            </a:prstTxWarp>
          </a:bodyPr>
          <a:lstStyle/>
          <a:p>
            <a:pPr eaLnBrk="0" hangingPunct="0"/>
            <a:endParaRPr lang="en-CA"/>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661988" y="0"/>
            <a:ext cx="7772400" cy="1143000"/>
          </a:xfrm>
        </p:spPr>
        <p:txBody>
          <a:bodyPr/>
          <a:lstStyle/>
          <a:p>
            <a:r>
              <a:rPr lang="en-CA">
                <a:latin typeface="Arial" pitchFamily="-65" charset="0"/>
                <a:ea typeface="ＭＳ Ｐゴシック" pitchFamily="-65" charset="-128"/>
                <a:cs typeface="Arial" pitchFamily="-65" charset="0"/>
              </a:rPr>
              <a:t>Banked Register File</a:t>
            </a:r>
          </a:p>
        </p:txBody>
      </p:sp>
      <p:sp>
        <p:nvSpPr>
          <p:cNvPr id="68611" name="Content Placeholder 2"/>
          <p:cNvSpPr>
            <a:spLocks noGrp="1"/>
          </p:cNvSpPr>
          <p:nvPr>
            <p:ph idx="1"/>
          </p:nvPr>
        </p:nvSpPr>
        <p:spPr>
          <a:xfrm>
            <a:off x="504825" y="1143000"/>
            <a:ext cx="8169275" cy="3913188"/>
          </a:xfrm>
        </p:spPr>
        <p:txBody>
          <a:bodyPr/>
          <a:lstStyle/>
          <a:p>
            <a:pPr>
              <a:buNone/>
            </a:pPr>
            <a:r>
              <a:rPr lang="en-CA" sz="2400" dirty="0" err="1" smtClean="0">
                <a:latin typeface="Arial" pitchFamily="-65" charset="0"/>
                <a:ea typeface="ＭＳ Ｐゴシック" pitchFamily="-65" charset="-128"/>
                <a:cs typeface="Arial" pitchFamily="-65" charset="0"/>
              </a:rPr>
              <a:t>Strawman</a:t>
            </a:r>
            <a:r>
              <a:rPr lang="en-CA" sz="2400" dirty="0" smtClean="0">
                <a:latin typeface="Arial" pitchFamily="-65" charset="0"/>
                <a:ea typeface="ＭＳ Ｐゴシック" pitchFamily="-65" charset="-128"/>
                <a:cs typeface="Arial" pitchFamily="-65" charset="0"/>
              </a:rPr>
              <a:t> microarchitecture:</a:t>
            </a:r>
            <a:endParaRPr lang="en-CA" sz="2400" dirty="0">
              <a:latin typeface="Arial" pitchFamily="-65" charset="0"/>
              <a:ea typeface="ＭＳ Ｐゴシック" pitchFamily="-65" charset="-128"/>
              <a:cs typeface="Arial" pitchFamily="-65" charset="0"/>
            </a:endParaRPr>
          </a:p>
        </p:txBody>
      </p:sp>
      <p:sp>
        <p:nvSpPr>
          <p:cNvPr id="68612" name="Slide Number Placeholder 3"/>
          <p:cNvSpPr>
            <a:spLocks noGrp="1"/>
          </p:cNvSpPr>
          <p:nvPr>
            <p:ph type="sldNum" sz="quarter" idx="12"/>
          </p:nvPr>
        </p:nvSpPr>
        <p:spPr>
          <a:noFill/>
        </p:spPr>
        <p:txBody>
          <a:bodyPr/>
          <a:lstStyle/>
          <a:p>
            <a:fld id="{AFD5C35D-670A-2F4E-8A83-83781CA59153}" type="slidenum">
              <a:rPr lang="en-US"/>
              <a:pPr/>
              <a:t>31</a:t>
            </a:fld>
            <a:endParaRPr lang="en-US">
              <a:latin typeface="Times" pitchFamily="-65" charset="0"/>
            </a:endParaRPr>
          </a:p>
        </p:txBody>
      </p:sp>
      <p:pic>
        <p:nvPicPr>
          <p:cNvPr id="68613" name="Picture 4" descr="banked.jpg"/>
          <p:cNvPicPr>
            <a:picLocks noChangeAspect="1"/>
          </p:cNvPicPr>
          <p:nvPr/>
        </p:nvPicPr>
        <p:blipFill>
          <a:blip r:embed="rId2"/>
          <a:srcRect/>
          <a:stretch>
            <a:fillRect/>
          </a:stretch>
        </p:blipFill>
        <p:spPr bwMode="auto">
          <a:xfrm>
            <a:off x="2919413" y="1924050"/>
            <a:ext cx="5548312" cy="2835275"/>
          </a:xfrm>
          <a:prstGeom prst="rect">
            <a:avLst/>
          </a:prstGeom>
          <a:noFill/>
          <a:ln w="9525">
            <a:noFill/>
            <a:miter lim="800000"/>
            <a:headEnd/>
            <a:tailEnd/>
          </a:ln>
        </p:spPr>
      </p:pic>
      <p:pic>
        <p:nvPicPr>
          <p:cNvPr id="68614" name="Picture 5" descr="banked-reg-layout.jpg"/>
          <p:cNvPicPr>
            <a:picLocks noChangeAspect="1"/>
          </p:cNvPicPr>
          <p:nvPr/>
        </p:nvPicPr>
        <p:blipFill>
          <a:blip r:embed="rId3"/>
          <a:srcRect/>
          <a:stretch>
            <a:fillRect/>
          </a:stretch>
        </p:blipFill>
        <p:spPr bwMode="auto">
          <a:xfrm>
            <a:off x="465138" y="4762500"/>
            <a:ext cx="3206750" cy="1250950"/>
          </a:xfrm>
          <a:prstGeom prst="rect">
            <a:avLst/>
          </a:prstGeom>
          <a:noFill/>
          <a:ln w="9525">
            <a:noFill/>
            <a:miter lim="800000"/>
            <a:headEnd/>
            <a:tailEnd/>
          </a:ln>
        </p:spPr>
      </p:pic>
      <p:sp>
        <p:nvSpPr>
          <p:cNvPr id="68615" name="TextBox 6"/>
          <p:cNvSpPr txBox="1">
            <a:spLocks noChangeArrowheads="1"/>
          </p:cNvSpPr>
          <p:nvPr/>
        </p:nvSpPr>
        <p:spPr bwMode="auto">
          <a:xfrm>
            <a:off x="433388" y="4295775"/>
            <a:ext cx="2138362" cy="460375"/>
          </a:xfrm>
          <a:prstGeom prst="rect">
            <a:avLst/>
          </a:prstGeom>
          <a:noFill/>
          <a:ln w="9525">
            <a:noFill/>
            <a:miter lim="800000"/>
            <a:headEnd/>
            <a:tailEnd/>
          </a:ln>
        </p:spPr>
        <p:txBody>
          <a:bodyPr wrap="none">
            <a:prstTxWarp prst="textNoShape">
              <a:avLst/>
            </a:prstTxWarp>
            <a:spAutoFit/>
          </a:bodyPr>
          <a:lstStyle/>
          <a:p>
            <a:pPr eaLnBrk="0" hangingPunct="0"/>
            <a:r>
              <a:rPr lang="en-CA"/>
              <a:t>Register layout:</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638175" y="0"/>
            <a:ext cx="7772400" cy="1143000"/>
          </a:xfrm>
        </p:spPr>
        <p:txBody>
          <a:bodyPr/>
          <a:lstStyle/>
          <a:p>
            <a:r>
              <a:rPr lang="en-CA">
                <a:latin typeface="Arial" pitchFamily="-65" charset="0"/>
                <a:ea typeface="ＭＳ Ｐゴシック" pitchFamily="-65" charset="-128"/>
                <a:cs typeface="Arial" pitchFamily="-65" charset="0"/>
              </a:rPr>
              <a:t>Register Bank Conflicts</a:t>
            </a:r>
          </a:p>
        </p:txBody>
      </p:sp>
      <p:sp>
        <p:nvSpPr>
          <p:cNvPr id="69635" name="Content Placeholder 2"/>
          <p:cNvSpPr>
            <a:spLocks noGrp="1"/>
          </p:cNvSpPr>
          <p:nvPr>
            <p:ph idx="1"/>
          </p:nvPr>
        </p:nvSpPr>
        <p:spPr>
          <a:xfrm>
            <a:off x="325438" y="4692650"/>
            <a:ext cx="7807325" cy="1684338"/>
          </a:xfrm>
        </p:spPr>
        <p:txBody>
          <a:bodyPr>
            <a:normAutofit lnSpcReduction="10000"/>
          </a:bodyPr>
          <a:lstStyle/>
          <a:p>
            <a:r>
              <a:rPr lang="en-CA" sz="2400" dirty="0">
                <a:latin typeface="Arial" pitchFamily="-65" charset="0"/>
                <a:ea typeface="ＭＳ Ｐゴシック" pitchFamily="-65" charset="-128"/>
                <a:cs typeface="Arial" pitchFamily="-65" charset="0"/>
              </a:rPr>
              <a:t>warp 0, instruction 2 has two source operands in bank 1: takes two cycles to read.</a:t>
            </a:r>
          </a:p>
          <a:p>
            <a:r>
              <a:rPr lang="en-CA" sz="2400" dirty="0">
                <a:latin typeface="Arial" pitchFamily="-65" charset="0"/>
                <a:ea typeface="ＭＳ Ｐゴシック" pitchFamily="-65" charset="-128"/>
                <a:cs typeface="Arial" pitchFamily="-65" charset="0"/>
              </a:rPr>
              <a:t>Also, warp 1 instruction 2 is same and is also stalled.</a:t>
            </a:r>
          </a:p>
          <a:p>
            <a:r>
              <a:rPr lang="en-CA" sz="2400" dirty="0">
                <a:latin typeface="Arial" pitchFamily="-65" charset="0"/>
                <a:ea typeface="ＭＳ Ｐゴシック" pitchFamily="-65" charset="-128"/>
                <a:cs typeface="Arial" pitchFamily="-65" charset="0"/>
              </a:rPr>
              <a:t>Can use warp ID as part of register layout to help. </a:t>
            </a:r>
          </a:p>
        </p:txBody>
      </p:sp>
      <p:sp>
        <p:nvSpPr>
          <p:cNvPr id="69636" name="Slide Number Placeholder 3"/>
          <p:cNvSpPr>
            <a:spLocks noGrp="1"/>
          </p:cNvSpPr>
          <p:nvPr>
            <p:ph type="sldNum" sz="quarter" idx="12"/>
          </p:nvPr>
        </p:nvSpPr>
        <p:spPr>
          <a:noFill/>
        </p:spPr>
        <p:txBody>
          <a:bodyPr/>
          <a:lstStyle/>
          <a:p>
            <a:fld id="{05B595CA-42DF-0A46-92FE-03685F0A99E2}" type="slidenum">
              <a:rPr lang="en-US"/>
              <a:pPr/>
              <a:t>32</a:t>
            </a:fld>
            <a:endParaRPr lang="en-US">
              <a:latin typeface="Times" pitchFamily="-65" charset="0"/>
            </a:endParaRPr>
          </a:p>
        </p:txBody>
      </p:sp>
      <p:pic>
        <p:nvPicPr>
          <p:cNvPr id="69637" name="Picture 4" descr="banked-timing.jpg"/>
          <p:cNvPicPr>
            <a:picLocks noChangeAspect="1"/>
          </p:cNvPicPr>
          <p:nvPr/>
        </p:nvPicPr>
        <p:blipFill>
          <a:blip r:embed="rId2"/>
          <a:srcRect/>
          <a:stretch>
            <a:fillRect/>
          </a:stretch>
        </p:blipFill>
        <p:spPr bwMode="auto">
          <a:xfrm>
            <a:off x="2025650" y="1392238"/>
            <a:ext cx="5191125" cy="30718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92112" y="39688"/>
            <a:ext cx="8229600" cy="1143000"/>
          </a:xfrm>
        </p:spPr>
        <p:txBody>
          <a:bodyPr/>
          <a:lstStyle/>
          <a:p>
            <a:r>
              <a:rPr lang="en-US" dirty="0"/>
              <a:t>Operand </a:t>
            </a:r>
            <a:r>
              <a:rPr lang="en-US" dirty="0" smtClean="0"/>
              <a:t>Collector</a:t>
            </a:r>
            <a:endParaRPr lang="en-US" dirty="0"/>
          </a:p>
        </p:txBody>
      </p:sp>
      <p:grpSp>
        <p:nvGrpSpPr>
          <p:cNvPr id="2" name="Group 106"/>
          <p:cNvGrpSpPr>
            <a:grpSpLocks/>
          </p:cNvGrpSpPr>
          <p:nvPr/>
        </p:nvGrpSpPr>
        <p:grpSpPr bwMode="auto">
          <a:xfrm>
            <a:off x="6324600" y="5791200"/>
            <a:ext cx="2257425" cy="660400"/>
            <a:chOff x="3984" y="3648"/>
            <a:chExt cx="1422" cy="416"/>
          </a:xfrm>
        </p:grpSpPr>
        <p:sp>
          <p:nvSpPr>
            <p:cNvPr id="56325" name="Rectangle 5"/>
            <p:cNvSpPr>
              <a:spLocks noChangeArrowheads="1"/>
            </p:cNvSpPr>
            <p:nvPr/>
          </p:nvSpPr>
          <p:spPr bwMode="auto">
            <a:xfrm>
              <a:off x="5195" y="3703"/>
              <a:ext cx="169" cy="93"/>
            </a:xfrm>
            <a:prstGeom prst="rect">
              <a:avLst/>
            </a:prstGeom>
            <a:solidFill>
              <a:srgbClr val="FFFF66"/>
            </a:solidFill>
            <a:ln w="9525">
              <a:noFill/>
              <a:miter lim="800000"/>
              <a:headEnd/>
              <a:tailEnd/>
            </a:ln>
          </p:spPr>
          <p:txBody>
            <a:bodyPr/>
            <a:lstStyle/>
            <a:p>
              <a:endParaRPr lang="en-CA"/>
            </a:p>
          </p:txBody>
        </p:sp>
        <p:sp>
          <p:nvSpPr>
            <p:cNvPr id="56326" name="Rectangle 6"/>
            <p:cNvSpPr>
              <a:spLocks noChangeArrowheads="1"/>
            </p:cNvSpPr>
            <p:nvPr/>
          </p:nvSpPr>
          <p:spPr bwMode="auto">
            <a:xfrm>
              <a:off x="5195" y="3703"/>
              <a:ext cx="169" cy="93"/>
            </a:xfrm>
            <a:prstGeom prst="rect">
              <a:avLst/>
            </a:prstGeom>
            <a:noFill/>
            <a:ln w="19050" cap="rnd">
              <a:solidFill>
                <a:srgbClr val="000000"/>
              </a:solidFill>
              <a:round/>
              <a:headEnd/>
              <a:tailEnd/>
            </a:ln>
          </p:spPr>
          <p:txBody>
            <a:bodyPr/>
            <a:lstStyle/>
            <a:p>
              <a:endParaRPr lang="en-CA"/>
            </a:p>
          </p:txBody>
        </p:sp>
        <p:sp>
          <p:nvSpPr>
            <p:cNvPr id="56327" name="Rectangle 7"/>
            <p:cNvSpPr>
              <a:spLocks noChangeArrowheads="1"/>
            </p:cNvSpPr>
            <p:nvPr/>
          </p:nvSpPr>
          <p:spPr bwMode="auto">
            <a:xfrm>
              <a:off x="5186" y="3716"/>
              <a:ext cx="169" cy="92"/>
            </a:xfrm>
            <a:prstGeom prst="rect">
              <a:avLst/>
            </a:prstGeom>
            <a:solidFill>
              <a:srgbClr val="FFFF66"/>
            </a:solidFill>
            <a:ln w="9525">
              <a:noFill/>
              <a:miter lim="800000"/>
              <a:headEnd/>
              <a:tailEnd/>
            </a:ln>
          </p:spPr>
          <p:txBody>
            <a:bodyPr/>
            <a:lstStyle/>
            <a:p>
              <a:endParaRPr lang="en-CA"/>
            </a:p>
          </p:txBody>
        </p:sp>
        <p:sp>
          <p:nvSpPr>
            <p:cNvPr id="56328" name="Rectangle 8"/>
            <p:cNvSpPr>
              <a:spLocks noChangeArrowheads="1"/>
            </p:cNvSpPr>
            <p:nvPr/>
          </p:nvSpPr>
          <p:spPr bwMode="auto">
            <a:xfrm>
              <a:off x="5186" y="3716"/>
              <a:ext cx="169" cy="92"/>
            </a:xfrm>
            <a:prstGeom prst="rect">
              <a:avLst/>
            </a:prstGeom>
            <a:noFill/>
            <a:ln w="19050" cap="rnd">
              <a:solidFill>
                <a:srgbClr val="000000"/>
              </a:solidFill>
              <a:round/>
              <a:headEnd/>
              <a:tailEnd/>
            </a:ln>
          </p:spPr>
          <p:txBody>
            <a:bodyPr/>
            <a:lstStyle/>
            <a:p>
              <a:endParaRPr lang="en-CA"/>
            </a:p>
          </p:txBody>
        </p:sp>
        <p:sp>
          <p:nvSpPr>
            <p:cNvPr id="56329" name="Rectangle 9"/>
            <p:cNvSpPr>
              <a:spLocks noChangeArrowheads="1"/>
            </p:cNvSpPr>
            <p:nvPr/>
          </p:nvSpPr>
          <p:spPr bwMode="auto">
            <a:xfrm>
              <a:off x="5178" y="3728"/>
              <a:ext cx="169" cy="93"/>
            </a:xfrm>
            <a:prstGeom prst="rect">
              <a:avLst/>
            </a:prstGeom>
            <a:solidFill>
              <a:srgbClr val="FFFF66"/>
            </a:solidFill>
            <a:ln w="9525">
              <a:noFill/>
              <a:miter lim="800000"/>
              <a:headEnd/>
              <a:tailEnd/>
            </a:ln>
          </p:spPr>
          <p:txBody>
            <a:bodyPr/>
            <a:lstStyle/>
            <a:p>
              <a:endParaRPr lang="en-CA"/>
            </a:p>
          </p:txBody>
        </p:sp>
        <p:sp>
          <p:nvSpPr>
            <p:cNvPr id="56330" name="Rectangle 10"/>
            <p:cNvSpPr>
              <a:spLocks noChangeArrowheads="1"/>
            </p:cNvSpPr>
            <p:nvPr/>
          </p:nvSpPr>
          <p:spPr bwMode="auto">
            <a:xfrm>
              <a:off x="5178" y="3728"/>
              <a:ext cx="169" cy="93"/>
            </a:xfrm>
            <a:prstGeom prst="rect">
              <a:avLst/>
            </a:prstGeom>
            <a:noFill/>
            <a:ln w="19050" cap="rnd">
              <a:solidFill>
                <a:srgbClr val="000000"/>
              </a:solidFill>
              <a:round/>
              <a:headEnd/>
              <a:tailEnd/>
            </a:ln>
          </p:spPr>
          <p:txBody>
            <a:bodyPr/>
            <a:lstStyle/>
            <a:p>
              <a:endParaRPr lang="en-CA"/>
            </a:p>
          </p:txBody>
        </p:sp>
        <p:sp>
          <p:nvSpPr>
            <p:cNvPr id="56331" name="Oval 11"/>
            <p:cNvSpPr>
              <a:spLocks noChangeArrowheads="1"/>
            </p:cNvSpPr>
            <p:nvPr/>
          </p:nvSpPr>
          <p:spPr bwMode="auto">
            <a:xfrm>
              <a:off x="5368" y="3743"/>
              <a:ext cx="4" cy="7"/>
            </a:xfrm>
            <a:prstGeom prst="ellipse">
              <a:avLst/>
            </a:prstGeom>
            <a:solidFill>
              <a:srgbClr val="FFFF66"/>
            </a:solidFill>
            <a:ln w="0">
              <a:solidFill>
                <a:srgbClr val="000000"/>
              </a:solidFill>
              <a:round/>
              <a:headEnd/>
              <a:tailEnd/>
            </a:ln>
          </p:spPr>
          <p:txBody>
            <a:bodyPr/>
            <a:lstStyle/>
            <a:p>
              <a:endParaRPr lang="en-CA"/>
            </a:p>
          </p:txBody>
        </p:sp>
        <p:sp>
          <p:nvSpPr>
            <p:cNvPr id="56332" name="Oval 12"/>
            <p:cNvSpPr>
              <a:spLocks noChangeArrowheads="1"/>
            </p:cNvSpPr>
            <p:nvPr/>
          </p:nvSpPr>
          <p:spPr bwMode="auto">
            <a:xfrm>
              <a:off x="5368" y="3743"/>
              <a:ext cx="4" cy="7"/>
            </a:xfrm>
            <a:prstGeom prst="ellipse">
              <a:avLst/>
            </a:prstGeom>
            <a:noFill/>
            <a:ln w="3175">
              <a:solidFill>
                <a:srgbClr val="000000"/>
              </a:solidFill>
              <a:miter lim="800000"/>
              <a:headEnd/>
              <a:tailEnd/>
            </a:ln>
          </p:spPr>
          <p:txBody>
            <a:bodyPr/>
            <a:lstStyle/>
            <a:p>
              <a:endParaRPr lang="en-CA"/>
            </a:p>
          </p:txBody>
        </p:sp>
        <p:sp>
          <p:nvSpPr>
            <p:cNvPr id="56333" name="Oval 13"/>
            <p:cNvSpPr>
              <a:spLocks noChangeArrowheads="1"/>
            </p:cNvSpPr>
            <p:nvPr/>
          </p:nvSpPr>
          <p:spPr bwMode="auto">
            <a:xfrm>
              <a:off x="5374" y="3734"/>
              <a:ext cx="4" cy="7"/>
            </a:xfrm>
            <a:prstGeom prst="ellipse">
              <a:avLst/>
            </a:prstGeom>
            <a:solidFill>
              <a:srgbClr val="FFFF66"/>
            </a:solidFill>
            <a:ln w="0">
              <a:solidFill>
                <a:srgbClr val="000000"/>
              </a:solidFill>
              <a:round/>
              <a:headEnd/>
              <a:tailEnd/>
            </a:ln>
          </p:spPr>
          <p:txBody>
            <a:bodyPr/>
            <a:lstStyle/>
            <a:p>
              <a:endParaRPr lang="en-CA"/>
            </a:p>
          </p:txBody>
        </p:sp>
        <p:sp>
          <p:nvSpPr>
            <p:cNvPr id="56334" name="Oval 14"/>
            <p:cNvSpPr>
              <a:spLocks noChangeArrowheads="1"/>
            </p:cNvSpPr>
            <p:nvPr/>
          </p:nvSpPr>
          <p:spPr bwMode="auto">
            <a:xfrm>
              <a:off x="5374" y="3734"/>
              <a:ext cx="4" cy="7"/>
            </a:xfrm>
            <a:prstGeom prst="ellipse">
              <a:avLst/>
            </a:prstGeom>
            <a:noFill/>
            <a:ln w="3175">
              <a:solidFill>
                <a:srgbClr val="000000"/>
              </a:solidFill>
              <a:miter lim="800000"/>
              <a:headEnd/>
              <a:tailEnd/>
            </a:ln>
          </p:spPr>
          <p:txBody>
            <a:bodyPr/>
            <a:lstStyle/>
            <a:p>
              <a:endParaRPr lang="en-CA"/>
            </a:p>
          </p:txBody>
        </p:sp>
        <p:sp>
          <p:nvSpPr>
            <p:cNvPr id="56335" name="Oval 15"/>
            <p:cNvSpPr>
              <a:spLocks noChangeArrowheads="1"/>
            </p:cNvSpPr>
            <p:nvPr/>
          </p:nvSpPr>
          <p:spPr bwMode="auto">
            <a:xfrm>
              <a:off x="5381" y="3725"/>
              <a:ext cx="4" cy="6"/>
            </a:xfrm>
            <a:prstGeom prst="ellipse">
              <a:avLst/>
            </a:prstGeom>
            <a:solidFill>
              <a:srgbClr val="FFFF66"/>
            </a:solidFill>
            <a:ln w="0">
              <a:solidFill>
                <a:srgbClr val="000000"/>
              </a:solidFill>
              <a:round/>
              <a:headEnd/>
              <a:tailEnd/>
            </a:ln>
          </p:spPr>
          <p:txBody>
            <a:bodyPr/>
            <a:lstStyle/>
            <a:p>
              <a:endParaRPr lang="en-CA"/>
            </a:p>
          </p:txBody>
        </p:sp>
        <p:sp>
          <p:nvSpPr>
            <p:cNvPr id="56336" name="Oval 16"/>
            <p:cNvSpPr>
              <a:spLocks noChangeArrowheads="1"/>
            </p:cNvSpPr>
            <p:nvPr/>
          </p:nvSpPr>
          <p:spPr bwMode="auto">
            <a:xfrm>
              <a:off x="5381" y="3725"/>
              <a:ext cx="4" cy="6"/>
            </a:xfrm>
            <a:prstGeom prst="ellipse">
              <a:avLst/>
            </a:prstGeom>
            <a:noFill/>
            <a:ln w="3175">
              <a:solidFill>
                <a:srgbClr val="000000"/>
              </a:solidFill>
              <a:miter lim="800000"/>
              <a:headEnd/>
              <a:tailEnd/>
            </a:ln>
          </p:spPr>
          <p:txBody>
            <a:bodyPr/>
            <a:lstStyle/>
            <a:p>
              <a:endParaRPr lang="en-CA"/>
            </a:p>
          </p:txBody>
        </p:sp>
        <p:sp>
          <p:nvSpPr>
            <p:cNvPr id="56337" name="Line 17"/>
            <p:cNvSpPr>
              <a:spLocks noChangeShapeType="1"/>
            </p:cNvSpPr>
            <p:nvPr/>
          </p:nvSpPr>
          <p:spPr bwMode="auto">
            <a:xfrm>
              <a:off x="4153" y="3879"/>
              <a:ext cx="22" cy="0"/>
            </a:xfrm>
            <a:prstGeom prst="line">
              <a:avLst/>
            </a:prstGeom>
            <a:noFill/>
            <a:ln w="36513">
              <a:solidFill>
                <a:srgbClr val="000000"/>
              </a:solidFill>
              <a:miter lim="800000"/>
              <a:headEnd/>
              <a:tailEnd/>
            </a:ln>
          </p:spPr>
          <p:txBody>
            <a:bodyPr/>
            <a:lstStyle/>
            <a:p>
              <a:endParaRPr lang="en-CA"/>
            </a:p>
          </p:txBody>
        </p:sp>
        <p:sp>
          <p:nvSpPr>
            <p:cNvPr id="56338" name="Freeform 18"/>
            <p:cNvSpPr>
              <a:spLocks/>
            </p:cNvSpPr>
            <p:nvPr/>
          </p:nvSpPr>
          <p:spPr bwMode="auto">
            <a:xfrm>
              <a:off x="4168" y="3859"/>
              <a:ext cx="27" cy="40"/>
            </a:xfrm>
            <a:custGeom>
              <a:avLst/>
              <a:gdLst/>
              <a:ahLst/>
              <a:cxnLst>
                <a:cxn ang="0">
                  <a:pos x="206" y="103"/>
                </a:cxn>
                <a:cxn ang="0">
                  <a:pos x="0" y="207"/>
                </a:cxn>
                <a:cxn ang="0">
                  <a:pos x="0" y="0"/>
                </a:cxn>
                <a:cxn ang="0">
                  <a:pos x="0" y="0"/>
                </a:cxn>
                <a:cxn ang="0">
                  <a:pos x="206" y="103"/>
                </a:cxn>
              </a:cxnLst>
              <a:rect l="0" t="0" r="r" b="b"/>
              <a:pathLst>
                <a:path w="206" h="207">
                  <a:moveTo>
                    <a:pt x="206" y="103"/>
                  </a:moveTo>
                  <a:lnTo>
                    <a:pt x="0" y="207"/>
                  </a:lnTo>
                  <a:cubicBezTo>
                    <a:pt x="33" y="142"/>
                    <a:pt x="33" y="65"/>
                    <a:pt x="0" y="0"/>
                  </a:cubicBezTo>
                  <a:lnTo>
                    <a:pt x="0" y="0"/>
                  </a:lnTo>
                  <a:lnTo>
                    <a:pt x="206" y="103"/>
                  </a:lnTo>
                  <a:close/>
                </a:path>
              </a:pathLst>
            </a:custGeom>
            <a:solidFill>
              <a:srgbClr val="000000"/>
            </a:solidFill>
            <a:ln w="0">
              <a:solidFill>
                <a:srgbClr val="000000"/>
              </a:solidFill>
              <a:prstDash val="solid"/>
              <a:round/>
              <a:headEnd/>
              <a:tailEnd/>
            </a:ln>
          </p:spPr>
          <p:txBody>
            <a:bodyPr/>
            <a:lstStyle/>
            <a:p>
              <a:endParaRPr lang="en-CA"/>
            </a:p>
          </p:txBody>
        </p:sp>
        <p:sp>
          <p:nvSpPr>
            <p:cNvPr id="56339" name="Line 19"/>
            <p:cNvSpPr>
              <a:spLocks noChangeShapeType="1"/>
            </p:cNvSpPr>
            <p:nvPr/>
          </p:nvSpPr>
          <p:spPr bwMode="auto">
            <a:xfrm>
              <a:off x="4365" y="3913"/>
              <a:ext cx="43" cy="17"/>
            </a:xfrm>
            <a:prstGeom prst="line">
              <a:avLst/>
            </a:prstGeom>
            <a:noFill/>
            <a:ln w="36513">
              <a:solidFill>
                <a:srgbClr val="000000"/>
              </a:solidFill>
              <a:miter lim="800000"/>
              <a:headEnd/>
              <a:tailEnd/>
            </a:ln>
          </p:spPr>
          <p:txBody>
            <a:bodyPr/>
            <a:lstStyle/>
            <a:p>
              <a:endParaRPr lang="en-CA"/>
            </a:p>
          </p:txBody>
        </p:sp>
        <p:sp>
          <p:nvSpPr>
            <p:cNvPr id="56340" name="Freeform 20"/>
            <p:cNvSpPr>
              <a:spLocks/>
            </p:cNvSpPr>
            <p:nvPr/>
          </p:nvSpPr>
          <p:spPr bwMode="auto">
            <a:xfrm>
              <a:off x="4398" y="3907"/>
              <a:ext cx="30" cy="39"/>
            </a:xfrm>
            <a:custGeom>
              <a:avLst/>
              <a:gdLst/>
              <a:ahLst/>
              <a:cxnLst>
                <a:cxn ang="0">
                  <a:pos x="227" y="154"/>
                </a:cxn>
                <a:cxn ang="0">
                  <a:pos x="0" y="199"/>
                </a:cxn>
                <a:cxn ang="0">
                  <a:pos x="55" y="0"/>
                </a:cxn>
                <a:cxn ang="0">
                  <a:pos x="55" y="0"/>
                </a:cxn>
                <a:cxn ang="0">
                  <a:pos x="227" y="154"/>
                </a:cxn>
              </a:cxnLst>
              <a:rect l="0" t="0" r="r" b="b"/>
              <a:pathLst>
                <a:path w="227" h="199">
                  <a:moveTo>
                    <a:pt x="227" y="154"/>
                  </a:moveTo>
                  <a:lnTo>
                    <a:pt x="0" y="199"/>
                  </a:lnTo>
                  <a:cubicBezTo>
                    <a:pt x="49" y="145"/>
                    <a:pt x="69" y="71"/>
                    <a:pt x="55" y="0"/>
                  </a:cubicBezTo>
                  <a:lnTo>
                    <a:pt x="55" y="0"/>
                  </a:lnTo>
                  <a:lnTo>
                    <a:pt x="227" y="154"/>
                  </a:lnTo>
                  <a:close/>
                </a:path>
              </a:pathLst>
            </a:custGeom>
            <a:solidFill>
              <a:srgbClr val="000000"/>
            </a:solidFill>
            <a:ln w="0">
              <a:solidFill>
                <a:srgbClr val="000000"/>
              </a:solidFill>
              <a:prstDash val="solid"/>
              <a:round/>
              <a:headEnd/>
              <a:tailEnd/>
            </a:ln>
          </p:spPr>
          <p:txBody>
            <a:bodyPr/>
            <a:lstStyle/>
            <a:p>
              <a:endParaRPr lang="en-CA"/>
            </a:p>
          </p:txBody>
        </p:sp>
        <p:sp>
          <p:nvSpPr>
            <p:cNvPr id="56341" name="Line 21"/>
            <p:cNvSpPr>
              <a:spLocks noChangeShapeType="1"/>
            </p:cNvSpPr>
            <p:nvPr/>
          </p:nvSpPr>
          <p:spPr bwMode="auto">
            <a:xfrm flipV="1">
              <a:off x="4365" y="3828"/>
              <a:ext cx="43" cy="18"/>
            </a:xfrm>
            <a:prstGeom prst="line">
              <a:avLst/>
            </a:prstGeom>
            <a:noFill/>
            <a:ln w="36513">
              <a:solidFill>
                <a:srgbClr val="000000"/>
              </a:solidFill>
              <a:miter lim="800000"/>
              <a:headEnd/>
              <a:tailEnd/>
            </a:ln>
          </p:spPr>
          <p:txBody>
            <a:bodyPr/>
            <a:lstStyle/>
            <a:p>
              <a:endParaRPr lang="en-CA"/>
            </a:p>
          </p:txBody>
        </p:sp>
        <p:sp>
          <p:nvSpPr>
            <p:cNvPr id="56342" name="Freeform 22"/>
            <p:cNvSpPr>
              <a:spLocks/>
            </p:cNvSpPr>
            <p:nvPr/>
          </p:nvSpPr>
          <p:spPr bwMode="auto">
            <a:xfrm>
              <a:off x="4398" y="3811"/>
              <a:ext cx="30" cy="40"/>
            </a:xfrm>
            <a:custGeom>
              <a:avLst/>
              <a:gdLst/>
              <a:ahLst/>
              <a:cxnLst>
                <a:cxn ang="0">
                  <a:pos x="227" y="45"/>
                </a:cxn>
                <a:cxn ang="0">
                  <a:pos x="55" y="199"/>
                </a:cxn>
                <a:cxn ang="0">
                  <a:pos x="0" y="0"/>
                </a:cxn>
                <a:cxn ang="0">
                  <a:pos x="0" y="0"/>
                </a:cxn>
                <a:cxn ang="0">
                  <a:pos x="227" y="45"/>
                </a:cxn>
              </a:cxnLst>
              <a:rect l="0" t="0" r="r" b="b"/>
              <a:pathLst>
                <a:path w="227" h="199">
                  <a:moveTo>
                    <a:pt x="227" y="45"/>
                  </a:moveTo>
                  <a:lnTo>
                    <a:pt x="55" y="199"/>
                  </a:lnTo>
                  <a:cubicBezTo>
                    <a:pt x="69" y="128"/>
                    <a:pt x="49" y="54"/>
                    <a:pt x="0" y="0"/>
                  </a:cubicBezTo>
                  <a:lnTo>
                    <a:pt x="0" y="0"/>
                  </a:lnTo>
                  <a:lnTo>
                    <a:pt x="227" y="45"/>
                  </a:lnTo>
                  <a:close/>
                </a:path>
              </a:pathLst>
            </a:custGeom>
            <a:solidFill>
              <a:srgbClr val="000000"/>
            </a:solidFill>
            <a:ln w="0">
              <a:solidFill>
                <a:srgbClr val="000000"/>
              </a:solidFill>
              <a:prstDash val="solid"/>
              <a:round/>
              <a:headEnd/>
              <a:tailEnd/>
            </a:ln>
          </p:spPr>
          <p:txBody>
            <a:bodyPr/>
            <a:lstStyle/>
            <a:p>
              <a:endParaRPr lang="en-CA"/>
            </a:p>
          </p:txBody>
        </p:sp>
        <p:sp>
          <p:nvSpPr>
            <p:cNvPr id="56343" name="Line 23"/>
            <p:cNvSpPr>
              <a:spLocks noChangeShapeType="1"/>
            </p:cNvSpPr>
            <p:nvPr/>
          </p:nvSpPr>
          <p:spPr bwMode="auto">
            <a:xfrm flipV="1">
              <a:off x="4513" y="3864"/>
              <a:ext cx="0" cy="30"/>
            </a:xfrm>
            <a:prstGeom prst="line">
              <a:avLst/>
            </a:prstGeom>
            <a:noFill/>
            <a:ln w="36513">
              <a:solidFill>
                <a:srgbClr val="000000"/>
              </a:solidFill>
              <a:miter lim="800000"/>
              <a:headEnd/>
              <a:tailEnd/>
            </a:ln>
          </p:spPr>
          <p:txBody>
            <a:bodyPr/>
            <a:lstStyle/>
            <a:p>
              <a:endParaRPr lang="en-CA"/>
            </a:p>
          </p:txBody>
        </p:sp>
        <p:sp>
          <p:nvSpPr>
            <p:cNvPr id="56344" name="Freeform 24"/>
            <p:cNvSpPr>
              <a:spLocks/>
            </p:cNvSpPr>
            <p:nvPr/>
          </p:nvSpPr>
          <p:spPr bwMode="auto">
            <a:xfrm>
              <a:off x="4499" y="3884"/>
              <a:ext cx="28" cy="41"/>
            </a:xfrm>
            <a:custGeom>
              <a:avLst/>
              <a:gdLst/>
              <a:ahLst/>
              <a:cxnLst>
                <a:cxn ang="0">
                  <a:pos x="103" y="207"/>
                </a:cxn>
                <a:cxn ang="0">
                  <a:pos x="0" y="0"/>
                </a:cxn>
                <a:cxn ang="0">
                  <a:pos x="206" y="0"/>
                </a:cxn>
                <a:cxn ang="0">
                  <a:pos x="206" y="0"/>
                </a:cxn>
                <a:cxn ang="0">
                  <a:pos x="103" y="207"/>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CA"/>
            </a:p>
          </p:txBody>
        </p:sp>
        <p:sp>
          <p:nvSpPr>
            <p:cNvPr id="56345" name="Freeform 25"/>
            <p:cNvSpPr>
              <a:spLocks/>
            </p:cNvSpPr>
            <p:nvPr/>
          </p:nvSpPr>
          <p:spPr bwMode="auto">
            <a:xfrm>
              <a:off x="4499" y="3833"/>
              <a:ext cx="28" cy="41"/>
            </a:xfrm>
            <a:custGeom>
              <a:avLst/>
              <a:gdLst/>
              <a:ahLst/>
              <a:cxnLst>
                <a:cxn ang="0">
                  <a:pos x="103" y="0"/>
                </a:cxn>
                <a:cxn ang="0">
                  <a:pos x="206" y="206"/>
                </a:cxn>
                <a:cxn ang="0">
                  <a:pos x="0" y="206"/>
                </a:cxn>
                <a:cxn ang="0">
                  <a:pos x="103" y="0"/>
                </a:cxn>
              </a:cxnLst>
              <a:rect l="0" t="0" r="r" b="b"/>
              <a:pathLst>
                <a:path w="206" h="206">
                  <a:moveTo>
                    <a:pt x="103" y="0"/>
                  </a:moveTo>
                  <a:lnTo>
                    <a:pt x="206" y="206"/>
                  </a:lnTo>
                  <a:cubicBezTo>
                    <a:pt x="141" y="174"/>
                    <a:pt x="65" y="174"/>
                    <a:pt x="0" y="206"/>
                  </a:cubicBezTo>
                  <a:lnTo>
                    <a:pt x="103" y="0"/>
                  </a:lnTo>
                  <a:close/>
                </a:path>
              </a:pathLst>
            </a:custGeom>
            <a:solidFill>
              <a:srgbClr val="000000"/>
            </a:solidFill>
            <a:ln w="0">
              <a:solidFill>
                <a:srgbClr val="000000"/>
              </a:solidFill>
              <a:prstDash val="solid"/>
              <a:round/>
              <a:headEnd/>
              <a:tailEnd/>
            </a:ln>
          </p:spPr>
          <p:txBody>
            <a:bodyPr/>
            <a:lstStyle/>
            <a:p>
              <a:endParaRPr lang="en-CA"/>
            </a:p>
          </p:txBody>
        </p:sp>
        <p:sp>
          <p:nvSpPr>
            <p:cNvPr id="56346" name="Line 26"/>
            <p:cNvSpPr>
              <a:spLocks noChangeShapeType="1"/>
            </p:cNvSpPr>
            <p:nvPr/>
          </p:nvSpPr>
          <p:spPr bwMode="auto">
            <a:xfrm flipV="1">
              <a:off x="4598" y="3921"/>
              <a:ext cx="43" cy="17"/>
            </a:xfrm>
            <a:prstGeom prst="line">
              <a:avLst/>
            </a:prstGeom>
            <a:noFill/>
            <a:ln w="36513">
              <a:solidFill>
                <a:srgbClr val="000000"/>
              </a:solidFill>
              <a:miter lim="800000"/>
              <a:headEnd/>
              <a:tailEnd/>
            </a:ln>
          </p:spPr>
          <p:txBody>
            <a:bodyPr/>
            <a:lstStyle/>
            <a:p>
              <a:endParaRPr lang="en-CA"/>
            </a:p>
          </p:txBody>
        </p:sp>
        <p:sp>
          <p:nvSpPr>
            <p:cNvPr id="56347" name="Freeform 27"/>
            <p:cNvSpPr>
              <a:spLocks/>
            </p:cNvSpPr>
            <p:nvPr/>
          </p:nvSpPr>
          <p:spPr bwMode="auto">
            <a:xfrm>
              <a:off x="4631" y="3904"/>
              <a:ext cx="30" cy="39"/>
            </a:xfrm>
            <a:custGeom>
              <a:avLst/>
              <a:gdLst/>
              <a:ahLst/>
              <a:cxnLst>
                <a:cxn ang="0">
                  <a:pos x="226" y="45"/>
                </a:cxn>
                <a:cxn ang="0">
                  <a:pos x="54" y="199"/>
                </a:cxn>
                <a:cxn ang="0">
                  <a:pos x="0" y="0"/>
                </a:cxn>
                <a:cxn ang="0">
                  <a:pos x="0" y="0"/>
                </a:cxn>
                <a:cxn ang="0">
                  <a:pos x="226" y="45"/>
                </a:cxn>
              </a:cxnLst>
              <a:rect l="0" t="0" r="r" b="b"/>
              <a:pathLst>
                <a:path w="226" h="199">
                  <a:moveTo>
                    <a:pt x="226" y="45"/>
                  </a:moveTo>
                  <a:lnTo>
                    <a:pt x="54" y="199"/>
                  </a:lnTo>
                  <a:cubicBezTo>
                    <a:pt x="68" y="128"/>
                    <a:pt x="48" y="54"/>
                    <a:pt x="0" y="0"/>
                  </a:cubicBezTo>
                  <a:lnTo>
                    <a:pt x="0" y="0"/>
                  </a:lnTo>
                  <a:lnTo>
                    <a:pt x="226" y="45"/>
                  </a:lnTo>
                  <a:close/>
                </a:path>
              </a:pathLst>
            </a:custGeom>
            <a:solidFill>
              <a:srgbClr val="000000"/>
            </a:solidFill>
            <a:ln w="0">
              <a:solidFill>
                <a:srgbClr val="000000"/>
              </a:solidFill>
              <a:prstDash val="solid"/>
              <a:round/>
              <a:headEnd/>
              <a:tailEnd/>
            </a:ln>
          </p:spPr>
          <p:txBody>
            <a:bodyPr/>
            <a:lstStyle/>
            <a:p>
              <a:endParaRPr lang="en-CA"/>
            </a:p>
          </p:txBody>
        </p:sp>
        <p:sp>
          <p:nvSpPr>
            <p:cNvPr id="56348" name="Line 28"/>
            <p:cNvSpPr>
              <a:spLocks noChangeShapeType="1"/>
            </p:cNvSpPr>
            <p:nvPr/>
          </p:nvSpPr>
          <p:spPr bwMode="auto">
            <a:xfrm>
              <a:off x="4598" y="3820"/>
              <a:ext cx="43" cy="17"/>
            </a:xfrm>
            <a:prstGeom prst="line">
              <a:avLst/>
            </a:prstGeom>
            <a:noFill/>
            <a:ln w="36513">
              <a:solidFill>
                <a:srgbClr val="000000"/>
              </a:solidFill>
              <a:miter lim="800000"/>
              <a:headEnd/>
              <a:tailEnd/>
            </a:ln>
          </p:spPr>
          <p:txBody>
            <a:bodyPr/>
            <a:lstStyle/>
            <a:p>
              <a:endParaRPr lang="en-CA"/>
            </a:p>
          </p:txBody>
        </p:sp>
        <p:sp>
          <p:nvSpPr>
            <p:cNvPr id="56349" name="Freeform 29"/>
            <p:cNvSpPr>
              <a:spLocks/>
            </p:cNvSpPr>
            <p:nvPr/>
          </p:nvSpPr>
          <p:spPr bwMode="auto">
            <a:xfrm>
              <a:off x="4631" y="3815"/>
              <a:ext cx="30" cy="39"/>
            </a:xfrm>
            <a:custGeom>
              <a:avLst/>
              <a:gdLst/>
              <a:ahLst/>
              <a:cxnLst>
                <a:cxn ang="0">
                  <a:pos x="226" y="154"/>
                </a:cxn>
                <a:cxn ang="0">
                  <a:pos x="0" y="199"/>
                </a:cxn>
                <a:cxn ang="0">
                  <a:pos x="54" y="0"/>
                </a:cxn>
                <a:cxn ang="0">
                  <a:pos x="226" y="154"/>
                </a:cxn>
              </a:cxnLst>
              <a:rect l="0" t="0" r="r" b="b"/>
              <a:pathLst>
                <a:path w="226" h="199">
                  <a:moveTo>
                    <a:pt x="226" y="154"/>
                  </a:moveTo>
                  <a:lnTo>
                    <a:pt x="0" y="199"/>
                  </a:lnTo>
                  <a:cubicBezTo>
                    <a:pt x="48" y="145"/>
                    <a:pt x="68" y="71"/>
                    <a:pt x="54" y="0"/>
                  </a:cubicBezTo>
                  <a:lnTo>
                    <a:pt x="226" y="154"/>
                  </a:lnTo>
                  <a:close/>
                </a:path>
              </a:pathLst>
            </a:custGeom>
            <a:solidFill>
              <a:srgbClr val="000000"/>
            </a:solidFill>
            <a:ln w="0">
              <a:solidFill>
                <a:srgbClr val="000000"/>
              </a:solidFill>
              <a:prstDash val="solid"/>
              <a:round/>
              <a:headEnd/>
              <a:tailEnd/>
            </a:ln>
          </p:spPr>
          <p:txBody>
            <a:bodyPr/>
            <a:lstStyle/>
            <a:p>
              <a:endParaRPr lang="en-CA"/>
            </a:p>
          </p:txBody>
        </p:sp>
        <p:sp>
          <p:nvSpPr>
            <p:cNvPr id="56350" name="Line 30"/>
            <p:cNvSpPr>
              <a:spLocks noChangeShapeType="1"/>
            </p:cNvSpPr>
            <p:nvPr/>
          </p:nvSpPr>
          <p:spPr bwMode="auto">
            <a:xfrm>
              <a:off x="4830" y="3882"/>
              <a:ext cx="64" cy="0"/>
            </a:xfrm>
            <a:prstGeom prst="line">
              <a:avLst/>
            </a:prstGeom>
            <a:noFill/>
            <a:ln w="36513">
              <a:solidFill>
                <a:srgbClr val="000000"/>
              </a:solidFill>
              <a:miter lim="800000"/>
              <a:headEnd/>
              <a:tailEnd/>
            </a:ln>
          </p:spPr>
          <p:txBody>
            <a:bodyPr/>
            <a:lstStyle/>
            <a:p>
              <a:endParaRPr lang="en-CA"/>
            </a:p>
          </p:txBody>
        </p:sp>
        <p:sp>
          <p:nvSpPr>
            <p:cNvPr id="56351" name="Freeform 31"/>
            <p:cNvSpPr>
              <a:spLocks/>
            </p:cNvSpPr>
            <p:nvPr/>
          </p:nvSpPr>
          <p:spPr bwMode="auto">
            <a:xfrm>
              <a:off x="4887" y="3862"/>
              <a:ext cx="28" cy="40"/>
            </a:xfrm>
            <a:custGeom>
              <a:avLst/>
              <a:gdLst/>
              <a:ahLst/>
              <a:cxnLst>
                <a:cxn ang="0">
                  <a:pos x="206" y="103"/>
                </a:cxn>
                <a:cxn ang="0">
                  <a:pos x="0" y="206"/>
                </a:cxn>
                <a:cxn ang="0">
                  <a:pos x="0" y="0"/>
                </a:cxn>
                <a:cxn ang="0">
                  <a:pos x="0" y="0"/>
                </a:cxn>
                <a:cxn ang="0">
                  <a:pos x="206" y="103"/>
                </a:cxn>
              </a:cxnLst>
              <a:rect l="0" t="0" r="r" b="b"/>
              <a:pathLst>
                <a:path w="206" h="206">
                  <a:moveTo>
                    <a:pt x="206" y="103"/>
                  </a:moveTo>
                  <a:lnTo>
                    <a:pt x="0" y="206"/>
                  </a:lnTo>
                  <a:cubicBezTo>
                    <a:pt x="32" y="141"/>
                    <a:pt x="32" y="65"/>
                    <a:pt x="0" y="0"/>
                  </a:cubicBezTo>
                  <a:lnTo>
                    <a:pt x="0" y="0"/>
                  </a:lnTo>
                  <a:lnTo>
                    <a:pt x="206" y="103"/>
                  </a:lnTo>
                  <a:close/>
                </a:path>
              </a:pathLst>
            </a:custGeom>
            <a:solidFill>
              <a:srgbClr val="000000"/>
            </a:solidFill>
            <a:ln w="0">
              <a:solidFill>
                <a:srgbClr val="000000"/>
              </a:solidFill>
              <a:prstDash val="solid"/>
              <a:round/>
              <a:headEnd/>
              <a:tailEnd/>
            </a:ln>
          </p:spPr>
          <p:txBody>
            <a:bodyPr/>
            <a:lstStyle/>
            <a:p>
              <a:endParaRPr lang="en-CA"/>
            </a:p>
          </p:txBody>
        </p:sp>
        <p:sp>
          <p:nvSpPr>
            <p:cNvPr id="56352" name="Line 32"/>
            <p:cNvSpPr>
              <a:spLocks noChangeShapeType="1"/>
            </p:cNvSpPr>
            <p:nvPr/>
          </p:nvSpPr>
          <p:spPr bwMode="auto">
            <a:xfrm>
              <a:off x="5117" y="3921"/>
              <a:ext cx="32" cy="11"/>
            </a:xfrm>
            <a:prstGeom prst="line">
              <a:avLst/>
            </a:prstGeom>
            <a:noFill/>
            <a:ln w="38100">
              <a:solidFill>
                <a:srgbClr val="000000"/>
              </a:solidFill>
              <a:miter lim="800000"/>
              <a:headEnd/>
              <a:tailEnd/>
            </a:ln>
          </p:spPr>
          <p:txBody>
            <a:bodyPr/>
            <a:lstStyle/>
            <a:p>
              <a:endParaRPr lang="en-CA"/>
            </a:p>
          </p:txBody>
        </p:sp>
        <p:sp>
          <p:nvSpPr>
            <p:cNvPr id="56353" name="Freeform 33"/>
            <p:cNvSpPr>
              <a:spLocks/>
            </p:cNvSpPr>
            <p:nvPr/>
          </p:nvSpPr>
          <p:spPr bwMode="auto">
            <a:xfrm>
              <a:off x="5097" y="3886"/>
              <a:ext cx="31" cy="72"/>
            </a:xfrm>
            <a:custGeom>
              <a:avLst/>
              <a:gdLst/>
              <a:ahLst/>
              <a:cxnLst>
                <a:cxn ang="0">
                  <a:pos x="66" y="172"/>
                </a:cxn>
                <a:cxn ang="0">
                  <a:pos x="0" y="66"/>
                </a:cxn>
                <a:cxn ang="0">
                  <a:pos x="107" y="0"/>
                </a:cxn>
                <a:cxn ang="0">
                  <a:pos x="66" y="172"/>
                </a:cxn>
              </a:cxnLst>
              <a:rect l="0" t="0" r="r" b="b"/>
              <a:pathLst>
                <a:path w="107" h="172">
                  <a:moveTo>
                    <a:pt x="66" y="172"/>
                  </a:moveTo>
                  <a:lnTo>
                    <a:pt x="0" y="66"/>
                  </a:lnTo>
                  <a:lnTo>
                    <a:pt x="107" y="0"/>
                  </a:lnTo>
                  <a:lnTo>
                    <a:pt x="66" y="172"/>
                  </a:lnTo>
                  <a:close/>
                </a:path>
              </a:pathLst>
            </a:custGeom>
            <a:solidFill>
              <a:srgbClr val="000000"/>
            </a:solidFill>
            <a:ln w="9525">
              <a:noFill/>
              <a:round/>
              <a:headEnd/>
              <a:tailEnd/>
            </a:ln>
          </p:spPr>
          <p:txBody>
            <a:bodyPr/>
            <a:lstStyle/>
            <a:p>
              <a:endParaRPr lang="en-CA"/>
            </a:p>
          </p:txBody>
        </p:sp>
        <p:sp>
          <p:nvSpPr>
            <p:cNvPr id="56354" name="Freeform 34"/>
            <p:cNvSpPr>
              <a:spLocks/>
            </p:cNvSpPr>
            <p:nvPr/>
          </p:nvSpPr>
          <p:spPr bwMode="auto">
            <a:xfrm>
              <a:off x="5138" y="3894"/>
              <a:ext cx="31" cy="72"/>
            </a:xfrm>
            <a:custGeom>
              <a:avLst/>
              <a:gdLst/>
              <a:ahLst/>
              <a:cxnLst>
                <a:cxn ang="0">
                  <a:pos x="42" y="0"/>
                </a:cxn>
                <a:cxn ang="0">
                  <a:pos x="107" y="107"/>
                </a:cxn>
                <a:cxn ang="0">
                  <a:pos x="0" y="172"/>
                </a:cxn>
                <a:cxn ang="0">
                  <a:pos x="42" y="0"/>
                </a:cxn>
              </a:cxnLst>
              <a:rect l="0" t="0" r="r" b="b"/>
              <a:pathLst>
                <a:path w="107" h="172">
                  <a:moveTo>
                    <a:pt x="42" y="0"/>
                  </a:moveTo>
                  <a:lnTo>
                    <a:pt x="107" y="107"/>
                  </a:lnTo>
                  <a:lnTo>
                    <a:pt x="0" y="172"/>
                  </a:lnTo>
                  <a:lnTo>
                    <a:pt x="42" y="0"/>
                  </a:lnTo>
                  <a:close/>
                </a:path>
              </a:pathLst>
            </a:custGeom>
            <a:solidFill>
              <a:srgbClr val="000000"/>
            </a:solidFill>
            <a:ln w="9525">
              <a:noFill/>
              <a:round/>
              <a:headEnd/>
              <a:tailEnd/>
            </a:ln>
          </p:spPr>
          <p:txBody>
            <a:bodyPr/>
            <a:lstStyle/>
            <a:p>
              <a:endParaRPr lang="en-CA"/>
            </a:p>
          </p:txBody>
        </p:sp>
        <p:sp>
          <p:nvSpPr>
            <p:cNvPr id="56355" name="Line 35"/>
            <p:cNvSpPr>
              <a:spLocks noChangeShapeType="1"/>
            </p:cNvSpPr>
            <p:nvPr/>
          </p:nvSpPr>
          <p:spPr bwMode="auto">
            <a:xfrm flipV="1">
              <a:off x="5117" y="3827"/>
              <a:ext cx="32" cy="12"/>
            </a:xfrm>
            <a:prstGeom prst="line">
              <a:avLst/>
            </a:prstGeom>
            <a:noFill/>
            <a:ln w="38100">
              <a:solidFill>
                <a:srgbClr val="000000"/>
              </a:solidFill>
              <a:miter lim="800000"/>
              <a:headEnd/>
              <a:tailEnd/>
            </a:ln>
          </p:spPr>
          <p:txBody>
            <a:bodyPr/>
            <a:lstStyle/>
            <a:p>
              <a:endParaRPr lang="en-CA"/>
            </a:p>
          </p:txBody>
        </p:sp>
        <p:sp>
          <p:nvSpPr>
            <p:cNvPr id="56356" name="Freeform 36"/>
            <p:cNvSpPr>
              <a:spLocks/>
            </p:cNvSpPr>
            <p:nvPr/>
          </p:nvSpPr>
          <p:spPr bwMode="auto">
            <a:xfrm>
              <a:off x="5097" y="3802"/>
              <a:ext cx="31" cy="71"/>
            </a:xfrm>
            <a:custGeom>
              <a:avLst/>
              <a:gdLst/>
              <a:ahLst/>
              <a:cxnLst>
                <a:cxn ang="0">
                  <a:pos x="109" y="171"/>
                </a:cxn>
                <a:cxn ang="0">
                  <a:pos x="0" y="108"/>
                </a:cxn>
                <a:cxn ang="0">
                  <a:pos x="64" y="0"/>
                </a:cxn>
                <a:cxn ang="0">
                  <a:pos x="109" y="171"/>
                </a:cxn>
              </a:cxnLst>
              <a:rect l="0" t="0" r="r" b="b"/>
              <a:pathLst>
                <a:path w="109" h="171">
                  <a:moveTo>
                    <a:pt x="109" y="171"/>
                  </a:moveTo>
                  <a:lnTo>
                    <a:pt x="0" y="108"/>
                  </a:lnTo>
                  <a:lnTo>
                    <a:pt x="64" y="0"/>
                  </a:lnTo>
                  <a:lnTo>
                    <a:pt x="109" y="171"/>
                  </a:lnTo>
                  <a:close/>
                </a:path>
              </a:pathLst>
            </a:custGeom>
            <a:solidFill>
              <a:srgbClr val="000000"/>
            </a:solidFill>
            <a:ln w="9525">
              <a:noFill/>
              <a:round/>
              <a:headEnd/>
              <a:tailEnd/>
            </a:ln>
          </p:spPr>
          <p:txBody>
            <a:bodyPr/>
            <a:lstStyle/>
            <a:p>
              <a:endParaRPr lang="en-CA"/>
            </a:p>
          </p:txBody>
        </p:sp>
        <p:sp>
          <p:nvSpPr>
            <p:cNvPr id="56357" name="Freeform 37"/>
            <p:cNvSpPr>
              <a:spLocks/>
            </p:cNvSpPr>
            <p:nvPr/>
          </p:nvSpPr>
          <p:spPr bwMode="auto">
            <a:xfrm>
              <a:off x="5138" y="3793"/>
              <a:ext cx="31" cy="71"/>
            </a:xfrm>
            <a:custGeom>
              <a:avLst/>
              <a:gdLst/>
              <a:ahLst/>
              <a:cxnLst>
                <a:cxn ang="0">
                  <a:pos x="0" y="0"/>
                </a:cxn>
                <a:cxn ang="0">
                  <a:pos x="108" y="64"/>
                </a:cxn>
                <a:cxn ang="0">
                  <a:pos x="45" y="172"/>
                </a:cxn>
                <a:cxn ang="0">
                  <a:pos x="0" y="0"/>
                </a:cxn>
              </a:cxnLst>
              <a:rect l="0" t="0" r="r" b="b"/>
              <a:pathLst>
                <a:path w="108" h="172">
                  <a:moveTo>
                    <a:pt x="0" y="0"/>
                  </a:moveTo>
                  <a:lnTo>
                    <a:pt x="108" y="64"/>
                  </a:lnTo>
                  <a:lnTo>
                    <a:pt x="45" y="172"/>
                  </a:lnTo>
                  <a:lnTo>
                    <a:pt x="0" y="0"/>
                  </a:lnTo>
                  <a:close/>
                </a:path>
              </a:pathLst>
            </a:custGeom>
            <a:solidFill>
              <a:srgbClr val="000000"/>
            </a:solidFill>
            <a:ln w="9525">
              <a:noFill/>
              <a:round/>
              <a:headEnd/>
              <a:tailEnd/>
            </a:ln>
          </p:spPr>
          <p:txBody>
            <a:bodyPr/>
            <a:lstStyle/>
            <a:p>
              <a:endParaRPr lang="en-CA"/>
            </a:p>
          </p:txBody>
        </p:sp>
        <p:sp>
          <p:nvSpPr>
            <p:cNvPr id="56358" name="Rectangle 38"/>
            <p:cNvSpPr>
              <a:spLocks noChangeArrowheads="1"/>
            </p:cNvSpPr>
            <p:nvPr/>
          </p:nvSpPr>
          <p:spPr bwMode="auto">
            <a:xfrm>
              <a:off x="3984" y="3833"/>
              <a:ext cx="169" cy="92"/>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56359" name="Rectangle 39"/>
            <p:cNvSpPr>
              <a:spLocks noChangeArrowheads="1"/>
            </p:cNvSpPr>
            <p:nvPr/>
          </p:nvSpPr>
          <p:spPr bwMode="auto">
            <a:xfrm>
              <a:off x="3984" y="3833"/>
              <a:ext cx="169" cy="92"/>
            </a:xfrm>
            <a:prstGeom prst="rect">
              <a:avLst/>
            </a:prstGeom>
            <a:solidFill>
              <a:srgbClr val="99FF99"/>
            </a:solidFill>
            <a:ln w="19050" cap="rnd">
              <a:solidFill>
                <a:srgbClr val="000000"/>
              </a:solidFill>
              <a:round/>
              <a:headEnd/>
              <a:tailEnd/>
            </a:ln>
          </p:spPr>
          <p:txBody>
            <a:bodyPr/>
            <a:lstStyle/>
            <a:p>
              <a:endParaRPr lang="en-CA"/>
            </a:p>
          </p:txBody>
        </p:sp>
        <p:sp>
          <p:nvSpPr>
            <p:cNvPr id="56360" name="Rectangle 40"/>
            <p:cNvSpPr>
              <a:spLocks noChangeArrowheads="1"/>
            </p:cNvSpPr>
            <p:nvPr/>
          </p:nvSpPr>
          <p:spPr bwMode="auto">
            <a:xfrm>
              <a:off x="4195" y="3833"/>
              <a:ext cx="170" cy="92"/>
            </a:xfrm>
            <a:prstGeom prst="rect">
              <a:avLst/>
            </a:prstGeom>
            <a:solidFill>
              <a:srgbClr val="99FF99"/>
            </a:solidFill>
            <a:ln w="9525">
              <a:noFill/>
              <a:miter lim="800000"/>
              <a:headEnd/>
              <a:tailEnd/>
            </a:ln>
          </p:spPr>
          <p:txBody>
            <a:bodyPr/>
            <a:lstStyle/>
            <a:p>
              <a:endParaRPr lang="en-CA"/>
            </a:p>
          </p:txBody>
        </p:sp>
        <p:sp>
          <p:nvSpPr>
            <p:cNvPr id="56361" name="Rectangle 41"/>
            <p:cNvSpPr>
              <a:spLocks noChangeArrowheads="1"/>
            </p:cNvSpPr>
            <p:nvPr/>
          </p:nvSpPr>
          <p:spPr bwMode="auto">
            <a:xfrm>
              <a:off x="4195" y="3833"/>
              <a:ext cx="170" cy="92"/>
            </a:xfrm>
            <a:prstGeom prst="rect">
              <a:avLst/>
            </a:prstGeom>
            <a:noFill/>
            <a:ln w="19050" cap="rnd">
              <a:solidFill>
                <a:srgbClr val="000000"/>
              </a:solidFill>
              <a:round/>
              <a:headEnd/>
              <a:tailEnd/>
            </a:ln>
          </p:spPr>
          <p:txBody>
            <a:bodyPr/>
            <a:lstStyle/>
            <a:p>
              <a:endParaRPr lang="en-CA"/>
            </a:p>
          </p:txBody>
        </p:sp>
        <p:sp>
          <p:nvSpPr>
            <p:cNvPr id="56362" name="Rectangle 42"/>
            <p:cNvSpPr>
              <a:spLocks noChangeArrowheads="1"/>
            </p:cNvSpPr>
            <p:nvPr/>
          </p:nvSpPr>
          <p:spPr bwMode="auto">
            <a:xfrm>
              <a:off x="4428" y="3741"/>
              <a:ext cx="170" cy="92"/>
            </a:xfrm>
            <a:prstGeom prst="rect">
              <a:avLst/>
            </a:prstGeom>
            <a:solidFill>
              <a:srgbClr val="99FF99"/>
            </a:solidFill>
            <a:ln w="9525">
              <a:noFill/>
              <a:miter lim="800000"/>
              <a:headEnd/>
              <a:tailEnd/>
            </a:ln>
          </p:spPr>
          <p:txBody>
            <a:bodyPr/>
            <a:lstStyle/>
            <a:p>
              <a:endParaRPr lang="en-CA"/>
            </a:p>
          </p:txBody>
        </p:sp>
        <p:sp>
          <p:nvSpPr>
            <p:cNvPr id="56363" name="Rectangle 43"/>
            <p:cNvSpPr>
              <a:spLocks noChangeArrowheads="1"/>
            </p:cNvSpPr>
            <p:nvPr/>
          </p:nvSpPr>
          <p:spPr bwMode="auto">
            <a:xfrm>
              <a:off x="4428" y="3741"/>
              <a:ext cx="170" cy="92"/>
            </a:xfrm>
            <a:prstGeom prst="rect">
              <a:avLst/>
            </a:prstGeom>
            <a:noFill/>
            <a:ln w="19050" cap="rnd">
              <a:solidFill>
                <a:srgbClr val="000000"/>
              </a:solidFill>
              <a:round/>
              <a:headEnd/>
              <a:tailEnd/>
            </a:ln>
          </p:spPr>
          <p:txBody>
            <a:bodyPr/>
            <a:lstStyle/>
            <a:p>
              <a:endParaRPr lang="en-CA"/>
            </a:p>
          </p:txBody>
        </p:sp>
        <p:sp>
          <p:nvSpPr>
            <p:cNvPr id="56364" name="Rectangle 44"/>
            <p:cNvSpPr>
              <a:spLocks noChangeArrowheads="1"/>
            </p:cNvSpPr>
            <p:nvPr/>
          </p:nvSpPr>
          <p:spPr bwMode="auto">
            <a:xfrm>
              <a:off x="4428" y="3925"/>
              <a:ext cx="170" cy="92"/>
            </a:xfrm>
            <a:prstGeom prst="rect">
              <a:avLst/>
            </a:prstGeom>
            <a:solidFill>
              <a:srgbClr val="99FF99"/>
            </a:solidFill>
            <a:ln w="9525">
              <a:noFill/>
              <a:miter lim="800000"/>
              <a:headEnd/>
              <a:tailEnd/>
            </a:ln>
          </p:spPr>
          <p:txBody>
            <a:bodyPr/>
            <a:lstStyle/>
            <a:p>
              <a:endParaRPr lang="en-CA"/>
            </a:p>
          </p:txBody>
        </p:sp>
        <p:sp>
          <p:nvSpPr>
            <p:cNvPr id="56365" name="Rectangle 45"/>
            <p:cNvSpPr>
              <a:spLocks noChangeArrowheads="1"/>
            </p:cNvSpPr>
            <p:nvPr/>
          </p:nvSpPr>
          <p:spPr bwMode="auto">
            <a:xfrm>
              <a:off x="4428" y="3925"/>
              <a:ext cx="170" cy="92"/>
            </a:xfrm>
            <a:prstGeom prst="rect">
              <a:avLst/>
            </a:prstGeom>
            <a:noFill/>
            <a:ln w="19050" cap="rnd">
              <a:solidFill>
                <a:srgbClr val="000000"/>
              </a:solidFill>
              <a:round/>
              <a:headEnd/>
              <a:tailEnd/>
            </a:ln>
          </p:spPr>
          <p:txBody>
            <a:bodyPr/>
            <a:lstStyle/>
            <a:p>
              <a:endParaRPr lang="en-CA"/>
            </a:p>
          </p:txBody>
        </p:sp>
        <p:sp>
          <p:nvSpPr>
            <p:cNvPr id="56366" name="Rectangle 46"/>
            <p:cNvSpPr>
              <a:spLocks noChangeArrowheads="1"/>
            </p:cNvSpPr>
            <p:nvPr/>
          </p:nvSpPr>
          <p:spPr bwMode="auto">
            <a:xfrm>
              <a:off x="4661" y="3833"/>
              <a:ext cx="169" cy="92"/>
            </a:xfrm>
            <a:prstGeom prst="rect">
              <a:avLst/>
            </a:prstGeom>
            <a:solidFill>
              <a:srgbClr val="99FF99"/>
            </a:solidFill>
            <a:ln w="9525">
              <a:noFill/>
              <a:miter lim="800000"/>
              <a:headEnd/>
              <a:tailEnd/>
            </a:ln>
          </p:spPr>
          <p:txBody>
            <a:bodyPr/>
            <a:lstStyle/>
            <a:p>
              <a:endParaRPr lang="en-CA"/>
            </a:p>
          </p:txBody>
        </p:sp>
        <p:sp>
          <p:nvSpPr>
            <p:cNvPr id="56367" name="Rectangle 47"/>
            <p:cNvSpPr>
              <a:spLocks noChangeArrowheads="1"/>
            </p:cNvSpPr>
            <p:nvPr/>
          </p:nvSpPr>
          <p:spPr bwMode="auto">
            <a:xfrm>
              <a:off x="4661" y="3833"/>
              <a:ext cx="169" cy="92"/>
            </a:xfrm>
            <a:prstGeom prst="rect">
              <a:avLst/>
            </a:prstGeom>
            <a:noFill/>
            <a:ln w="19050" cap="rnd">
              <a:solidFill>
                <a:srgbClr val="000000"/>
              </a:solidFill>
              <a:round/>
              <a:headEnd/>
              <a:tailEnd/>
            </a:ln>
          </p:spPr>
          <p:txBody>
            <a:bodyPr/>
            <a:lstStyle/>
            <a:p>
              <a:endParaRPr lang="en-CA"/>
            </a:p>
          </p:txBody>
        </p:sp>
        <p:sp>
          <p:nvSpPr>
            <p:cNvPr id="56368" name="Rectangle 48"/>
            <p:cNvSpPr>
              <a:spLocks noChangeArrowheads="1"/>
            </p:cNvSpPr>
            <p:nvPr/>
          </p:nvSpPr>
          <p:spPr bwMode="auto">
            <a:xfrm>
              <a:off x="4915" y="3802"/>
              <a:ext cx="182" cy="160"/>
            </a:xfrm>
            <a:prstGeom prst="rect">
              <a:avLst/>
            </a:prstGeom>
            <a:gradFill rotWithShape="1">
              <a:gsLst>
                <a:gs pos="0">
                  <a:srgbClr val="FF9933">
                    <a:gamma/>
                    <a:shade val="46275"/>
                    <a:invGamma/>
                  </a:srgbClr>
                </a:gs>
                <a:gs pos="50000">
                  <a:srgbClr val="FF9933"/>
                </a:gs>
                <a:gs pos="100000">
                  <a:srgbClr val="FF9933">
                    <a:gamma/>
                    <a:shade val="46275"/>
                    <a:invGamma/>
                  </a:srgbClr>
                </a:gs>
              </a:gsLst>
              <a:lin ang="2700000" scaled="1"/>
            </a:gradFill>
            <a:ln w="9525">
              <a:noFill/>
              <a:miter lim="800000"/>
              <a:headEnd/>
              <a:tailEnd/>
            </a:ln>
          </p:spPr>
          <p:txBody>
            <a:bodyPr/>
            <a:lstStyle/>
            <a:p>
              <a:endParaRPr lang="en-CA"/>
            </a:p>
          </p:txBody>
        </p:sp>
        <p:sp>
          <p:nvSpPr>
            <p:cNvPr id="56369" name="Rectangle 49"/>
            <p:cNvSpPr>
              <a:spLocks noChangeArrowheads="1"/>
            </p:cNvSpPr>
            <p:nvPr/>
          </p:nvSpPr>
          <p:spPr bwMode="auto">
            <a:xfrm>
              <a:off x="4915" y="3802"/>
              <a:ext cx="182" cy="160"/>
            </a:xfrm>
            <a:prstGeom prst="rect">
              <a:avLst/>
            </a:prstGeom>
            <a:noFill/>
            <a:ln w="19050" cap="rnd">
              <a:solidFill>
                <a:srgbClr val="000000"/>
              </a:solidFill>
              <a:round/>
              <a:headEnd/>
              <a:tailEnd/>
            </a:ln>
          </p:spPr>
          <p:txBody>
            <a:bodyPr/>
            <a:lstStyle/>
            <a:p>
              <a:endParaRPr lang="en-CA"/>
            </a:p>
          </p:txBody>
        </p:sp>
        <p:sp>
          <p:nvSpPr>
            <p:cNvPr id="56370" name="Rectangle 50"/>
            <p:cNvSpPr>
              <a:spLocks noChangeArrowheads="1"/>
            </p:cNvSpPr>
            <p:nvPr/>
          </p:nvSpPr>
          <p:spPr bwMode="auto">
            <a:xfrm>
              <a:off x="5169" y="3888"/>
              <a:ext cx="169" cy="160"/>
            </a:xfrm>
            <a:prstGeom prst="rect">
              <a:avLst/>
            </a:prstGeom>
            <a:solidFill>
              <a:srgbClr val="FFFF66"/>
            </a:solidFill>
            <a:ln w="9525">
              <a:noFill/>
              <a:miter lim="800000"/>
              <a:headEnd/>
              <a:tailEnd/>
            </a:ln>
          </p:spPr>
          <p:txBody>
            <a:bodyPr/>
            <a:lstStyle/>
            <a:p>
              <a:endParaRPr lang="en-CA"/>
            </a:p>
          </p:txBody>
        </p:sp>
        <p:sp>
          <p:nvSpPr>
            <p:cNvPr id="56371" name="Rectangle 51"/>
            <p:cNvSpPr>
              <a:spLocks noChangeArrowheads="1"/>
            </p:cNvSpPr>
            <p:nvPr/>
          </p:nvSpPr>
          <p:spPr bwMode="auto">
            <a:xfrm>
              <a:off x="5169" y="3888"/>
              <a:ext cx="169" cy="160"/>
            </a:xfrm>
            <a:prstGeom prst="rect">
              <a:avLst/>
            </a:prstGeom>
            <a:noFill/>
            <a:ln w="19050" cap="rnd">
              <a:solidFill>
                <a:srgbClr val="000000"/>
              </a:solidFill>
              <a:round/>
              <a:headEnd/>
              <a:tailEnd/>
            </a:ln>
          </p:spPr>
          <p:txBody>
            <a:bodyPr/>
            <a:lstStyle/>
            <a:p>
              <a:endParaRPr lang="en-CA"/>
            </a:p>
          </p:txBody>
        </p:sp>
        <p:sp>
          <p:nvSpPr>
            <p:cNvPr id="56372" name="Rectangle 52"/>
            <p:cNvSpPr>
              <a:spLocks noChangeArrowheads="1"/>
            </p:cNvSpPr>
            <p:nvPr/>
          </p:nvSpPr>
          <p:spPr bwMode="auto">
            <a:xfrm>
              <a:off x="5169" y="3741"/>
              <a:ext cx="169" cy="92"/>
            </a:xfrm>
            <a:prstGeom prst="rect">
              <a:avLst/>
            </a:prstGeom>
            <a:solidFill>
              <a:srgbClr val="FFFF66"/>
            </a:solidFill>
            <a:ln w="9525">
              <a:noFill/>
              <a:miter lim="800000"/>
              <a:headEnd/>
              <a:tailEnd/>
            </a:ln>
          </p:spPr>
          <p:txBody>
            <a:bodyPr/>
            <a:lstStyle/>
            <a:p>
              <a:endParaRPr lang="en-CA"/>
            </a:p>
          </p:txBody>
        </p:sp>
        <p:sp>
          <p:nvSpPr>
            <p:cNvPr id="56373" name="Rectangle 53"/>
            <p:cNvSpPr>
              <a:spLocks noChangeArrowheads="1"/>
            </p:cNvSpPr>
            <p:nvPr/>
          </p:nvSpPr>
          <p:spPr bwMode="auto">
            <a:xfrm>
              <a:off x="5169" y="3741"/>
              <a:ext cx="169" cy="92"/>
            </a:xfrm>
            <a:prstGeom prst="rect">
              <a:avLst/>
            </a:prstGeom>
            <a:noFill/>
            <a:ln w="19050" cap="rnd">
              <a:solidFill>
                <a:srgbClr val="000000"/>
              </a:solidFill>
              <a:round/>
              <a:headEnd/>
              <a:tailEnd/>
            </a:ln>
          </p:spPr>
          <p:txBody>
            <a:bodyPr/>
            <a:lstStyle/>
            <a:p>
              <a:endParaRPr lang="en-CA"/>
            </a:p>
          </p:txBody>
        </p:sp>
        <p:sp>
          <p:nvSpPr>
            <p:cNvPr id="56374" name="Rectangle 54"/>
            <p:cNvSpPr>
              <a:spLocks noChangeArrowheads="1"/>
            </p:cNvSpPr>
            <p:nvPr/>
          </p:nvSpPr>
          <p:spPr bwMode="auto">
            <a:xfrm>
              <a:off x="3984" y="3648"/>
              <a:ext cx="169" cy="93"/>
            </a:xfrm>
            <a:prstGeom prst="rect">
              <a:avLst/>
            </a:prstGeom>
            <a:solidFill>
              <a:srgbClr val="99FF99"/>
            </a:solidFill>
            <a:ln w="9525">
              <a:noFill/>
              <a:miter lim="800000"/>
              <a:headEnd/>
              <a:tailEnd/>
            </a:ln>
          </p:spPr>
          <p:txBody>
            <a:bodyPr/>
            <a:lstStyle/>
            <a:p>
              <a:endParaRPr lang="en-CA"/>
            </a:p>
          </p:txBody>
        </p:sp>
        <p:sp>
          <p:nvSpPr>
            <p:cNvPr id="56375" name="Rectangle 55"/>
            <p:cNvSpPr>
              <a:spLocks noChangeArrowheads="1"/>
            </p:cNvSpPr>
            <p:nvPr/>
          </p:nvSpPr>
          <p:spPr bwMode="auto">
            <a:xfrm>
              <a:off x="3984" y="3648"/>
              <a:ext cx="169" cy="93"/>
            </a:xfrm>
            <a:prstGeom prst="rect">
              <a:avLst/>
            </a:prstGeom>
            <a:solidFill>
              <a:srgbClr val="99FF99"/>
            </a:solidFill>
            <a:ln w="19050" cap="rnd">
              <a:solidFill>
                <a:srgbClr val="000000"/>
              </a:solidFill>
              <a:round/>
              <a:headEnd/>
              <a:tailEnd/>
            </a:ln>
          </p:spPr>
          <p:txBody>
            <a:bodyPr/>
            <a:lstStyle/>
            <a:p>
              <a:endParaRPr lang="en-CA"/>
            </a:p>
          </p:txBody>
        </p:sp>
        <p:sp>
          <p:nvSpPr>
            <p:cNvPr id="56376" name="Rectangle 56"/>
            <p:cNvSpPr>
              <a:spLocks noChangeArrowheads="1"/>
            </p:cNvSpPr>
            <p:nvPr/>
          </p:nvSpPr>
          <p:spPr bwMode="auto">
            <a:xfrm>
              <a:off x="4629" y="3650"/>
              <a:ext cx="233" cy="91"/>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56377" name="Rectangle 57"/>
            <p:cNvSpPr>
              <a:spLocks noChangeArrowheads="1"/>
            </p:cNvSpPr>
            <p:nvPr/>
          </p:nvSpPr>
          <p:spPr bwMode="auto">
            <a:xfrm>
              <a:off x="4629" y="3650"/>
              <a:ext cx="233" cy="91"/>
            </a:xfrm>
            <a:prstGeom prst="rect">
              <a:avLst/>
            </a:prstGeom>
            <a:solidFill>
              <a:srgbClr val="99FF99"/>
            </a:solidFill>
            <a:ln w="19050" cap="rnd">
              <a:solidFill>
                <a:srgbClr val="000000"/>
              </a:solidFill>
              <a:round/>
              <a:headEnd/>
              <a:tailEnd/>
            </a:ln>
          </p:spPr>
          <p:txBody>
            <a:bodyPr/>
            <a:lstStyle/>
            <a:p>
              <a:endParaRPr lang="en-CA"/>
            </a:p>
          </p:txBody>
        </p:sp>
        <p:sp>
          <p:nvSpPr>
            <p:cNvPr id="56378" name="Freeform 58"/>
            <p:cNvSpPr>
              <a:spLocks/>
            </p:cNvSpPr>
            <p:nvPr/>
          </p:nvSpPr>
          <p:spPr bwMode="auto">
            <a:xfrm>
              <a:off x="4365" y="3679"/>
              <a:ext cx="1041" cy="385"/>
            </a:xfrm>
            <a:custGeom>
              <a:avLst/>
              <a:gdLst/>
              <a:ahLst/>
              <a:cxnLst>
                <a:cxn ang="0">
                  <a:pos x="1733" y="0"/>
                </a:cxn>
                <a:cxn ang="0">
                  <a:pos x="3628" y="0"/>
                </a:cxn>
                <a:cxn ang="0">
                  <a:pos x="3628" y="924"/>
                </a:cxn>
                <a:cxn ang="0">
                  <a:pos x="0" y="924"/>
                </a:cxn>
                <a:cxn ang="0">
                  <a:pos x="0" y="739"/>
                </a:cxn>
                <a:cxn ang="0">
                  <a:pos x="162" y="739"/>
                </a:cxn>
              </a:cxnLst>
              <a:rect l="0" t="0" r="r" b="b"/>
              <a:pathLst>
                <a:path w="3628" h="924">
                  <a:moveTo>
                    <a:pt x="1733" y="0"/>
                  </a:moveTo>
                  <a:lnTo>
                    <a:pt x="3628" y="0"/>
                  </a:lnTo>
                  <a:lnTo>
                    <a:pt x="3628" y="924"/>
                  </a:lnTo>
                  <a:lnTo>
                    <a:pt x="0" y="924"/>
                  </a:lnTo>
                  <a:lnTo>
                    <a:pt x="0" y="739"/>
                  </a:lnTo>
                  <a:lnTo>
                    <a:pt x="162" y="739"/>
                  </a:lnTo>
                </a:path>
              </a:pathLst>
            </a:custGeom>
            <a:noFill/>
            <a:ln w="19050" cap="flat">
              <a:solidFill>
                <a:srgbClr val="000000"/>
              </a:solidFill>
              <a:prstDash val="solid"/>
              <a:miter lim="800000"/>
              <a:headEnd/>
              <a:tailEnd/>
            </a:ln>
          </p:spPr>
          <p:txBody>
            <a:bodyPr/>
            <a:lstStyle/>
            <a:p>
              <a:endParaRPr lang="en-CA"/>
            </a:p>
          </p:txBody>
        </p:sp>
        <p:sp>
          <p:nvSpPr>
            <p:cNvPr id="56379" name="Freeform 59"/>
            <p:cNvSpPr>
              <a:spLocks/>
            </p:cNvSpPr>
            <p:nvPr/>
          </p:nvSpPr>
          <p:spPr bwMode="auto">
            <a:xfrm>
              <a:off x="4406" y="3971"/>
              <a:ext cx="22" cy="32"/>
            </a:xfrm>
            <a:custGeom>
              <a:avLst/>
              <a:gdLst/>
              <a:ahLst/>
              <a:cxnLst>
                <a:cxn ang="0">
                  <a:pos x="164" y="82"/>
                </a:cxn>
                <a:cxn ang="0">
                  <a:pos x="0" y="164"/>
                </a:cxn>
                <a:cxn ang="0">
                  <a:pos x="0" y="0"/>
                </a:cxn>
                <a:cxn ang="0">
                  <a:pos x="0" y="0"/>
                </a:cxn>
                <a:cxn ang="0">
                  <a:pos x="164" y="82"/>
                </a:cxn>
              </a:cxnLst>
              <a:rect l="0" t="0" r="r" b="b"/>
              <a:pathLst>
                <a:path w="164" h="164">
                  <a:moveTo>
                    <a:pt x="164" y="82"/>
                  </a:moveTo>
                  <a:lnTo>
                    <a:pt x="0" y="164"/>
                  </a:lnTo>
                  <a:cubicBezTo>
                    <a:pt x="25" y="112"/>
                    <a:pt x="25" y="51"/>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CA"/>
            </a:p>
          </p:txBody>
        </p:sp>
        <p:sp>
          <p:nvSpPr>
            <p:cNvPr id="56380" name="Line 60"/>
            <p:cNvSpPr>
              <a:spLocks noChangeShapeType="1"/>
            </p:cNvSpPr>
            <p:nvPr/>
          </p:nvSpPr>
          <p:spPr bwMode="auto">
            <a:xfrm flipH="1">
              <a:off x="4170" y="3691"/>
              <a:ext cx="459" cy="0"/>
            </a:xfrm>
            <a:prstGeom prst="line">
              <a:avLst/>
            </a:prstGeom>
            <a:noFill/>
            <a:ln w="19050">
              <a:solidFill>
                <a:srgbClr val="000000"/>
              </a:solidFill>
              <a:miter lim="800000"/>
              <a:headEnd/>
              <a:tailEnd/>
            </a:ln>
          </p:spPr>
          <p:txBody>
            <a:bodyPr/>
            <a:lstStyle/>
            <a:p>
              <a:endParaRPr lang="en-CA"/>
            </a:p>
          </p:txBody>
        </p:sp>
        <p:sp>
          <p:nvSpPr>
            <p:cNvPr id="56381" name="Freeform 61"/>
            <p:cNvSpPr>
              <a:spLocks/>
            </p:cNvSpPr>
            <p:nvPr/>
          </p:nvSpPr>
          <p:spPr bwMode="auto">
            <a:xfrm>
              <a:off x="4153" y="3675"/>
              <a:ext cx="23" cy="32"/>
            </a:xfrm>
            <a:custGeom>
              <a:avLst/>
              <a:gdLst/>
              <a:ahLst/>
              <a:cxnLst>
                <a:cxn ang="0">
                  <a:pos x="0" y="82"/>
                </a:cxn>
                <a:cxn ang="0">
                  <a:pos x="164" y="0"/>
                </a:cxn>
                <a:cxn ang="0">
                  <a:pos x="164" y="164"/>
                </a:cxn>
                <a:cxn ang="0">
                  <a:pos x="164" y="164"/>
                </a:cxn>
                <a:cxn ang="0">
                  <a:pos x="0" y="82"/>
                </a:cxn>
              </a:cxnLst>
              <a:rect l="0" t="0" r="r" b="b"/>
              <a:pathLst>
                <a:path w="164" h="164">
                  <a:moveTo>
                    <a:pt x="0" y="82"/>
                  </a:moveTo>
                  <a:lnTo>
                    <a:pt x="164" y="0"/>
                  </a:lnTo>
                  <a:cubicBezTo>
                    <a:pt x="138" y="51"/>
                    <a:pt x="138" y="112"/>
                    <a:pt x="164" y="164"/>
                  </a:cubicBezTo>
                  <a:lnTo>
                    <a:pt x="164" y="164"/>
                  </a:lnTo>
                  <a:lnTo>
                    <a:pt x="0" y="82"/>
                  </a:lnTo>
                  <a:close/>
                </a:path>
              </a:pathLst>
            </a:custGeom>
            <a:solidFill>
              <a:srgbClr val="000000"/>
            </a:solidFill>
            <a:ln w="0">
              <a:solidFill>
                <a:srgbClr val="000000"/>
              </a:solidFill>
              <a:prstDash val="solid"/>
              <a:round/>
              <a:headEnd/>
              <a:tailEnd/>
            </a:ln>
          </p:spPr>
          <p:txBody>
            <a:bodyPr/>
            <a:lstStyle/>
            <a:p>
              <a:endParaRPr lang="en-CA"/>
            </a:p>
          </p:txBody>
        </p:sp>
        <p:sp>
          <p:nvSpPr>
            <p:cNvPr id="56382" name="Line 62"/>
            <p:cNvSpPr>
              <a:spLocks noChangeShapeType="1"/>
            </p:cNvSpPr>
            <p:nvPr/>
          </p:nvSpPr>
          <p:spPr bwMode="auto">
            <a:xfrm>
              <a:off x="4051" y="3741"/>
              <a:ext cx="0" cy="61"/>
            </a:xfrm>
            <a:prstGeom prst="line">
              <a:avLst/>
            </a:prstGeom>
            <a:noFill/>
            <a:ln w="36513">
              <a:solidFill>
                <a:srgbClr val="000000"/>
              </a:solidFill>
              <a:miter lim="800000"/>
              <a:headEnd/>
              <a:tailEnd/>
            </a:ln>
          </p:spPr>
          <p:txBody>
            <a:bodyPr/>
            <a:lstStyle/>
            <a:p>
              <a:endParaRPr lang="en-CA"/>
            </a:p>
          </p:txBody>
        </p:sp>
        <p:sp>
          <p:nvSpPr>
            <p:cNvPr id="56383" name="Freeform 63"/>
            <p:cNvSpPr>
              <a:spLocks/>
            </p:cNvSpPr>
            <p:nvPr/>
          </p:nvSpPr>
          <p:spPr bwMode="auto">
            <a:xfrm>
              <a:off x="4037" y="3792"/>
              <a:ext cx="28" cy="41"/>
            </a:xfrm>
            <a:custGeom>
              <a:avLst/>
              <a:gdLst/>
              <a:ahLst/>
              <a:cxnLst>
                <a:cxn ang="0">
                  <a:pos x="103" y="207"/>
                </a:cxn>
                <a:cxn ang="0">
                  <a:pos x="0" y="0"/>
                </a:cxn>
                <a:cxn ang="0">
                  <a:pos x="206" y="0"/>
                </a:cxn>
                <a:cxn ang="0">
                  <a:pos x="206" y="0"/>
                </a:cxn>
                <a:cxn ang="0">
                  <a:pos x="103" y="207"/>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CA"/>
            </a:p>
          </p:txBody>
        </p:sp>
        <p:sp>
          <p:nvSpPr>
            <p:cNvPr id="56384" name="Freeform 64"/>
            <p:cNvSpPr>
              <a:spLocks/>
            </p:cNvSpPr>
            <p:nvPr/>
          </p:nvSpPr>
          <p:spPr bwMode="auto">
            <a:xfrm>
              <a:off x="4128" y="3765"/>
              <a:ext cx="300" cy="25"/>
            </a:xfrm>
            <a:custGeom>
              <a:avLst/>
              <a:gdLst/>
              <a:ahLst/>
              <a:cxnLst>
                <a:cxn ang="0">
                  <a:pos x="1047" y="60"/>
                </a:cxn>
                <a:cxn ang="0">
                  <a:pos x="0" y="60"/>
                </a:cxn>
                <a:cxn ang="0">
                  <a:pos x="0" y="0"/>
                </a:cxn>
              </a:cxnLst>
              <a:rect l="0" t="0" r="r" b="b"/>
              <a:pathLst>
                <a:path w="1047" h="60">
                  <a:moveTo>
                    <a:pt x="1047" y="60"/>
                  </a:moveTo>
                  <a:lnTo>
                    <a:pt x="0" y="60"/>
                  </a:lnTo>
                  <a:lnTo>
                    <a:pt x="0" y="0"/>
                  </a:lnTo>
                </a:path>
              </a:pathLst>
            </a:custGeom>
            <a:noFill/>
            <a:ln w="19050" cap="flat">
              <a:solidFill>
                <a:srgbClr val="000000"/>
              </a:solidFill>
              <a:prstDash val="solid"/>
              <a:miter lim="800000"/>
              <a:headEnd/>
              <a:tailEnd/>
            </a:ln>
          </p:spPr>
          <p:txBody>
            <a:bodyPr/>
            <a:lstStyle/>
            <a:p>
              <a:endParaRPr lang="en-CA"/>
            </a:p>
          </p:txBody>
        </p:sp>
        <p:sp>
          <p:nvSpPr>
            <p:cNvPr id="56385" name="Freeform 65"/>
            <p:cNvSpPr>
              <a:spLocks/>
            </p:cNvSpPr>
            <p:nvPr/>
          </p:nvSpPr>
          <p:spPr bwMode="auto">
            <a:xfrm>
              <a:off x="4117" y="3741"/>
              <a:ext cx="22" cy="32"/>
            </a:xfrm>
            <a:custGeom>
              <a:avLst/>
              <a:gdLst/>
              <a:ahLst/>
              <a:cxnLst>
                <a:cxn ang="0">
                  <a:pos x="82" y="0"/>
                </a:cxn>
                <a:cxn ang="0">
                  <a:pos x="164" y="164"/>
                </a:cxn>
                <a:cxn ang="0">
                  <a:pos x="0" y="164"/>
                </a:cxn>
                <a:cxn ang="0">
                  <a:pos x="0" y="164"/>
                </a:cxn>
                <a:cxn ang="0">
                  <a:pos x="82" y="0"/>
                </a:cxn>
              </a:cxnLst>
              <a:rect l="0" t="0" r="r" b="b"/>
              <a:pathLst>
                <a:path w="164" h="164">
                  <a:moveTo>
                    <a:pt x="82" y="0"/>
                  </a:moveTo>
                  <a:lnTo>
                    <a:pt x="164" y="164"/>
                  </a:lnTo>
                  <a:cubicBezTo>
                    <a:pt x="112" y="138"/>
                    <a:pt x="52" y="138"/>
                    <a:pt x="0" y="164"/>
                  </a:cubicBezTo>
                  <a:lnTo>
                    <a:pt x="0" y="164"/>
                  </a:lnTo>
                  <a:lnTo>
                    <a:pt x="82" y="0"/>
                  </a:lnTo>
                  <a:close/>
                </a:path>
              </a:pathLst>
            </a:custGeom>
            <a:solidFill>
              <a:srgbClr val="000000"/>
            </a:solidFill>
            <a:ln w="0">
              <a:solidFill>
                <a:srgbClr val="000000"/>
              </a:solidFill>
              <a:prstDash val="solid"/>
              <a:round/>
              <a:headEnd/>
              <a:tailEnd/>
            </a:ln>
          </p:spPr>
          <p:txBody>
            <a:bodyPr/>
            <a:lstStyle/>
            <a:p>
              <a:endParaRPr lang="en-CA"/>
            </a:p>
          </p:txBody>
        </p:sp>
        <p:sp>
          <p:nvSpPr>
            <p:cNvPr id="56386" name="Line 66"/>
            <p:cNvSpPr>
              <a:spLocks noChangeShapeType="1"/>
            </p:cNvSpPr>
            <p:nvPr/>
          </p:nvSpPr>
          <p:spPr bwMode="auto">
            <a:xfrm flipV="1">
              <a:off x="4737" y="3741"/>
              <a:ext cx="0" cy="61"/>
            </a:xfrm>
            <a:prstGeom prst="line">
              <a:avLst/>
            </a:prstGeom>
            <a:noFill/>
            <a:ln w="36513">
              <a:solidFill>
                <a:srgbClr val="000000"/>
              </a:solidFill>
              <a:miter lim="800000"/>
              <a:headEnd/>
              <a:tailEnd/>
            </a:ln>
          </p:spPr>
          <p:txBody>
            <a:bodyPr/>
            <a:lstStyle/>
            <a:p>
              <a:endParaRPr lang="en-CA"/>
            </a:p>
          </p:txBody>
        </p:sp>
        <p:sp>
          <p:nvSpPr>
            <p:cNvPr id="56387" name="Freeform 67"/>
            <p:cNvSpPr>
              <a:spLocks/>
            </p:cNvSpPr>
            <p:nvPr/>
          </p:nvSpPr>
          <p:spPr bwMode="auto">
            <a:xfrm>
              <a:off x="4723" y="3792"/>
              <a:ext cx="29" cy="41"/>
            </a:xfrm>
            <a:custGeom>
              <a:avLst/>
              <a:gdLst/>
              <a:ahLst/>
              <a:cxnLst>
                <a:cxn ang="0">
                  <a:pos x="104" y="207"/>
                </a:cxn>
                <a:cxn ang="0">
                  <a:pos x="0" y="0"/>
                </a:cxn>
                <a:cxn ang="0">
                  <a:pos x="207" y="0"/>
                </a:cxn>
                <a:cxn ang="0">
                  <a:pos x="207" y="0"/>
                </a:cxn>
                <a:cxn ang="0">
                  <a:pos x="104" y="207"/>
                </a:cxn>
              </a:cxnLst>
              <a:rect l="0" t="0" r="r" b="b"/>
              <a:pathLst>
                <a:path w="207" h="207">
                  <a:moveTo>
                    <a:pt x="104" y="207"/>
                  </a:moveTo>
                  <a:lnTo>
                    <a:pt x="0" y="0"/>
                  </a:lnTo>
                  <a:cubicBezTo>
                    <a:pt x="65" y="33"/>
                    <a:pt x="142" y="33"/>
                    <a:pt x="207" y="0"/>
                  </a:cubicBezTo>
                  <a:lnTo>
                    <a:pt x="207" y="0"/>
                  </a:lnTo>
                  <a:lnTo>
                    <a:pt x="104" y="207"/>
                  </a:lnTo>
                  <a:close/>
                </a:path>
              </a:pathLst>
            </a:custGeom>
            <a:solidFill>
              <a:srgbClr val="000000"/>
            </a:solidFill>
            <a:ln w="0">
              <a:solidFill>
                <a:srgbClr val="000000"/>
              </a:solidFill>
              <a:prstDash val="solid"/>
              <a:round/>
              <a:headEnd/>
              <a:tailEnd/>
            </a:ln>
          </p:spPr>
          <p:txBody>
            <a:bodyPr/>
            <a:lstStyle/>
            <a:p>
              <a:endParaRPr lang="en-CA"/>
            </a:p>
          </p:txBody>
        </p:sp>
        <p:sp>
          <p:nvSpPr>
            <p:cNvPr id="56388" name="Line 68"/>
            <p:cNvSpPr>
              <a:spLocks noChangeShapeType="1"/>
            </p:cNvSpPr>
            <p:nvPr/>
          </p:nvSpPr>
          <p:spPr bwMode="auto">
            <a:xfrm>
              <a:off x="4879" y="3760"/>
              <a:ext cx="36" cy="42"/>
            </a:xfrm>
            <a:prstGeom prst="line">
              <a:avLst/>
            </a:prstGeom>
            <a:noFill/>
            <a:ln w="36513">
              <a:solidFill>
                <a:srgbClr val="000000"/>
              </a:solidFill>
              <a:miter lim="800000"/>
              <a:headEnd/>
              <a:tailEnd/>
            </a:ln>
          </p:spPr>
          <p:txBody>
            <a:bodyPr/>
            <a:lstStyle/>
            <a:p>
              <a:endParaRPr lang="en-CA"/>
            </a:p>
          </p:txBody>
        </p:sp>
        <p:sp>
          <p:nvSpPr>
            <p:cNvPr id="56389" name="Freeform 69"/>
            <p:cNvSpPr>
              <a:spLocks/>
            </p:cNvSpPr>
            <p:nvPr/>
          </p:nvSpPr>
          <p:spPr bwMode="auto">
            <a:xfrm>
              <a:off x="4862" y="3741"/>
              <a:ext cx="31" cy="41"/>
            </a:xfrm>
            <a:custGeom>
              <a:avLst/>
              <a:gdLst/>
              <a:ahLst/>
              <a:cxnLst>
                <a:cxn ang="0">
                  <a:pos x="0" y="0"/>
                </a:cxn>
                <a:cxn ang="0">
                  <a:pos x="225" y="48"/>
                </a:cxn>
                <a:cxn ang="0">
                  <a:pos x="96" y="209"/>
                </a:cxn>
                <a:cxn ang="0">
                  <a:pos x="96" y="209"/>
                </a:cxn>
                <a:cxn ang="0">
                  <a:pos x="0" y="0"/>
                </a:cxn>
              </a:cxnLst>
              <a:rect l="0" t="0" r="r" b="b"/>
              <a:pathLst>
                <a:path w="225" h="209">
                  <a:moveTo>
                    <a:pt x="0" y="0"/>
                  </a:moveTo>
                  <a:lnTo>
                    <a:pt x="225" y="48"/>
                  </a:lnTo>
                  <a:cubicBezTo>
                    <a:pt x="159" y="79"/>
                    <a:pt x="111" y="138"/>
                    <a:pt x="96" y="209"/>
                  </a:cubicBezTo>
                  <a:lnTo>
                    <a:pt x="96" y="209"/>
                  </a:lnTo>
                  <a:lnTo>
                    <a:pt x="0" y="0"/>
                  </a:lnTo>
                  <a:close/>
                </a:path>
              </a:pathLst>
            </a:custGeom>
            <a:solidFill>
              <a:srgbClr val="000000"/>
            </a:solidFill>
            <a:ln w="0">
              <a:solidFill>
                <a:srgbClr val="000000"/>
              </a:solidFill>
              <a:prstDash val="solid"/>
              <a:round/>
              <a:headEnd/>
              <a:tailEnd/>
            </a:ln>
          </p:spPr>
          <p:txBody>
            <a:bodyPr/>
            <a:lstStyle/>
            <a:p>
              <a:endParaRPr lang="en-CA"/>
            </a:p>
          </p:txBody>
        </p:sp>
        <p:sp>
          <p:nvSpPr>
            <p:cNvPr id="56390" name="Line 70"/>
            <p:cNvSpPr>
              <a:spLocks noChangeShapeType="1"/>
            </p:cNvSpPr>
            <p:nvPr/>
          </p:nvSpPr>
          <p:spPr bwMode="auto">
            <a:xfrm>
              <a:off x="5338" y="3790"/>
              <a:ext cx="51" cy="0"/>
            </a:xfrm>
            <a:prstGeom prst="line">
              <a:avLst/>
            </a:prstGeom>
            <a:noFill/>
            <a:ln w="19050">
              <a:solidFill>
                <a:srgbClr val="000000"/>
              </a:solidFill>
              <a:miter lim="800000"/>
              <a:headEnd/>
              <a:tailEnd/>
            </a:ln>
          </p:spPr>
          <p:txBody>
            <a:bodyPr/>
            <a:lstStyle/>
            <a:p>
              <a:endParaRPr lang="en-CA"/>
            </a:p>
          </p:txBody>
        </p:sp>
        <p:sp>
          <p:nvSpPr>
            <p:cNvPr id="56391" name="Freeform 71"/>
            <p:cNvSpPr>
              <a:spLocks/>
            </p:cNvSpPr>
            <p:nvPr/>
          </p:nvSpPr>
          <p:spPr bwMode="auto">
            <a:xfrm>
              <a:off x="5384" y="3773"/>
              <a:ext cx="22" cy="33"/>
            </a:xfrm>
            <a:custGeom>
              <a:avLst/>
              <a:gdLst/>
              <a:ahLst/>
              <a:cxnLst>
                <a:cxn ang="0">
                  <a:pos x="164" y="82"/>
                </a:cxn>
                <a:cxn ang="0">
                  <a:pos x="0" y="164"/>
                </a:cxn>
                <a:cxn ang="0">
                  <a:pos x="0" y="0"/>
                </a:cxn>
                <a:cxn ang="0">
                  <a:pos x="0" y="0"/>
                </a:cxn>
                <a:cxn ang="0">
                  <a:pos x="164" y="82"/>
                </a:cxn>
              </a:cxnLst>
              <a:rect l="0" t="0" r="r" b="b"/>
              <a:pathLst>
                <a:path w="164" h="164">
                  <a:moveTo>
                    <a:pt x="164" y="82"/>
                  </a:moveTo>
                  <a:lnTo>
                    <a:pt x="0" y="164"/>
                  </a:lnTo>
                  <a:cubicBezTo>
                    <a:pt x="26" y="112"/>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CA"/>
            </a:p>
          </p:txBody>
        </p:sp>
        <p:sp>
          <p:nvSpPr>
            <p:cNvPr id="56392" name="Line 72"/>
            <p:cNvSpPr>
              <a:spLocks noChangeShapeType="1"/>
            </p:cNvSpPr>
            <p:nvPr/>
          </p:nvSpPr>
          <p:spPr bwMode="auto">
            <a:xfrm>
              <a:off x="5338" y="3974"/>
              <a:ext cx="51" cy="0"/>
            </a:xfrm>
            <a:prstGeom prst="line">
              <a:avLst/>
            </a:prstGeom>
            <a:noFill/>
            <a:ln w="19050">
              <a:solidFill>
                <a:srgbClr val="000000"/>
              </a:solidFill>
              <a:miter lim="800000"/>
              <a:headEnd/>
              <a:tailEnd/>
            </a:ln>
          </p:spPr>
          <p:txBody>
            <a:bodyPr/>
            <a:lstStyle/>
            <a:p>
              <a:endParaRPr lang="en-CA"/>
            </a:p>
          </p:txBody>
        </p:sp>
        <p:sp>
          <p:nvSpPr>
            <p:cNvPr id="56393" name="Freeform 73"/>
            <p:cNvSpPr>
              <a:spLocks/>
            </p:cNvSpPr>
            <p:nvPr/>
          </p:nvSpPr>
          <p:spPr bwMode="auto">
            <a:xfrm>
              <a:off x="5384" y="3958"/>
              <a:ext cx="22" cy="32"/>
            </a:xfrm>
            <a:custGeom>
              <a:avLst/>
              <a:gdLst/>
              <a:ahLst/>
              <a:cxnLst>
                <a:cxn ang="0">
                  <a:pos x="164" y="83"/>
                </a:cxn>
                <a:cxn ang="0">
                  <a:pos x="0" y="164"/>
                </a:cxn>
                <a:cxn ang="0">
                  <a:pos x="1" y="0"/>
                </a:cxn>
                <a:cxn ang="0">
                  <a:pos x="1" y="0"/>
                </a:cxn>
                <a:cxn ang="0">
                  <a:pos x="164" y="83"/>
                </a:cxn>
              </a:cxnLst>
              <a:rect l="0" t="0" r="r" b="b"/>
              <a:pathLst>
                <a:path w="164" h="164">
                  <a:moveTo>
                    <a:pt x="164" y="83"/>
                  </a:moveTo>
                  <a:lnTo>
                    <a:pt x="0" y="164"/>
                  </a:lnTo>
                  <a:cubicBezTo>
                    <a:pt x="26" y="112"/>
                    <a:pt x="26" y="52"/>
                    <a:pt x="1" y="0"/>
                  </a:cubicBezTo>
                  <a:lnTo>
                    <a:pt x="1" y="0"/>
                  </a:lnTo>
                  <a:lnTo>
                    <a:pt x="164" y="83"/>
                  </a:lnTo>
                  <a:close/>
                </a:path>
              </a:pathLst>
            </a:custGeom>
            <a:solidFill>
              <a:srgbClr val="000000"/>
            </a:solidFill>
            <a:ln w="0">
              <a:solidFill>
                <a:srgbClr val="000000"/>
              </a:solidFill>
              <a:prstDash val="solid"/>
              <a:round/>
              <a:headEnd/>
              <a:tailEnd/>
            </a:ln>
          </p:spPr>
          <p:txBody>
            <a:bodyPr/>
            <a:lstStyle/>
            <a:p>
              <a:endParaRPr lang="en-CA"/>
            </a:p>
          </p:txBody>
        </p:sp>
      </p:grpSp>
      <p:sp>
        <p:nvSpPr>
          <p:cNvPr id="56394" name="Text Placeholder 2"/>
          <p:cNvSpPr>
            <a:spLocks/>
          </p:cNvSpPr>
          <p:nvPr/>
        </p:nvSpPr>
        <p:spPr bwMode="auto">
          <a:xfrm>
            <a:off x="457200" y="4648199"/>
            <a:ext cx="8001000" cy="1211263"/>
          </a:xfrm>
          <a:prstGeom prst="rect">
            <a:avLst/>
          </a:prstGeom>
          <a:noFill/>
          <a:ln w="9525">
            <a:noFill/>
            <a:miter lim="800000"/>
            <a:headEnd/>
            <a:tailEnd/>
          </a:ln>
        </p:spPr>
        <p:txBody>
          <a:bodyPr/>
          <a:lstStyle/>
          <a:p>
            <a:pPr marL="342900" indent="-342900" defTabSz="457200">
              <a:spcBef>
                <a:spcPct val="20000"/>
              </a:spcBef>
              <a:buFont typeface="Arial" pitchFamily="34" charset="0"/>
              <a:buChar char="•"/>
            </a:pPr>
            <a:r>
              <a:rPr lang="en-CA" sz="2000" dirty="0" smtClean="0">
                <a:latin typeface="Calibri" pitchFamily="34" charset="0"/>
              </a:rPr>
              <a:t>Term “Operand Collector” appears in figure in NVIDIA Fermi Whitepaper</a:t>
            </a:r>
          </a:p>
          <a:p>
            <a:pPr marL="342900" indent="-342900" defTabSz="457200">
              <a:spcBef>
                <a:spcPct val="20000"/>
              </a:spcBef>
              <a:buFont typeface="Arial" pitchFamily="34" charset="0"/>
              <a:buChar char="•"/>
            </a:pPr>
            <a:r>
              <a:rPr lang="en-CA" sz="2000" dirty="0" smtClean="0">
                <a:latin typeface="Calibri" pitchFamily="34" charset="0"/>
              </a:rPr>
              <a:t>Operand </a:t>
            </a:r>
            <a:r>
              <a:rPr lang="en-CA" sz="2000" dirty="0">
                <a:latin typeface="Calibri" pitchFamily="34" charset="0"/>
              </a:rPr>
              <a:t>Collector Architecture (US </a:t>
            </a:r>
            <a:r>
              <a:rPr lang="en-CA" sz="2000" dirty="0" smtClean="0">
                <a:latin typeface="Calibri" pitchFamily="34" charset="0"/>
              </a:rPr>
              <a:t>Patent: 7834881)</a:t>
            </a:r>
            <a:endParaRPr lang="en-CA" sz="2000" dirty="0">
              <a:latin typeface="Calibri" pitchFamily="34" charset="0"/>
            </a:endParaRPr>
          </a:p>
          <a:p>
            <a:pPr marL="742950" lvl="1" indent="-285750" defTabSz="457200">
              <a:spcBef>
                <a:spcPct val="20000"/>
              </a:spcBef>
              <a:buFont typeface="Arial" pitchFamily="34" charset="0"/>
              <a:buChar char="–"/>
            </a:pPr>
            <a:r>
              <a:rPr lang="en-CA" dirty="0">
                <a:latin typeface="Calibri" pitchFamily="34" charset="0"/>
              </a:rPr>
              <a:t>Interleave operand fetch from different threads to achieve full utilization</a:t>
            </a:r>
          </a:p>
        </p:txBody>
      </p:sp>
      <p:sp>
        <p:nvSpPr>
          <p:cNvPr id="56395" name="Rectangle 6"/>
          <p:cNvSpPr>
            <a:spLocks noChangeArrowheads="1"/>
          </p:cNvSpPr>
          <p:nvPr/>
        </p:nvSpPr>
        <p:spPr bwMode="auto">
          <a:xfrm>
            <a:off x="1185862" y="1365250"/>
            <a:ext cx="1441450" cy="1871663"/>
          </a:xfrm>
          <a:prstGeom prst="rect">
            <a:avLst/>
          </a:prstGeom>
          <a:solidFill>
            <a:schemeClr val="bg1"/>
          </a:solidFill>
          <a:ln w="9525">
            <a:solidFill>
              <a:schemeClr val="tx1"/>
            </a:solidFill>
            <a:miter lim="800000"/>
            <a:headEnd/>
            <a:tailEnd/>
          </a:ln>
        </p:spPr>
        <p:txBody>
          <a:bodyPr wrap="none"/>
          <a:lstStyle/>
          <a:p>
            <a:pPr algn="ctr"/>
            <a:r>
              <a:rPr lang="en-US" b="1"/>
              <a:t>Bank 0</a:t>
            </a:r>
          </a:p>
        </p:txBody>
      </p:sp>
      <p:sp>
        <p:nvSpPr>
          <p:cNvPr id="56396" name="Rectangle 7"/>
          <p:cNvSpPr>
            <a:spLocks noChangeArrowheads="1"/>
          </p:cNvSpPr>
          <p:nvPr/>
        </p:nvSpPr>
        <p:spPr bwMode="auto">
          <a:xfrm>
            <a:off x="2770187" y="1365250"/>
            <a:ext cx="1441450" cy="1871663"/>
          </a:xfrm>
          <a:prstGeom prst="rect">
            <a:avLst/>
          </a:prstGeom>
          <a:solidFill>
            <a:schemeClr val="bg1"/>
          </a:solidFill>
          <a:ln w="9525">
            <a:solidFill>
              <a:schemeClr val="tx1"/>
            </a:solidFill>
            <a:miter lim="800000"/>
            <a:headEnd/>
            <a:tailEnd/>
          </a:ln>
        </p:spPr>
        <p:txBody>
          <a:bodyPr wrap="none"/>
          <a:lstStyle/>
          <a:p>
            <a:pPr algn="ctr"/>
            <a:r>
              <a:rPr lang="en-US" b="1"/>
              <a:t>Bank 1</a:t>
            </a:r>
          </a:p>
        </p:txBody>
      </p:sp>
      <p:sp>
        <p:nvSpPr>
          <p:cNvPr id="56397" name="Rectangle 8"/>
          <p:cNvSpPr>
            <a:spLocks noChangeArrowheads="1"/>
          </p:cNvSpPr>
          <p:nvPr/>
        </p:nvSpPr>
        <p:spPr bwMode="auto">
          <a:xfrm>
            <a:off x="4354512" y="1365250"/>
            <a:ext cx="1441450" cy="1871663"/>
          </a:xfrm>
          <a:prstGeom prst="rect">
            <a:avLst/>
          </a:prstGeom>
          <a:solidFill>
            <a:schemeClr val="bg1"/>
          </a:solidFill>
          <a:ln w="9525">
            <a:solidFill>
              <a:schemeClr val="tx1"/>
            </a:solidFill>
            <a:miter lim="800000"/>
            <a:headEnd/>
            <a:tailEnd/>
          </a:ln>
        </p:spPr>
        <p:txBody>
          <a:bodyPr wrap="none"/>
          <a:lstStyle/>
          <a:p>
            <a:pPr algn="ctr"/>
            <a:r>
              <a:rPr lang="en-US" b="1"/>
              <a:t>Bank 2</a:t>
            </a:r>
          </a:p>
        </p:txBody>
      </p:sp>
      <p:sp>
        <p:nvSpPr>
          <p:cNvPr id="56398" name="Rectangle 9"/>
          <p:cNvSpPr>
            <a:spLocks noChangeArrowheads="1"/>
          </p:cNvSpPr>
          <p:nvPr/>
        </p:nvSpPr>
        <p:spPr bwMode="auto">
          <a:xfrm>
            <a:off x="5938837" y="1365250"/>
            <a:ext cx="1441450" cy="1871663"/>
          </a:xfrm>
          <a:prstGeom prst="rect">
            <a:avLst/>
          </a:prstGeom>
          <a:solidFill>
            <a:schemeClr val="bg1"/>
          </a:solidFill>
          <a:ln w="9525">
            <a:solidFill>
              <a:schemeClr val="tx1"/>
            </a:solidFill>
            <a:miter lim="800000"/>
            <a:headEnd/>
            <a:tailEnd/>
          </a:ln>
        </p:spPr>
        <p:txBody>
          <a:bodyPr wrap="none"/>
          <a:lstStyle/>
          <a:p>
            <a:pPr algn="ctr"/>
            <a:r>
              <a:rPr lang="en-US" b="1"/>
              <a:t>Bank 3</a:t>
            </a:r>
          </a:p>
        </p:txBody>
      </p:sp>
      <p:sp>
        <p:nvSpPr>
          <p:cNvPr id="56399" name="Rectangle 11"/>
          <p:cNvSpPr>
            <a:spLocks noChangeArrowheads="1"/>
          </p:cNvSpPr>
          <p:nvPr/>
        </p:nvSpPr>
        <p:spPr bwMode="auto">
          <a:xfrm>
            <a:off x="1401762" y="1797050"/>
            <a:ext cx="1052513" cy="360363"/>
          </a:xfrm>
          <a:prstGeom prst="rect">
            <a:avLst/>
          </a:prstGeom>
          <a:solidFill>
            <a:srgbClr val="CCFFCC"/>
          </a:solidFill>
          <a:ln w="9525">
            <a:solidFill>
              <a:schemeClr val="tx1"/>
            </a:solidFill>
            <a:miter lim="800000"/>
            <a:headEnd/>
            <a:tailEnd/>
          </a:ln>
        </p:spPr>
        <p:txBody>
          <a:bodyPr wrap="none" anchor="ctr"/>
          <a:lstStyle/>
          <a:p>
            <a:pPr algn="ctr"/>
            <a:r>
              <a:rPr lang="en-US"/>
              <a:t>R0</a:t>
            </a:r>
          </a:p>
        </p:txBody>
      </p:sp>
      <p:sp>
        <p:nvSpPr>
          <p:cNvPr id="56400" name="Rectangle 12"/>
          <p:cNvSpPr>
            <a:spLocks noChangeArrowheads="1"/>
          </p:cNvSpPr>
          <p:nvPr/>
        </p:nvSpPr>
        <p:spPr bwMode="auto">
          <a:xfrm>
            <a:off x="2986087" y="1797050"/>
            <a:ext cx="1052513" cy="360363"/>
          </a:xfrm>
          <a:prstGeom prst="rect">
            <a:avLst/>
          </a:prstGeom>
          <a:solidFill>
            <a:srgbClr val="FFCCFF"/>
          </a:solidFill>
          <a:ln w="9525">
            <a:solidFill>
              <a:schemeClr val="tx1"/>
            </a:solidFill>
            <a:miter lim="800000"/>
            <a:headEnd/>
            <a:tailEnd/>
          </a:ln>
        </p:spPr>
        <p:txBody>
          <a:bodyPr wrap="none" anchor="ctr"/>
          <a:lstStyle/>
          <a:p>
            <a:pPr algn="ctr"/>
            <a:r>
              <a:rPr lang="en-US"/>
              <a:t>R1</a:t>
            </a:r>
          </a:p>
        </p:txBody>
      </p:sp>
      <p:sp>
        <p:nvSpPr>
          <p:cNvPr id="56401" name="Rectangle 13"/>
          <p:cNvSpPr>
            <a:spLocks noChangeArrowheads="1"/>
          </p:cNvSpPr>
          <p:nvPr/>
        </p:nvSpPr>
        <p:spPr bwMode="auto">
          <a:xfrm>
            <a:off x="4570412" y="1797050"/>
            <a:ext cx="1052513" cy="360363"/>
          </a:xfrm>
          <a:prstGeom prst="rect">
            <a:avLst/>
          </a:prstGeom>
          <a:solidFill>
            <a:srgbClr val="FFFF99"/>
          </a:solidFill>
          <a:ln w="9525">
            <a:solidFill>
              <a:schemeClr val="tx1"/>
            </a:solidFill>
            <a:miter lim="800000"/>
            <a:headEnd/>
            <a:tailEnd/>
          </a:ln>
        </p:spPr>
        <p:txBody>
          <a:bodyPr wrap="none" anchor="ctr"/>
          <a:lstStyle/>
          <a:p>
            <a:pPr algn="ctr"/>
            <a:r>
              <a:rPr lang="en-US"/>
              <a:t>R2</a:t>
            </a:r>
          </a:p>
        </p:txBody>
      </p:sp>
      <p:sp>
        <p:nvSpPr>
          <p:cNvPr id="56402" name="Rectangle 14"/>
          <p:cNvSpPr>
            <a:spLocks noChangeArrowheads="1"/>
          </p:cNvSpPr>
          <p:nvPr/>
        </p:nvSpPr>
        <p:spPr bwMode="auto">
          <a:xfrm>
            <a:off x="6154737" y="1797050"/>
            <a:ext cx="1052513" cy="360363"/>
          </a:xfrm>
          <a:prstGeom prst="rect">
            <a:avLst/>
          </a:prstGeom>
          <a:solidFill>
            <a:srgbClr val="CCCCFF"/>
          </a:solidFill>
          <a:ln w="9525">
            <a:solidFill>
              <a:schemeClr val="tx1"/>
            </a:solidFill>
            <a:miter lim="800000"/>
            <a:headEnd/>
            <a:tailEnd/>
          </a:ln>
        </p:spPr>
        <p:txBody>
          <a:bodyPr wrap="none" anchor="ctr"/>
          <a:lstStyle/>
          <a:p>
            <a:pPr algn="ctr"/>
            <a:r>
              <a:rPr lang="en-US"/>
              <a:t>R3</a:t>
            </a:r>
          </a:p>
        </p:txBody>
      </p:sp>
      <p:sp>
        <p:nvSpPr>
          <p:cNvPr id="56403" name="Rectangle 15"/>
          <p:cNvSpPr>
            <a:spLocks noChangeArrowheads="1"/>
          </p:cNvSpPr>
          <p:nvPr/>
        </p:nvSpPr>
        <p:spPr bwMode="auto">
          <a:xfrm>
            <a:off x="1401762" y="2157413"/>
            <a:ext cx="1052513" cy="360362"/>
          </a:xfrm>
          <a:prstGeom prst="rect">
            <a:avLst/>
          </a:prstGeom>
          <a:solidFill>
            <a:srgbClr val="CCFFCC"/>
          </a:solidFill>
          <a:ln w="9525">
            <a:solidFill>
              <a:schemeClr val="tx1"/>
            </a:solidFill>
            <a:miter lim="800000"/>
            <a:headEnd/>
            <a:tailEnd/>
          </a:ln>
        </p:spPr>
        <p:txBody>
          <a:bodyPr wrap="none" anchor="ctr"/>
          <a:lstStyle/>
          <a:p>
            <a:pPr algn="ctr"/>
            <a:r>
              <a:rPr lang="en-US"/>
              <a:t>R4</a:t>
            </a:r>
          </a:p>
        </p:txBody>
      </p:sp>
      <p:sp>
        <p:nvSpPr>
          <p:cNvPr id="56404" name="Rectangle 16"/>
          <p:cNvSpPr>
            <a:spLocks noChangeArrowheads="1"/>
          </p:cNvSpPr>
          <p:nvPr/>
        </p:nvSpPr>
        <p:spPr bwMode="auto">
          <a:xfrm>
            <a:off x="2986087" y="2157413"/>
            <a:ext cx="1052513" cy="360362"/>
          </a:xfrm>
          <a:prstGeom prst="rect">
            <a:avLst/>
          </a:prstGeom>
          <a:solidFill>
            <a:srgbClr val="FFCCFF"/>
          </a:solidFill>
          <a:ln w="9525">
            <a:solidFill>
              <a:schemeClr val="tx1"/>
            </a:solidFill>
            <a:miter lim="800000"/>
            <a:headEnd/>
            <a:tailEnd/>
          </a:ln>
        </p:spPr>
        <p:txBody>
          <a:bodyPr wrap="none" anchor="ctr"/>
          <a:lstStyle/>
          <a:p>
            <a:pPr algn="ctr"/>
            <a:r>
              <a:rPr lang="en-US"/>
              <a:t>R5</a:t>
            </a:r>
          </a:p>
        </p:txBody>
      </p:sp>
      <p:sp>
        <p:nvSpPr>
          <p:cNvPr id="56405" name="Rectangle 17"/>
          <p:cNvSpPr>
            <a:spLocks noChangeArrowheads="1"/>
          </p:cNvSpPr>
          <p:nvPr/>
        </p:nvSpPr>
        <p:spPr bwMode="auto">
          <a:xfrm>
            <a:off x="4570412" y="2157413"/>
            <a:ext cx="1052513" cy="360362"/>
          </a:xfrm>
          <a:prstGeom prst="rect">
            <a:avLst/>
          </a:prstGeom>
          <a:solidFill>
            <a:srgbClr val="FFFF99"/>
          </a:solidFill>
          <a:ln w="9525">
            <a:solidFill>
              <a:schemeClr val="tx1"/>
            </a:solidFill>
            <a:miter lim="800000"/>
            <a:headEnd/>
            <a:tailEnd/>
          </a:ln>
        </p:spPr>
        <p:txBody>
          <a:bodyPr wrap="none" anchor="ctr"/>
          <a:lstStyle/>
          <a:p>
            <a:pPr algn="ctr"/>
            <a:r>
              <a:rPr lang="en-US"/>
              <a:t>R6</a:t>
            </a:r>
          </a:p>
        </p:txBody>
      </p:sp>
      <p:sp>
        <p:nvSpPr>
          <p:cNvPr id="56406" name="Rectangle 18"/>
          <p:cNvSpPr>
            <a:spLocks noChangeArrowheads="1"/>
          </p:cNvSpPr>
          <p:nvPr/>
        </p:nvSpPr>
        <p:spPr bwMode="auto">
          <a:xfrm>
            <a:off x="6154737" y="2157413"/>
            <a:ext cx="1052513" cy="360362"/>
          </a:xfrm>
          <a:prstGeom prst="rect">
            <a:avLst/>
          </a:prstGeom>
          <a:solidFill>
            <a:srgbClr val="CCCCFF"/>
          </a:solidFill>
          <a:ln w="9525">
            <a:solidFill>
              <a:schemeClr val="tx1"/>
            </a:solidFill>
            <a:miter lim="800000"/>
            <a:headEnd/>
            <a:tailEnd/>
          </a:ln>
        </p:spPr>
        <p:txBody>
          <a:bodyPr wrap="none" anchor="ctr"/>
          <a:lstStyle/>
          <a:p>
            <a:pPr algn="ctr"/>
            <a:r>
              <a:rPr lang="en-US"/>
              <a:t>R7</a:t>
            </a:r>
          </a:p>
        </p:txBody>
      </p:sp>
      <p:sp>
        <p:nvSpPr>
          <p:cNvPr id="56407" name="Rectangle 19"/>
          <p:cNvSpPr>
            <a:spLocks noChangeArrowheads="1"/>
          </p:cNvSpPr>
          <p:nvPr/>
        </p:nvSpPr>
        <p:spPr bwMode="auto">
          <a:xfrm>
            <a:off x="1401762" y="2516188"/>
            <a:ext cx="1052513" cy="360362"/>
          </a:xfrm>
          <a:prstGeom prst="rect">
            <a:avLst/>
          </a:prstGeom>
          <a:solidFill>
            <a:srgbClr val="CCFFCC"/>
          </a:solidFill>
          <a:ln w="9525">
            <a:solidFill>
              <a:schemeClr val="tx1"/>
            </a:solidFill>
            <a:miter lim="800000"/>
            <a:headEnd/>
            <a:tailEnd/>
          </a:ln>
        </p:spPr>
        <p:txBody>
          <a:bodyPr wrap="none" anchor="ctr"/>
          <a:lstStyle/>
          <a:p>
            <a:pPr algn="ctr"/>
            <a:r>
              <a:rPr lang="en-US"/>
              <a:t>R8</a:t>
            </a:r>
          </a:p>
        </p:txBody>
      </p:sp>
      <p:sp>
        <p:nvSpPr>
          <p:cNvPr id="56408" name="Rectangle 20"/>
          <p:cNvSpPr>
            <a:spLocks noChangeArrowheads="1"/>
          </p:cNvSpPr>
          <p:nvPr/>
        </p:nvSpPr>
        <p:spPr bwMode="auto">
          <a:xfrm>
            <a:off x="2986087" y="2516188"/>
            <a:ext cx="1052513" cy="360362"/>
          </a:xfrm>
          <a:prstGeom prst="rect">
            <a:avLst/>
          </a:prstGeom>
          <a:solidFill>
            <a:srgbClr val="FFCCFF"/>
          </a:solidFill>
          <a:ln w="9525">
            <a:solidFill>
              <a:schemeClr val="tx1"/>
            </a:solidFill>
            <a:miter lim="800000"/>
            <a:headEnd/>
            <a:tailEnd/>
          </a:ln>
        </p:spPr>
        <p:txBody>
          <a:bodyPr wrap="none" anchor="ctr"/>
          <a:lstStyle/>
          <a:p>
            <a:pPr algn="ctr"/>
            <a:r>
              <a:rPr lang="en-US"/>
              <a:t>R9</a:t>
            </a:r>
          </a:p>
        </p:txBody>
      </p:sp>
      <p:sp>
        <p:nvSpPr>
          <p:cNvPr id="56409" name="Rectangle 21"/>
          <p:cNvSpPr>
            <a:spLocks noChangeArrowheads="1"/>
          </p:cNvSpPr>
          <p:nvPr/>
        </p:nvSpPr>
        <p:spPr bwMode="auto">
          <a:xfrm>
            <a:off x="4570412" y="2516188"/>
            <a:ext cx="1052513" cy="360362"/>
          </a:xfrm>
          <a:prstGeom prst="rect">
            <a:avLst/>
          </a:prstGeom>
          <a:solidFill>
            <a:srgbClr val="FFFF99"/>
          </a:solidFill>
          <a:ln w="9525">
            <a:solidFill>
              <a:schemeClr val="tx1"/>
            </a:solidFill>
            <a:miter lim="800000"/>
            <a:headEnd/>
            <a:tailEnd/>
          </a:ln>
        </p:spPr>
        <p:txBody>
          <a:bodyPr wrap="none" anchor="ctr"/>
          <a:lstStyle/>
          <a:p>
            <a:pPr algn="ctr"/>
            <a:r>
              <a:rPr lang="en-US"/>
              <a:t>R10</a:t>
            </a:r>
          </a:p>
        </p:txBody>
      </p:sp>
      <p:sp>
        <p:nvSpPr>
          <p:cNvPr id="56410" name="Rectangle 22"/>
          <p:cNvSpPr>
            <a:spLocks noChangeArrowheads="1"/>
          </p:cNvSpPr>
          <p:nvPr/>
        </p:nvSpPr>
        <p:spPr bwMode="auto">
          <a:xfrm>
            <a:off x="6154737" y="2516188"/>
            <a:ext cx="1052513" cy="360362"/>
          </a:xfrm>
          <a:prstGeom prst="rect">
            <a:avLst/>
          </a:prstGeom>
          <a:solidFill>
            <a:srgbClr val="CCCCFF"/>
          </a:solidFill>
          <a:ln w="9525">
            <a:solidFill>
              <a:schemeClr val="tx1"/>
            </a:solidFill>
            <a:miter lim="800000"/>
            <a:headEnd/>
            <a:tailEnd/>
          </a:ln>
        </p:spPr>
        <p:txBody>
          <a:bodyPr wrap="none" anchor="ctr"/>
          <a:lstStyle/>
          <a:p>
            <a:pPr algn="ctr"/>
            <a:r>
              <a:rPr lang="en-US"/>
              <a:t>R11</a:t>
            </a:r>
          </a:p>
        </p:txBody>
      </p:sp>
      <p:sp>
        <p:nvSpPr>
          <p:cNvPr id="56411" name="Text Box 23"/>
          <p:cNvSpPr txBox="1">
            <a:spLocks noChangeArrowheads="1"/>
          </p:cNvSpPr>
          <p:nvPr/>
        </p:nvSpPr>
        <p:spPr bwMode="auto">
          <a:xfrm>
            <a:off x="1401762" y="2805113"/>
            <a:ext cx="1052513" cy="366712"/>
          </a:xfrm>
          <a:prstGeom prst="rect">
            <a:avLst/>
          </a:prstGeom>
          <a:noFill/>
          <a:ln w="9525">
            <a:noFill/>
            <a:miter lim="800000"/>
            <a:headEnd/>
            <a:tailEnd/>
          </a:ln>
        </p:spPr>
        <p:txBody>
          <a:bodyPr>
            <a:spAutoFit/>
          </a:bodyPr>
          <a:lstStyle/>
          <a:p>
            <a:pPr algn="ctr"/>
            <a:r>
              <a:rPr lang="en-US" b="1"/>
              <a:t>…</a:t>
            </a:r>
          </a:p>
        </p:txBody>
      </p:sp>
      <p:sp>
        <p:nvSpPr>
          <p:cNvPr id="56412" name="Text Box 26"/>
          <p:cNvSpPr txBox="1">
            <a:spLocks noChangeArrowheads="1"/>
          </p:cNvSpPr>
          <p:nvPr/>
        </p:nvSpPr>
        <p:spPr bwMode="auto">
          <a:xfrm>
            <a:off x="2986087" y="2805113"/>
            <a:ext cx="1052513" cy="366712"/>
          </a:xfrm>
          <a:prstGeom prst="rect">
            <a:avLst/>
          </a:prstGeom>
          <a:noFill/>
          <a:ln w="9525">
            <a:noFill/>
            <a:miter lim="800000"/>
            <a:headEnd/>
            <a:tailEnd/>
          </a:ln>
        </p:spPr>
        <p:txBody>
          <a:bodyPr>
            <a:spAutoFit/>
          </a:bodyPr>
          <a:lstStyle/>
          <a:p>
            <a:pPr algn="ctr"/>
            <a:r>
              <a:rPr lang="en-US" b="1"/>
              <a:t>…</a:t>
            </a:r>
          </a:p>
        </p:txBody>
      </p:sp>
      <p:sp>
        <p:nvSpPr>
          <p:cNvPr id="56413" name="Text Box 27"/>
          <p:cNvSpPr txBox="1">
            <a:spLocks noChangeArrowheads="1"/>
          </p:cNvSpPr>
          <p:nvPr/>
        </p:nvSpPr>
        <p:spPr bwMode="auto">
          <a:xfrm>
            <a:off x="4570412" y="2805113"/>
            <a:ext cx="1052513" cy="366712"/>
          </a:xfrm>
          <a:prstGeom prst="rect">
            <a:avLst/>
          </a:prstGeom>
          <a:noFill/>
          <a:ln w="9525">
            <a:noFill/>
            <a:miter lim="800000"/>
            <a:headEnd/>
            <a:tailEnd/>
          </a:ln>
        </p:spPr>
        <p:txBody>
          <a:bodyPr>
            <a:spAutoFit/>
          </a:bodyPr>
          <a:lstStyle/>
          <a:p>
            <a:pPr algn="ctr"/>
            <a:r>
              <a:rPr lang="en-US" b="1"/>
              <a:t>…</a:t>
            </a:r>
          </a:p>
        </p:txBody>
      </p:sp>
      <p:sp>
        <p:nvSpPr>
          <p:cNvPr id="56414" name="Text Box 28"/>
          <p:cNvSpPr txBox="1">
            <a:spLocks noChangeArrowheads="1"/>
          </p:cNvSpPr>
          <p:nvPr/>
        </p:nvSpPr>
        <p:spPr bwMode="auto">
          <a:xfrm>
            <a:off x="6154737" y="2805113"/>
            <a:ext cx="1052513" cy="366712"/>
          </a:xfrm>
          <a:prstGeom prst="rect">
            <a:avLst/>
          </a:prstGeom>
          <a:noFill/>
          <a:ln w="9525">
            <a:noFill/>
            <a:miter lim="800000"/>
            <a:headEnd/>
            <a:tailEnd/>
          </a:ln>
        </p:spPr>
        <p:txBody>
          <a:bodyPr>
            <a:spAutoFit/>
          </a:bodyPr>
          <a:lstStyle/>
          <a:p>
            <a:pPr algn="ctr"/>
            <a:r>
              <a:rPr lang="en-US" b="1"/>
              <a:t>…</a:t>
            </a:r>
          </a:p>
        </p:txBody>
      </p:sp>
      <p:grpSp>
        <p:nvGrpSpPr>
          <p:cNvPr id="3" name="Group 35"/>
          <p:cNvGrpSpPr>
            <a:grpSpLocks/>
          </p:cNvGrpSpPr>
          <p:nvPr/>
        </p:nvGrpSpPr>
        <p:grpSpPr bwMode="auto">
          <a:xfrm>
            <a:off x="2971800" y="3236913"/>
            <a:ext cx="3744913" cy="828675"/>
            <a:chOff x="1918" y="2296"/>
            <a:chExt cx="2359" cy="522"/>
          </a:xfrm>
        </p:grpSpPr>
        <p:sp>
          <p:nvSpPr>
            <p:cNvPr id="56416" name="Text Box 29"/>
            <p:cNvSpPr txBox="1">
              <a:spLocks noChangeArrowheads="1"/>
            </p:cNvSpPr>
            <p:nvPr/>
          </p:nvSpPr>
          <p:spPr bwMode="auto">
            <a:xfrm>
              <a:off x="1918" y="2568"/>
              <a:ext cx="2112" cy="250"/>
            </a:xfrm>
            <a:prstGeom prst="rect">
              <a:avLst/>
            </a:prstGeom>
            <a:noFill/>
            <a:ln w="9525">
              <a:noFill/>
              <a:miter lim="800000"/>
              <a:headEnd/>
              <a:tailEnd/>
            </a:ln>
          </p:spPr>
          <p:txBody>
            <a:bodyPr wrap="none">
              <a:spAutoFit/>
            </a:bodyPr>
            <a:lstStyle/>
            <a:p>
              <a:r>
                <a:rPr lang="en-US" sz="2000" b="1" dirty="0"/>
                <a:t>add.s32 	R3, R1, R2;</a:t>
              </a:r>
            </a:p>
          </p:txBody>
        </p:sp>
        <p:sp>
          <p:nvSpPr>
            <p:cNvPr id="56417" name="Line 32"/>
            <p:cNvSpPr>
              <a:spLocks noChangeShapeType="1"/>
            </p:cNvSpPr>
            <p:nvPr/>
          </p:nvSpPr>
          <p:spPr bwMode="auto">
            <a:xfrm>
              <a:off x="2245" y="2296"/>
              <a:ext cx="590" cy="318"/>
            </a:xfrm>
            <a:prstGeom prst="line">
              <a:avLst/>
            </a:prstGeom>
            <a:noFill/>
            <a:ln w="38100">
              <a:solidFill>
                <a:schemeClr val="tx1"/>
              </a:solidFill>
              <a:round/>
              <a:headEnd/>
              <a:tailEnd type="triangle" w="med" len="med"/>
            </a:ln>
          </p:spPr>
          <p:txBody>
            <a:bodyPr/>
            <a:lstStyle/>
            <a:p>
              <a:endParaRPr lang="en-CA"/>
            </a:p>
          </p:txBody>
        </p:sp>
        <p:sp>
          <p:nvSpPr>
            <p:cNvPr id="56418" name="Line 33"/>
            <p:cNvSpPr>
              <a:spLocks noChangeShapeType="1"/>
            </p:cNvSpPr>
            <p:nvPr/>
          </p:nvSpPr>
          <p:spPr bwMode="auto">
            <a:xfrm flipH="1">
              <a:off x="3198" y="2296"/>
              <a:ext cx="90" cy="317"/>
            </a:xfrm>
            <a:prstGeom prst="line">
              <a:avLst/>
            </a:prstGeom>
            <a:noFill/>
            <a:ln w="38100">
              <a:solidFill>
                <a:schemeClr val="tx1"/>
              </a:solidFill>
              <a:round/>
              <a:headEnd/>
              <a:tailEnd type="triangle" w="med" len="med"/>
            </a:ln>
          </p:spPr>
          <p:txBody>
            <a:bodyPr/>
            <a:lstStyle/>
            <a:p>
              <a:endParaRPr lang="en-CA"/>
            </a:p>
          </p:txBody>
        </p:sp>
        <p:sp>
          <p:nvSpPr>
            <p:cNvPr id="56419" name="Text Box 34"/>
            <p:cNvSpPr txBox="1">
              <a:spLocks noChangeArrowheads="1"/>
            </p:cNvSpPr>
            <p:nvPr/>
          </p:nvSpPr>
          <p:spPr bwMode="auto">
            <a:xfrm>
              <a:off x="3457" y="2581"/>
              <a:ext cx="820" cy="231"/>
            </a:xfrm>
            <a:prstGeom prst="rect">
              <a:avLst/>
            </a:prstGeom>
            <a:noFill/>
            <a:ln w="9525">
              <a:noFill/>
              <a:miter lim="800000"/>
              <a:headEnd/>
              <a:tailEnd/>
            </a:ln>
          </p:spPr>
          <p:txBody>
            <a:bodyPr wrap="none">
              <a:spAutoFit/>
            </a:bodyPr>
            <a:lstStyle/>
            <a:p>
              <a:r>
                <a:rPr lang="en-US"/>
                <a:t>No Conflict</a:t>
              </a:r>
            </a:p>
          </p:txBody>
        </p:sp>
      </p:grpSp>
      <p:grpSp>
        <p:nvGrpSpPr>
          <p:cNvPr id="4" name="Group 41"/>
          <p:cNvGrpSpPr>
            <a:grpSpLocks/>
          </p:cNvGrpSpPr>
          <p:nvPr/>
        </p:nvGrpSpPr>
        <p:grpSpPr bwMode="auto">
          <a:xfrm>
            <a:off x="1828800" y="3236914"/>
            <a:ext cx="5457825" cy="1354138"/>
            <a:chOff x="1247" y="2296"/>
            <a:chExt cx="3438" cy="853"/>
          </a:xfrm>
        </p:grpSpPr>
        <p:sp>
          <p:nvSpPr>
            <p:cNvPr id="56421" name="Text Box 37"/>
            <p:cNvSpPr txBox="1">
              <a:spLocks noChangeArrowheads="1"/>
            </p:cNvSpPr>
            <p:nvPr/>
          </p:nvSpPr>
          <p:spPr bwMode="auto">
            <a:xfrm>
              <a:off x="1967" y="2899"/>
              <a:ext cx="2112" cy="250"/>
            </a:xfrm>
            <a:prstGeom prst="rect">
              <a:avLst/>
            </a:prstGeom>
            <a:noFill/>
            <a:ln w="9525">
              <a:noFill/>
              <a:miter lim="800000"/>
              <a:headEnd/>
              <a:tailEnd/>
            </a:ln>
          </p:spPr>
          <p:txBody>
            <a:bodyPr wrap="none">
              <a:spAutoFit/>
            </a:bodyPr>
            <a:lstStyle/>
            <a:p>
              <a:r>
                <a:rPr lang="en-US" sz="2000" b="1" dirty="0"/>
                <a:t>mul.s32 	R3, R0, R4;</a:t>
              </a:r>
            </a:p>
          </p:txBody>
        </p:sp>
        <p:sp>
          <p:nvSpPr>
            <p:cNvPr id="56422" name="Line 38"/>
            <p:cNvSpPr>
              <a:spLocks noChangeShapeType="1"/>
            </p:cNvSpPr>
            <p:nvPr/>
          </p:nvSpPr>
          <p:spPr bwMode="auto">
            <a:xfrm>
              <a:off x="1247" y="2296"/>
              <a:ext cx="1588" cy="636"/>
            </a:xfrm>
            <a:prstGeom prst="line">
              <a:avLst/>
            </a:prstGeom>
            <a:noFill/>
            <a:ln w="38100">
              <a:solidFill>
                <a:schemeClr val="tx1"/>
              </a:solidFill>
              <a:round/>
              <a:headEnd/>
              <a:tailEnd type="triangle" w="med" len="med"/>
            </a:ln>
          </p:spPr>
          <p:txBody>
            <a:bodyPr/>
            <a:lstStyle/>
            <a:p>
              <a:endParaRPr lang="en-CA"/>
            </a:p>
          </p:txBody>
        </p:sp>
        <p:sp>
          <p:nvSpPr>
            <p:cNvPr id="56423" name="Line 39"/>
            <p:cNvSpPr>
              <a:spLocks noChangeShapeType="1"/>
            </p:cNvSpPr>
            <p:nvPr/>
          </p:nvSpPr>
          <p:spPr bwMode="auto">
            <a:xfrm>
              <a:off x="1292" y="2296"/>
              <a:ext cx="1906" cy="635"/>
            </a:xfrm>
            <a:prstGeom prst="line">
              <a:avLst/>
            </a:prstGeom>
            <a:noFill/>
            <a:ln w="38100">
              <a:solidFill>
                <a:schemeClr val="tx1"/>
              </a:solidFill>
              <a:round/>
              <a:headEnd/>
              <a:tailEnd type="triangle" w="med" len="med"/>
            </a:ln>
          </p:spPr>
          <p:txBody>
            <a:bodyPr/>
            <a:lstStyle/>
            <a:p>
              <a:endParaRPr lang="en-CA"/>
            </a:p>
          </p:txBody>
        </p:sp>
        <p:sp>
          <p:nvSpPr>
            <p:cNvPr id="56424" name="Text Box 40"/>
            <p:cNvSpPr txBox="1">
              <a:spLocks noChangeArrowheads="1"/>
            </p:cNvSpPr>
            <p:nvPr/>
          </p:nvSpPr>
          <p:spPr bwMode="auto">
            <a:xfrm>
              <a:off x="3457" y="2899"/>
              <a:ext cx="1228" cy="231"/>
            </a:xfrm>
            <a:prstGeom prst="rect">
              <a:avLst/>
            </a:prstGeom>
            <a:noFill/>
            <a:ln w="9525">
              <a:noFill/>
              <a:miter lim="800000"/>
              <a:headEnd/>
              <a:tailEnd/>
            </a:ln>
          </p:spPr>
          <p:txBody>
            <a:bodyPr wrap="none">
              <a:spAutoFit/>
            </a:bodyPr>
            <a:lstStyle/>
            <a:p>
              <a:r>
                <a:rPr lang="en-US"/>
                <a:t>Conflict at bank 0</a:t>
              </a:r>
            </a:p>
          </p:txBody>
        </p:sp>
      </p:grpSp>
      <p:sp>
        <p:nvSpPr>
          <p:cNvPr id="108" name="Slide Number Placeholder 107"/>
          <p:cNvSpPr>
            <a:spLocks noGrp="1"/>
          </p:cNvSpPr>
          <p:nvPr>
            <p:ph type="sldNum" sz="quarter" idx="12"/>
          </p:nvPr>
        </p:nvSpPr>
        <p:spPr/>
        <p:txBody>
          <a:bodyPr/>
          <a:lstStyle/>
          <a:p>
            <a:r>
              <a:rPr lang="en-US" smtClean="0"/>
              <a:t>4a.</a:t>
            </a:r>
            <a:fld id="{5F092435-35AC-4890-8608-A6F8B5931844}" type="slidenum">
              <a:rPr lang="en-US" smtClean="0"/>
              <a:pPr/>
              <a:t>33</a:t>
            </a:fld>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14363" y="0"/>
            <a:ext cx="7772400" cy="1143000"/>
          </a:xfrm>
        </p:spPr>
        <p:txBody>
          <a:bodyPr/>
          <a:lstStyle/>
          <a:p>
            <a:r>
              <a:rPr lang="en-CA">
                <a:latin typeface="Arial" pitchFamily="-65" charset="0"/>
                <a:ea typeface="ＭＳ Ｐゴシック" pitchFamily="-65" charset="-128"/>
                <a:cs typeface="Arial" pitchFamily="-65" charset="0"/>
              </a:rPr>
              <a:t>Operand Collector (1)</a:t>
            </a:r>
          </a:p>
        </p:txBody>
      </p:sp>
      <p:sp>
        <p:nvSpPr>
          <p:cNvPr id="70659" name="Content Placeholder 2"/>
          <p:cNvSpPr>
            <a:spLocks noGrp="1"/>
          </p:cNvSpPr>
          <p:nvPr>
            <p:ph idx="1"/>
          </p:nvPr>
        </p:nvSpPr>
        <p:spPr>
          <a:xfrm>
            <a:off x="517525" y="4500563"/>
            <a:ext cx="8132763" cy="1863725"/>
          </a:xfrm>
        </p:spPr>
        <p:txBody>
          <a:bodyPr/>
          <a:lstStyle/>
          <a:p>
            <a:r>
              <a:rPr lang="en-CA" sz="1800" dirty="0">
                <a:latin typeface="Arial" pitchFamily="-65" charset="0"/>
                <a:ea typeface="ＭＳ Ｐゴシック" pitchFamily="-65" charset="-128"/>
                <a:cs typeface="Arial" pitchFamily="-65" charset="0"/>
              </a:rPr>
              <a:t>Issue instruction to collector unit.  </a:t>
            </a:r>
          </a:p>
          <a:p>
            <a:r>
              <a:rPr lang="en-CA" sz="1800" dirty="0">
                <a:latin typeface="Arial" pitchFamily="-65" charset="0"/>
                <a:ea typeface="ＭＳ Ｐゴシック" pitchFamily="-65" charset="-128"/>
                <a:cs typeface="Arial" pitchFamily="-65" charset="0"/>
              </a:rPr>
              <a:t>Collector unit similar to reservation station in </a:t>
            </a:r>
            <a:r>
              <a:rPr lang="en-CA" sz="1800" dirty="0" err="1">
                <a:latin typeface="Arial" pitchFamily="-65" charset="0"/>
                <a:ea typeface="ＭＳ Ｐゴシック" pitchFamily="-65" charset="-128"/>
                <a:cs typeface="Arial" pitchFamily="-65" charset="0"/>
              </a:rPr>
              <a:t>tomasulo’s</a:t>
            </a:r>
            <a:r>
              <a:rPr lang="en-CA" sz="1800" dirty="0">
                <a:latin typeface="Arial" pitchFamily="-65" charset="0"/>
                <a:ea typeface="ＭＳ Ｐゴシック" pitchFamily="-65" charset="-128"/>
                <a:cs typeface="Arial" pitchFamily="-65" charset="0"/>
              </a:rPr>
              <a:t> algorithm.</a:t>
            </a:r>
          </a:p>
          <a:p>
            <a:r>
              <a:rPr lang="en-CA" sz="1800" dirty="0">
                <a:latin typeface="Arial" pitchFamily="-65" charset="0"/>
                <a:ea typeface="ＭＳ Ｐゴシック" pitchFamily="-65" charset="-128"/>
                <a:cs typeface="Arial" pitchFamily="-65" charset="0"/>
              </a:rPr>
              <a:t>Stores source register identifiers.  </a:t>
            </a:r>
          </a:p>
          <a:p>
            <a:r>
              <a:rPr lang="en-CA" sz="1800" dirty="0">
                <a:latin typeface="Arial" pitchFamily="-65" charset="0"/>
                <a:ea typeface="ＭＳ Ｐゴシック" pitchFamily="-65" charset="-128"/>
                <a:cs typeface="Arial" pitchFamily="-65" charset="0"/>
              </a:rPr>
              <a:t>Arbiter selects operand accesses that do not conflict on a given cycle.</a:t>
            </a:r>
          </a:p>
          <a:p>
            <a:r>
              <a:rPr lang="en-CA" sz="1800" dirty="0">
                <a:latin typeface="Arial" pitchFamily="-65" charset="0"/>
                <a:ea typeface="ＭＳ Ｐゴシック" pitchFamily="-65" charset="-128"/>
                <a:cs typeface="Arial" pitchFamily="-65" charset="0"/>
              </a:rPr>
              <a:t>Arbiter needs to also consider </a:t>
            </a:r>
            <a:r>
              <a:rPr lang="en-CA" sz="1800" dirty="0" err="1">
                <a:latin typeface="Arial" pitchFamily="-65" charset="0"/>
                <a:ea typeface="ＭＳ Ｐゴシック" pitchFamily="-65" charset="-128"/>
                <a:cs typeface="Arial" pitchFamily="-65" charset="0"/>
              </a:rPr>
              <a:t>writeback</a:t>
            </a:r>
            <a:r>
              <a:rPr lang="en-CA" sz="1800" dirty="0">
                <a:latin typeface="Arial" pitchFamily="-65" charset="0"/>
                <a:ea typeface="ＭＳ Ｐゴシック" pitchFamily="-65" charset="-128"/>
                <a:cs typeface="Arial" pitchFamily="-65" charset="0"/>
              </a:rPr>
              <a:t> (or need </a:t>
            </a:r>
            <a:r>
              <a:rPr lang="en-CA" sz="1800" dirty="0" err="1">
                <a:latin typeface="Arial" pitchFamily="-65" charset="0"/>
                <a:ea typeface="ＭＳ Ｐゴシック" pitchFamily="-65" charset="-128"/>
                <a:cs typeface="Arial" pitchFamily="-65" charset="0"/>
              </a:rPr>
              <a:t>read+write</a:t>
            </a:r>
            <a:r>
              <a:rPr lang="en-CA" sz="1800" dirty="0">
                <a:latin typeface="Arial" pitchFamily="-65" charset="0"/>
                <a:ea typeface="ＭＳ Ｐゴシック" pitchFamily="-65" charset="-128"/>
                <a:cs typeface="Arial" pitchFamily="-65" charset="0"/>
              </a:rPr>
              <a:t> port)</a:t>
            </a:r>
          </a:p>
          <a:p>
            <a:endParaRPr lang="en-CA" sz="1800" dirty="0">
              <a:latin typeface="Arial" pitchFamily="-65" charset="0"/>
              <a:ea typeface="ＭＳ Ｐゴシック" pitchFamily="-65" charset="-128"/>
              <a:cs typeface="Arial" pitchFamily="-65" charset="0"/>
            </a:endParaRPr>
          </a:p>
        </p:txBody>
      </p:sp>
      <p:sp>
        <p:nvSpPr>
          <p:cNvPr id="70660" name="Slide Number Placeholder 3"/>
          <p:cNvSpPr>
            <a:spLocks noGrp="1"/>
          </p:cNvSpPr>
          <p:nvPr>
            <p:ph type="sldNum" sz="quarter" idx="12"/>
          </p:nvPr>
        </p:nvSpPr>
        <p:spPr>
          <a:noFill/>
        </p:spPr>
        <p:txBody>
          <a:bodyPr/>
          <a:lstStyle/>
          <a:p>
            <a:fld id="{F10BEA8A-C417-3F44-9187-AB166779C8A3}" type="slidenum">
              <a:rPr lang="en-US"/>
              <a:pPr/>
              <a:t>34</a:t>
            </a:fld>
            <a:endParaRPr lang="en-US">
              <a:latin typeface="Times" pitchFamily="-65" charset="0"/>
            </a:endParaRPr>
          </a:p>
        </p:txBody>
      </p:sp>
      <p:pic>
        <p:nvPicPr>
          <p:cNvPr id="70661" name="Picture 4" descr="oc.jpg"/>
          <p:cNvPicPr>
            <a:picLocks noChangeAspect="1"/>
          </p:cNvPicPr>
          <p:nvPr/>
        </p:nvPicPr>
        <p:blipFill>
          <a:blip r:embed="rId2"/>
          <a:srcRect/>
          <a:stretch>
            <a:fillRect/>
          </a:stretch>
        </p:blipFill>
        <p:spPr bwMode="auto">
          <a:xfrm>
            <a:off x="1131888" y="1189038"/>
            <a:ext cx="6278562" cy="29876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685800" y="0"/>
            <a:ext cx="7772400" cy="1143000"/>
          </a:xfrm>
        </p:spPr>
        <p:txBody>
          <a:bodyPr/>
          <a:lstStyle/>
          <a:p>
            <a:r>
              <a:rPr lang="en-CA">
                <a:latin typeface="Arial" pitchFamily="-65" charset="0"/>
                <a:ea typeface="ＭＳ Ｐゴシック" pitchFamily="-65" charset="-128"/>
                <a:cs typeface="Arial" pitchFamily="-65" charset="0"/>
              </a:rPr>
              <a:t>Operand Collector (2)</a:t>
            </a:r>
          </a:p>
        </p:txBody>
      </p:sp>
      <p:sp>
        <p:nvSpPr>
          <p:cNvPr id="71683" name="Content Placeholder 2"/>
          <p:cNvSpPr>
            <a:spLocks noGrp="1"/>
          </p:cNvSpPr>
          <p:nvPr>
            <p:ph idx="1"/>
          </p:nvPr>
        </p:nvSpPr>
        <p:spPr>
          <a:xfrm>
            <a:off x="276225" y="1211263"/>
            <a:ext cx="3357563" cy="2987675"/>
          </a:xfrm>
        </p:spPr>
        <p:txBody>
          <a:bodyPr/>
          <a:lstStyle/>
          <a:p>
            <a:r>
              <a:rPr lang="en-CA" sz="1800" dirty="0">
                <a:latin typeface="Arial" pitchFamily="-65" charset="0"/>
                <a:ea typeface="ＭＳ Ｐゴシック" pitchFamily="-65" charset="-128"/>
                <a:cs typeface="Arial" pitchFamily="-65" charset="0"/>
              </a:rPr>
              <a:t>Combining </a:t>
            </a:r>
            <a:r>
              <a:rPr lang="en-CA" sz="1800" dirty="0" err="1">
                <a:latin typeface="Arial" pitchFamily="-65" charset="0"/>
                <a:ea typeface="ＭＳ Ｐゴシック" pitchFamily="-65" charset="-128"/>
                <a:cs typeface="Arial" pitchFamily="-65" charset="0"/>
              </a:rPr>
              <a:t>swizzling</a:t>
            </a:r>
            <a:r>
              <a:rPr lang="en-CA" sz="1800" dirty="0">
                <a:latin typeface="Arial" pitchFamily="-65" charset="0"/>
                <a:ea typeface="ＭＳ Ｐゴシック" pitchFamily="-65" charset="-128"/>
                <a:cs typeface="Arial" pitchFamily="-65" charset="0"/>
              </a:rPr>
              <a:t> and access scheduling can give up to ~ 2x improvement in </a:t>
            </a:r>
            <a:r>
              <a:rPr lang="en-CA" sz="1800" dirty="0" smtClean="0">
                <a:latin typeface="Arial" pitchFamily="-65" charset="0"/>
                <a:ea typeface="ＭＳ Ｐゴシック" pitchFamily="-65" charset="-128"/>
                <a:cs typeface="Arial" pitchFamily="-65" charset="0"/>
              </a:rPr>
              <a:t>throughput</a:t>
            </a:r>
            <a:endParaRPr lang="en-CA" sz="1800" dirty="0">
              <a:latin typeface="Arial" pitchFamily="-65" charset="0"/>
              <a:ea typeface="ＭＳ Ｐゴシック" pitchFamily="-65" charset="-128"/>
              <a:cs typeface="Arial" pitchFamily="-65" charset="0"/>
            </a:endParaRPr>
          </a:p>
        </p:txBody>
      </p:sp>
      <p:sp>
        <p:nvSpPr>
          <p:cNvPr id="71684" name="Slide Number Placeholder 3"/>
          <p:cNvSpPr>
            <a:spLocks noGrp="1"/>
          </p:cNvSpPr>
          <p:nvPr>
            <p:ph type="sldNum" sz="quarter" idx="12"/>
          </p:nvPr>
        </p:nvSpPr>
        <p:spPr>
          <a:noFill/>
        </p:spPr>
        <p:txBody>
          <a:bodyPr/>
          <a:lstStyle/>
          <a:p>
            <a:fld id="{764E6698-0CF0-034F-A7F7-444BCF487AC5}" type="slidenum">
              <a:rPr lang="en-US"/>
              <a:pPr/>
              <a:t>35</a:t>
            </a:fld>
            <a:endParaRPr lang="en-US">
              <a:latin typeface="Times" pitchFamily="-65" charset="0"/>
            </a:endParaRPr>
          </a:p>
        </p:txBody>
      </p:sp>
      <p:pic>
        <p:nvPicPr>
          <p:cNvPr id="71685" name="Picture 4" descr="oc-reg-layout.jpg"/>
          <p:cNvPicPr>
            <a:picLocks noChangeAspect="1"/>
          </p:cNvPicPr>
          <p:nvPr/>
        </p:nvPicPr>
        <p:blipFill>
          <a:blip r:embed="rId2"/>
          <a:srcRect/>
          <a:stretch>
            <a:fillRect/>
          </a:stretch>
        </p:blipFill>
        <p:spPr bwMode="auto">
          <a:xfrm>
            <a:off x="284163" y="5214938"/>
            <a:ext cx="3578225" cy="1330325"/>
          </a:xfrm>
          <a:prstGeom prst="rect">
            <a:avLst/>
          </a:prstGeom>
          <a:noFill/>
          <a:ln w="9525">
            <a:noFill/>
            <a:miter lim="800000"/>
            <a:headEnd/>
            <a:tailEnd/>
          </a:ln>
        </p:spPr>
      </p:pic>
      <p:pic>
        <p:nvPicPr>
          <p:cNvPr id="71686" name="Picture 5" descr="oc-timing.jpg"/>
          <p:cNvPicPr>
            <a:picLocks noChangeAspect="1"/>
          </p:cNvPicPr>
          <p:nvPr/>
        </p:nvPicPr>
        <p:blipFill>
          <a:blip r:embed="rId3"/>
          <a:srcRect/>
          <a:stretch>
            <a:fillRect/>
          </a:stretch>
        </p:blipFill>
        <p:spPr bwMode="auto">
          <a:xfrm>
            <a:off x="4164013" y="1633538"/>
            <a:ext cx="4029075" cy="34639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AMD Southern Islands</a:t>
            </a:r>
            <a:endParaRPr lang="en-US" dirty="0"/>
          </a:p>
        </p:txBody>
      </p:sp>
      <p:sp>
        <p:nvSpPr>
          <p:cNvPr id="3" name="Content Placeholder 2"/>
          <p:cNvSpPr>
            <a:spLocks noGrp="1"/>
          </p:cNvSpPr>
          <p:nvPr>
            <p:ph idx="1"/>
          </p:nvPr>
        </p:nvSpPr>
        <p:spPr/>
        <p:txBody>
          <a:bodyPr/>
          <a:lstStyle/>
          <a:p>
            <a:r>
              <a:rPr lang="en-US" dirty="0" smtClean="0"/>
              <a:t>SIMT processing often includes redundant computation across threads. </a:t>
            </a:r>
          </a:p>
          <a:p>
            <a:endParaRPr lang="en-US" dirty="0" smtClean="0"/>
          </a:p>
          <a:p>
            <a:pPr>
              <a:buNone/>
            </a:pPr>
            <a:r>
              <a:rPr lang="en-US" dirty="0" smtClean="0"/>
              <a:t>	thread 0…31:</a:t>
            </a:r>
          </a:p>
          <a:p>
            <a:pPr>
              <a:buNone/>
            </a:pPr>
            <a:r>
              <a:rPr lang="en-US" dirty="0" smtClean="0"/>
              <a:t>	for( </a:t>
            </a:r>
            <a:r>
              <a:rPr lang="en-US" dirty="0" err="1" smtClean="0"/>
              <a:t>i</a:t>
            </a:r>
            <a:r>
              <a:rPr lang="en-US" dirty="0" smtClean="0"/>
              <a:t>=0; </a:t>
            </a:r>
            <a:r>
              <a:rPr lang="en-US" dirty="0" err="1" smtClean="0"/>
              <a:t>i</a:t>
            </a:r>
            <a:r>
              <a:rPr lang="en-US" dirty="0" smtClean="0"/>
              <a:t> &lt; </a:t>
            </a:r>
            <a:r>
              <a:rPr lang="en-US" dirty="0" err="1" smtClean="0"/>
              <a:t>runtime_constant_N</a:t>
            </a:r>
            <a:r>
              <a:rPr lang="en-US" dirty="0" smtClean="0"/>
              <a:t>; </a:t>
            </a:r>
            <a:r>
              <a:rPr lang="en-US" dirty="0" err="1" smtClean="0"/>
              <a:t>i</a:t>
            </a:r>
            <a:r>
              <a:rPr lang="en-US" dirty="0" smtClean="0"/>
              <a:t>++ {</a:t>
            </a:r>
          </a:p>
          <a:p>
            <a:pPr>
              <a:buNone/>
            </a:pPr>
            <a:r>
              <a:rPr lang="en-US" dirty="0" smtClean="0"/>
              <a:t>			/* do something with “</a:t>
            </a:r>
            <a:r>
              <a:rPr lang="en-US" dirty="0" err="1" smtClean="0"/>
              <a:t>i</a:t>
            </a:r>
            <a:r>
              <a:rPr lang="en-US" dirty="0" smtClean="0"/>
              <a:t>” */</a:t>
            </a:r>
          </a:p>
          <a:p>
            <a:pPr>
              <a:buNone/>
            </a:pPr>
            <a:r>
              <a:rPr lang="en-US" dirty="0" smtClean="0"/>
              <a:t>	}</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36</a:t>
            </a:fld>
            <a:endParaRPr lang="en-US"/>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AMD Southern Islands SIMT-Core</a:t>
            </a:r>
            <a:endParaRPr lang="en-US" dirty="0"/>
          </a:p>
        </p:txBody>
      </p:sp>
      <p:sp>
        <p:nvSpPr>
          <p:cNvPr id="3" name="Content Placeholder 2"/>
          <p:cNvSpPr>
            <a:spLocks noGrp="1"/>
          </p:cNvSpPr>
          <p:nvPr>
            <p:ph idx="1"/>
          </p:nvPr>
        </p:nvSpPr>
        <p:spPr>
          <a:xfrm>
            <a:off x="457200" y="1066800"/>
            <a:ext cx="8229600" cy="1295400"/>
          </a:xfrm>
        </p:spPr>
        <p:txBody>
          <a:bodyPr/>
          <a:lstStyle/>
          <a:p>
            <a:pPr>
              <a:buNone/>
            </a:pPr>
            <a:r>
              <a:rPr lang="en-US" dirty="0" smtClean="0"/>
              <a:t>	ISA visible scalar unit executes computation identical across SIMT threads in  a </a:t>
            </a:r>
            <a:r>
              <a:rPr lang="en-US" dirty="0" err="1" smtClean="0"/>
              <a:t>wavefront</a:t>
            </a:r>
            <a:endParaRPr lang="en-US" dirty="0"/>
          </a:p>
        </p:txBody>
      </p:sp>
      <p:pic>
        <p:nvPicPr>
          <p:cNvPr id="4" name="Picture 3" descr="southern-islands-block-diagram.jpg"/>
          <p:cNvPicPr>
            <a:picLocks noChangeAspect="1"/>
          </p:cNvPicPr>
          <p:nvPr/>
        </p:nvPicPr>
        <p:blipFill>
          <a:blip r:embed="rId2"/>
          <a:stretch>
            <a:fillRect/>
          </a:stretch>
        </p:blipFill>
        <p:spPr>
          <a:xfrm>
            <a:off x="457199" y="2133600"/>
            <a:ext cx="8099171" cy="4191000"/>
          </a:xfrm>
          <a:prstGeom prst="rect">
            <a:avLst/>
          </a:prstGeom>
        </p:spPr>
      </p:pic>
      <p:sp>
        <p:nvSpPr>
          <p:cNvPr id="5" name="Slide Number Placeholder 4"/>
          <p:cNvSpPr>
            <a:spLocks noGrp="1"/>
          </p:cNvSpPr>
          <p:nvPr>
            <p:ph type="sldNum" sz="quarter" idx="12"/>
          </p:nvPr>
        </p:nvSpPr>
        <p:spPr/>
        <p:txBody>
          <a:bodyPr/>
          <a:lstStyle/>
          <a:p>
            <a:fld id="{F23EC47D-D5CA-A042-A8D0-C217E3EA6E2F}" type="slidenum">
              <a:rPr lang="en-US" smtClean="0"/>
              <a:t>37</a:t>
            </a:fld>
            <a:endParaRPr lang="en-US"/>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a:t>
            </a:r>
            <a:endParaRPr lang="en-US" dirty="0"/>
          </a:p>
        </p:txBody>
      </p:sp>
      <p:sp>
        <p:nvSpPr>
          <p:cNvPr id="3" name="Content Placeholder 2"/>
          <p:cNvSpPr>
            <a:spLocks noGrp="1"/>
          </p:cNvSpPr>
          <p:nvPr>
            <p:ph idx="1"/>
          </p:nvPr>
        </p:nvSpPr>
        <p:spPr>
          <a:xfrm>
            <a:off x="685800" y="5715000"/>
            <a:ext cx="7010400" cy="868363"/>
          </a:xfrm>
        </p:spPr>
        <p:txBody>
          <a:bodyPr>
            <a:normAutofit/>
          </a:bodyPr>
          <a:lstStyle/>
          <a:p>
            <a:pPr>
              <a:buNone/>
            </a:pPr>
            <a:r>
              <a:rPr lang="en-US" sz="2000" dirty="0" smtClean="0"/>
              <a:t>[</a:t>
            </a:r>
            <a:r>
              <a:rPr lang="en-US" sz="2000" dirty="0"/>
              <a:t>Southern Islands Series Instruction Set </a:t>
            </a:r>
            <a:r>
              <a:rPr lang="en-US" sz="2000" dirty="0" smtClean="0"/>
              <a:t>Architecture, Aug. 2012]</a:t>
            </a:r>
            <a:endParaRPr lang="en-US" sz="2000" dirty="0"/>
          </a:p>
        </p:txBody>
      </p:sp>
      <p:sp>
        <p:nvSpPr>
          <p:cNvPr id="4" name="TextBox 3"/>
          <p:cNvSpPr txBox="1"/>
          <p:nvPr/>
        </p:nvSpPr>
        <p:spPr>
          <a:xfrm>
            <a:off x="0" y="1676400"/>
            <a:ext cx="3124200" cy="1600438"/>
          </a:xfrm>
          <a:prstGeom prst="rect">
            <a:avLst/>
          </a:prstGeom>
          <a:noFill/>
        </p:spPr>
        <p:txBody>
          <a:bodyPr wrap="square" rtlCol="0">
            <a:spAutoFit/>
          </a:bodyPr>
          <a:lstStyle/>
          <a:p>
            <a:r>
              <a:rPr lang="en-US" sz="1400" b="1" dirty="0">
                <a:solidFill>
                  <a:srgbClr val="0000FF"/>
                </a:solidFill>
                <a:latin typeface="Courier New"/>
                <a:cs typeface="Courier New"/>
              </a:rPr>
              <a:t>float</a:t>
            </a:r>
            <a:r>
              <a:rPr lang="en-US" sz="1400" b="1" dirty="0">
                <a:latin typeface="Courier New"/>
                <a:cs typeface="Courier New"/>
              </a:rPr>
              <a:t> fn0(</a:t>
            </a:r>
            <a:r>
              <a:rPr lang="en-US" sz="1400" b="1" dirty="0">
                <a:solidFill>
                  <a:srgbClr val="0000FF"/>
                </a:solidFill>
                <a:latin typeface="Courier New"/>
                <a:cs typeface="Courier New"/>
              </a:rPr>
              <a:t>float</a:t>
            </a:r>
            <a:r>
              <a:rPr lang="en-US" sz="1400" b="1" dirty="0">
                <a:latin typeface="Courier New"/>
                <a:cs typeface="Courier New"/>
              </a:rPr>
              <a:t> </a:t>
            </a:r>
            <a:r>
              <a:rPr lang="en-US" sz="1400" b="1" dirty="0" err="1">
                <a:latin typeface="Courier New"/>
                <a:cs typeface="Courier New"/>
              </a:rPr>
              <a:t>a,f</a:t>
            </a:r>
            <a:r>
              <a:rPr lang="en-US" sz="1400" b="1" dirty="0" err="1">
                <a:solidFill>
                  <a:srgbClr val="0000FF"/>
                </a:solidFill>
                <a:latin typeface="Courier New"/>
                <a:cs typeface="Courier New"/>
              </a:rPr>
              <a:t>loat</a:t>
            </a:r>
            <a:r>
              <a:rPr lang="en-US" sz="1400" b="1" dirty="0">
                <a:latin typeface="Courier New"/>
                <a:cs typeface="Courier New"/>
              </a:rPr>
              <a:t> </a:t>
            </a:r>
            <a:r>
              <a:rPr lang="en-US" sz="1400" b="1" dirty="0" err="1">
                <a:latin typeface="Courier New"/>
                <a:cs typeface="Courier New"/>
              </a:rPr>
              <a:t>b</a:t>
            </a:r>
            <a:r>
              <a:rPr lang="en-US" sz="1400" b="1" dirty="0">
                <a:latin typeface="Courier New"/>
                <a:cs typeface="Courier New"/>
              </a:rPr>
              <a:t>)</a:t>
            </a:r>
          </a:p>
          <a:p>
            <a:r>
              <a:rPr lang="en-US" sz="1400" b="1" dirty="0">
                <a:latin typeface="Courier New"/>
                <a:cs typeface="Courier New"/>
              </a:rPr>
              <a:t>{</a:t>
            </a:r>
            <a:endParaRPr lang="en-US" sz="1400" b="1" dirty="0" smtClean="0">
              <a:latin typeface="Courier New"/>
              <a:cs typeface="Courier New"/>
            </a:endParaRPr>
          </a:p>
          <a:p>
            <a:r>
              <a:rPr lang="en-US" sz="1400" b="1" dirty="0" smtClean="0">
                <a:latin typeface="Courier New"/>
                <a:cs typeface="Courier New"/>
              </a:rPr>
              <a:t>   </a:t>
            </a:r>
            <a:r>
              <a:rPr lang="en-US" sz="1400" b="1" dirty="0" err="1" smtClean="0">
                <a:solidFill>
                  <a:srgbClr val="0000FF"/>
                </a:solidFill>
                <a:latin typeface="Courier New"/>
                <a:cs typeface="Courier New"/>
              </a:rPr>
              <a:t>if</a:t>
            </a:r>
            <a:r>
              <a:rPr lang="en-US" sz="1400" b="1" dirty="0" err="1">
                <a:latin typeface="Courier New"/>
                <a:cs typeface="Courier New"/>
              </a:rPr>
              <a:t>(a</a:t>
            </a:r>
            <a:r>
              <a:rPr lang="en-US" sz="1400" b="1" dirty="0">
                <a:latin typeface="Courier New"/>
                <a:cs typeface="Courier New"/>
              </a:rPr>
              <a:t>&gt;</a:t>
            </a:r>
            <a:r>
              <a:rPr lang="en-US" sz="1400" b="1" dirty="0" err="1">
                <a:latin typeface="Courier New"/>
                <a:cs typeface="Courier New"/>
              </a:rPr>
              <a:t>b</a:t>
            </a:r>
            <a:r>
              <a:rPr lang="en-US" sz="1400" b="1" dirty="0" smtClean="0">
                <a:latin typeface="Courier New"/>
                <a:cs typeface="Courier New"/>
              </a:rPr>
              <a:t>)  </a:t>
            </a:r>
          </a:p>
          <a:p>
            <a:r>
              <a:rPr lang="en-US" sz="1400" b="1" dirty="0" smtClean="0">
                <a:latin typeface="Courier New"/>
                <a:cs typeface="Courier New"/>
              </a:rPr>
              <a:t>      </a:t>
            </a:r>
            <a:r>
              <a:rPr lang="en-US" sz="1400" b="1" dirty="0" smtClean="0">
                <a:solidFill>
                  <a:srgbClr val="0000FF"/>
                </a:solidFill>
                <a:latin typeface="Courier New"/>
                <a:cs typeface="Courier New"/>
              </a:rPr>
              <a:t>return </a:t>
            </a:r>
            <a:r>
              <a:rPr lang="en-US" sz="1400" b="1" dirty="0" smtClean="0">
                <a:latin typeface="Courier New"/>
                <a:cs typeface="Courier New"/>
              </a:rPr>
              <a:t>(</a:t>
            </a:r>
            <a:r>
              <a:rPr lang="en-US" sz="1400" b="1" dirty="0">
                <a:latin typeface="Courier New"/>
                <a:cs typeface="Courier New"/>
              </a:rPr>
              <a:t>a * a – </a:t>
            </a:r>
            <a:r>
              <a:rPr lang="en-US" sz="1400" b="1" dirty="0" err="1">
                <a:latin typeface="Courier New"/>
                <a:cs typeface="Courier New"/>
              </a:rPr>
              <a:t>b</a:t>
            </a:r>
            <a:r>
              <a:rPr lang="en-US" sz="1400" b="1" dirty="0">
                <a:latin typeface="Courier New"/>
                <a:cs typeface="Courier New"/>
              </a:rPr>
              <a:t>);</a:t>
            </a:r>
            <a:endParaRPr lang="en-US" sz="1400" b="1" dirty="0" smtClean="0">
              <a:latin typeface="Courier New"/>
              <a:cs typeface="Courier New"/>
            </a:endParaRPr>
          </a:p>
          <a:p>
            <a:r>
              <a:rPr lang="en-US" sz="1400" b="1" dirty="0" smtClean="0">
                <a:latin typeface="Courier New"/>
                <a:cs typeface="Courier New"/>
              </a:rPr>
              <a:t>   </a:t>
            </a:r>
            <a:r>
              <a:rPr lang="en-US" sz="1400" b="1" dirty="0" smtClean="0">
                <a:solidFill>
                  <a:srgbClr val="0000FF"/>
                </a:solidFill>
                <a:latin typeface="Courier New"/>
                <a:cs typeface="Courier New"/>
              </a:rPr>
              <a:t>else</a:t>
            </a:r>
          </a:p>
          <a:p>
            <a:r>
              <a:rPr lang="en-US" sz="1400" b="1" dirty="0" smtClean="0">
                <a:latin typeface="Courier New"/>
                <a:cs typeface="Courier New"/>
              </a:rPr>
              <a:t>      </a:t>
            </a:r>
            <a:r>
              <a:rPr lang="en-US" sz="1400" b="1" dirty="0" smtClean="0">
                <a:solidFill>
                  <a:srgbClr val="0000FF"/>
                </a:solidFill>
                <a:latin typeface="Courier New"/>
                <a:cs typeface="Courier New"/>
              </a:rPr>
              <a:t>return </a:t>
            </a:r>
            <a:r>
              <a:rPr lang="en-US" sz="1400" b="1" dirty="0" smtClean="0">
                <a:latin typeface="Courier New"/>
                <a:cs typeface="Courier New"/>
              </a:rPr>
              <a:t>(</a:t>
            </a:r>
            <a:r>
              <a:rPr lang="en-US" sz="1400" b="1" dirty="0" err="1">
                <a:latin typeface="Courier New"/>
                <a:cs typeface="Courier New"/>
              </a:rPr>
              <a:t>b</a:t>
            </a:r>
            <a:r>
              <a:rPr lang="en-US" sz="1400" b="1" dirty="0">
                <a:latin typeface="Courier New"/>
                <a:cs typeface="Courier New"/>
              </a:rPr>
              <a:t> * </a:t>
            </a:r>
            <a:r>
              <a:rPr lang="en-US" sz="1400" b="1" dirty="0" err="1">
                <a:latin typeface="Courier New"/>
                <a:cs typeface="Courier New"/>
              </a:rPr>
              <a:t>b</a:t>
            </a:r>
            <a:r>
              <a:rPr lang="en-US" sz="1400" b="1" dirty="0">
                <a:latin typeface="Courier New"/>
                <a:cs typeface="Courier New"/>
              </a:rPr>
              <a:t> – a);</a:t>
            </a:r>
          </a:p>
          <a:p>
            <a:r>
              <a:rPr lang="en-US" sz="1400" b="1" dirty="0">
                <a:latin typeface="Courier New"/>
                <a:cs typeface="Courier New"/>
              </a:rPr>
              <a:t>}</a:t>
            </a:r>
          </a:p>
        </p:txBody>
      </p:sp>
      <p:sp>
        <p:nvSpPr>
          <p:cNvPr id="5" name="TextBox 4"/>
          <p:cNvSpPr txBox="1"/>
          <p:nvPr/>
        </p:nvSpPr>
        <p:spPr>
          <a:xfrm>
            <a:off x="3124200" y="1601847"/>
            <a:ext cx="6019800" cy="3539431"/>
          </a:xfrm>
          <a:prstGeom prst="rect">
            <a:avLst/>
          </a:prstGeom>
          <a:noFill/>
        </p:spPr>
        <p:txBody>
          <a:bodyPr wrap="square" rtlCol="0">
            <a:spAutoFit/>
          </a:bodyPr>
          <a:lstStyle/>
          <a:p>
            <a:r>
              <a:rPr lang="en-US" sz="1400" b="1" dirty="0">
                <a:solidFill>
                  <a:srgbClr val="008000"/>
                </a:solidFill>
                <a:latin typeface="Courier New"/>
                <a:cs typeface="Courier New"/>
              </a:rPr>
              <a:t>// Registers r0 contains “a”, r1 contains “</a:t>
            </a:r>
            <a:r>
              <a:rPr lang="en-US" sz="1400" b="1" dirty="0" err="1">
                <a:solidFill>
                  <a:srgbClr val="008000"/>
                </a:solidFill>
                <a:latin typeface="Courier New"/>
                <a:cs typeface="Courier New"/>
              </a:rPr>
              <a:t>b</a:t>
            </a:r>
            <a:r>
              <a:rPr lang="en-US" sz="1400" b="1" dirty="0">
                <a:solidFill>
                  <a:srgbClr val="008000"/>
                </a:solidFill>
                <a:latin typeface="Courier New"/>
                <a:cs typeface="Courier New"/>
              </a:rPr>
              <a:t>”</a:t>
            </a:r>
          </a:p>
          <a:p>
            <a:r>
              <a:rPr lang="en-US" sz="1400" b="1" dirty="0">
                <a:solidFill>
                  <a:srgbClr val="008000"/>
                </a:solidFill>
                <a:latin typeface="Courier New"/>
                <a:cs typeface="Courier New"/>
              </a:rPr>
              <a:t>// Value is returned in r2</a:t>
            </a:r>
            <a:endParaRPr lang="en-US" sz="1400" b="1" dirty="0" smtClean="0">
              <a:solidFill>
                <a:srgbClr val="008000"/>
              </a:solidFill>
              <a:latin typeface="Courier New"/>
              <a:cs typeface="Courier New"/>
            </a:endParaRPr>
          </a:p>
          <a:p>
            <a:r>
              <a:rPr lang="en-US" sz="1400" b="1" dirty="0" smtClean="0">
                <a:latin typeface="Courier New"/>
                <a:cs typeface="Courier New"/>
              </a:rPr>
              <a:t>    </a:t>
            </a:r>
            <a:r>
              <a:rPr lang="en-US" sz="1400" b="1" dirty="0" smtClean="0">
                <a:solidFill>
                  <a:srgbClr val="FF00FF"/>
                </a:solidFill>
                <a:latin typeface="Courier New"/>
                <a:cs typeface="Courier New"/>
              </a:rPr>
              <a:t>v_cmp_gt_f32 </a:t>
            </a:r>
            <a:r>
              <a:rPr lang="en-US" sz="1400" b="1" dirty="0">
                <a:solidFill>
                  <a:srgbClr val="FF00FF"/>
                </a:solidFill>
                <a:latin typeface="Courier New"/>
                <a:cs typeface="Courier New"/>
              </a:rPr>
              <a:t>r0, r1 </a:t>
            </a:r>
            <a:r>
              <a:rPr lang="en-US" sz="1400" b="1" dirty="0">
                <a:solidFill>
                  <a:srgbClr val="008000"/>
                </a:solidFill>
                <a:latin typeface="Courier New"/>
                <a:cs typeface="Courier New"/>
              </a:rPr>
              <a:t>// a&gt;</a:t>
            </a:r>
            <a:r>
              <a:rPr lang="en-US" sz="1400" b="1" dirty="0" err="1">
                <a:solidFill>
                  <a:srgbClr val="008000"/>
                </a:solidFill>
                <a:latin typeface="Courier New"/>
                <a:cs typeface="Courier New"/>
              </a:rPr>
              <a:t>b</a:t>
            </a:r>
            <a:endParaRPr lang="en-US" sz="1400" b="1" dirty="0" smtClean="0">
              <a:solidFill>
                <a:srgbClr val="008000"/>
              </a:solidFill>
              <a:latin typeface="Courier New"/>
              <a:cs typeface="Courier New"/>
            </a:endParaRPr>
          </a:p>
          <a:p>
            <a:r>
              <a:rPr lang="en-US" sz="1400" b="1" dirty="0" smtClean="0">
                <a:latin typeface="Courier New"/>
                <a:cs typeface="Courier New"/>
              </a:rPr>
              <a:t>    </a:t>
            </a:r>
            <a:r>
              <a:rPr lang="en-US" sz="1400" b="1" dirty="0" smtClean="0">
                <a:solidFill>
                  <a:srgbClr val="0000FF"/>
                </a:solidFill>
                <a:latin typeface="Courier New"/>
                <a:cs typeface="Courier New"/>
              </a:rPr>
              <a:t>s_mov_b64 </a:t>
            </a:r>
            <a:r>
              <a:rPr lang="en-US" sz="1400" b="1" dirty="0">
                <a:solidFill>
                  <a:srgbClr val="0000FF"/>
                </a:solidFill>
                <a:latin typeface="Courier New"/>
                <a:cs typeface="Courier New"/>
              </a:rPr>
              <a:t>s0, exec</a:t>
            </a:r>
            <a:r>
              <a:rPr lang="en-US" sz="1400" b="1" dirty="0" smtClean="0">
                <a:solidFill>
                  <a:srgbClr val="0000FF"/>
                </a:solidFill>
                <a:latin typeface="Courier New"/>
                <a:cs typeface="Courier New"/>
              </a:rPr>
              <a:t>  </a:t>
            </a:r>
            <a:r>
              <a:rPr lang="en-US" sz="1400" b="1" dirty="0" smtClean="0">
                <a:solidFill>
                  <a:srgbClr val="008000"/>
                </a:solidFill>
                <a:latin typeface="Courier New"/>
                <a:cs typeface="Courier New"/>
              </a:rPr>
              <a:t>/</a:t>
            </a:r>
            <a:r>
              <a:rPr lang="en-US" sz="1400" b="1" dirty="0">
                <a:solidFill>
                  <a:srgbClr val="008000"/>
                </a:solidFill>
                <a:latin typeface="Courier New"/>
                <a:cs typeface="Courier New"/>
              </a:rPr>
              <a:t>/ Save current exec mask</a:t>
            </a:r>
            <a:endParaRPr lang="en-US" sz="1400" b="1" dirty="0" smtClean="0">
              <a:solidFill>
                <a:srgbClr val="008000"/>
              </a:solidFill>
              <a:latin typeface="Courier New"/>
              <a:cs typeface="Courier New"/>
            </a:endParaRPr>
          </a:p>
          <a:p>
            <a:r>
              <a:rPr lang="en-US" sz="1400" b="1" dirty="0" smtClean="0">
                <a:latin typeface="Courier New"/>
                <a:cs typeface="Courier New"/>
              </a:rPr>
              <a:t>    </a:t>
            </a:r>
            <a:r>
              <a:rPr lang="en-US" sz="1400" b="1" dirty="0" smtClean="0">
                <a:solidFill>
                  <a:srgbClr val="0000FF"/>
                </a:solidFill>
                <a:latin typeface="Courier New"/>
                <a:cs typeface="Courier New"/>
              </a:rPr>
              <a:t>s_and_b64 </a:t>
            </a:r>
            <a:r>
              <a:rPr lang="en-US" sz="1400" b="1" dirty="0">
                <a:solidFill>
                  <a:srgbClr val="0000FF"/>
                </a:solidFill>
                <a:latin typeface="Courier New"/>
                <a:cs typeface="Courier New"/>
              </a:rPr>
              <a:t>exec, </a:t>
            </a:r>
            <a:r>
              <a:rPr lang="en-US" sz="1400" b="1" dirty="0" err="1">
                <a:solidFill>
                  <a:srgbClr val="0000FF"/>
                </a:solidFill>
                <a:latin typeface="Courier New"/>
                <a:cs typeface="Courier New"/>
              </a:rPr>
              <a:t>vcc</a:t>
            </a:r>
            <a:r>
              <a:rPr lang="en-US" sz="1400" b="1" dirty="0">
                <a:solidFill>
                  <a:srgbClr val="0000FF"/>
                </a:solidFill>
                <a:latin typeface="Courier New"/>
                <a:cs typeface="Courier New"/>
              </a:rPr>
              <a:t>, exec </a:t>
            </a:r>
            <a:r>
              <a:rPr lang="en-US" sz="1400" b="1" dirty="0">
                <a:solidFill>
                  <a:srgbClr val="008000"/>
                </a:solidFill>
                <a:latin typeface="Courier New"/>
                <a:cs typeface="Courier New"/>
              </a:rPr>
              <a:t>// Do “if”</a:t>
            </a:r>
            <a:endParaRPr lang="en-US" sz="1400" b="1" dirty="0" smtClean="0">
              <a:solidFill>
                <a:srgbClr val="008000"/>
              </a:solidFill>
              <a:latin typeface="Courier New"/>
              <a:cs typeface="Courier New"/>
            </a:endParaRPr>
          </a:p>
          <a:p>
            <a:r>
              <a:rPr lang="en-US" sz="1400" b="1" dirty="0" smtClean="0">
                <a:latin typeface="Courier New"/>
                <a:cs typeface="Courier New"/>
              </a:rPr>
              <a:t>    </a:t>
            </a:r>
            <a:r>
              <a:rPr lang="en-US" sz="1400" b="1" dirty="0" err="1" smtClean="0">
                <a:solidFill>
                  <a:srgbClr val="0000FF"/>
                </a:solidFill>
                <a:latin typeface="Courier New"/>
                <a:cs typeface="Courier New"/>
              </a:rPr>
              <a:t>s_cbranch_vccz</a:t>
            </a:r>
            <a:r>
              <a:rPr lang="en-US" sz="1400" b="1" dirty="0" smtClean="0">
                <a:solidFill>
                  <a:srgbClr val="0000FF"/>
                </a:solidFill>
                <a:latin typeface="Courier New"/>
                <a:cs typeface="Courier New"/>
              </a:rPr>
              <a:t> </a:t>
            </a:r>
            <a:r>
              <a:rPr lang="en-US" sz="1400" b="1" dirty="0">
                <a:solidFill>
                  <a:srgbClr val="0000FF"/>
                </a:solidFill>
                <a:latin typeface="Courier New"/>
                <a:cs typeface="Courier New"/>
              </a:rPr>
              <a:t>label0 </a:t>
            </a:r>
            <a:r>
              <a:rPr lang="en-US" sz="1400" b="1" dirty="0">
                <a:solidFill>
                  <a:srgbClr val="008000"/>
                </a:solidFill>
                <a:latin typeface="Courier New"/>
                <a:cs typeface="Courier New"/>
              </a:rPr>
              <a:t>// Branch if all lanes fail</a:t>
            </a:r>
            <a:endParaRPr lang="en-US" sz="1400" b="1" dirty="0" smtClean="0">
              <a:solidFill>
                <a:srgbClr val="008000"/>
              </a:solidFill>
              <a:latin typeface="Courier New"/>
              <a:cs typeface="Courier New"/>
            </a:endParaRPr>
          </a:p>
          <a:p>
            <a:r>
              <a:rPr lang="en-US" sz="1400" b="1" dirty="0" smtClean="0">
                <a:latin typeface="Courier New"/>
                <a:cs typeface="Courier New"/>
              </a:rPr>
              <a:t>    </a:t>
            </a:r>
            <a:r>
              <a:rPr lang="en-US" sz="1400" b="1" dirty="0" smtClean="0">
                <a:solidFill>
                  <a:srgbClr val="FF00FF"/>
                </a:solidFill>
                <a:latin typeface="Courier New"/>
                <a:cs typeface="Courier New"/>
              </a:rPr>
              <a:t>v_mul_f32 </a:t>
            </a:r>
            <a:r>
              <a:rPr lang="en-US" sz="1400" b="1" dirty="0">
                <a:solidFill>
                  <a:srgbClr val="FF00FF"/>
                </a:solidFill>
                <a:latin typeface="Courier New"/>
                <a:cs typeface="Courier New"/>
              </a:rPr>
              <a:t>r2, r0, r0 </a:t>
            </a:r>
            <a:r>
              <a:rPr lang="en-US" sz="1400" b="1" dirty="0">
                <a:solidFill>
                  <a:srgbClr val="008000"/>
                </a:solidFill>
                <a:latin typeface="Courier New"/>
                <a:cs typeface="Courier New"/>
              </a:rPr>
              <a:t>// result = a * a</a:t>
            </a:r>
            <a:endParaRPr lang="en-US" sz="1400" b="1" dirty="0" smtClean="0">
              <a:solidFill>
                <a:srgbClr val="008000"/>
              </a:solidFill>
              <a:latin typeface="Courier New"/>
              <a:cs typeface="Courier New"/>
            </a:endParaRPr>
          </a:p>
          <a:p>
            <a:r>
              <a:rPr lang="en-US" sz="1400" b="1" dirty="0" smtClean="0">
                <a:latin typeface="Courier New"/>
                <a:cs typeface="Courier New"/>
              </a:rPr>
              <a:t>    </a:t>
            </a:r>
            <a:r>
              <a:rPr lang="en-US" sz="1400" b="1" dirty="0" smtClean="0">
                <a:solidFill>
                  <a:srgbClr val="FF00FF"/>
                </a:solidFill>
                <a:latin typeface="Courier New"/>
                <a:cs typeface="Courier New"/>
              </a:rPr>
              <a:t>v_sub_f32 </a:t>
            </a:r>
            <a:r>
              <a:rPr lang="en-US" sz="1400" b="1" dirty="0">
                <a:solidFill>
                  <a:srgbClr val="FF00FF"/>
                </a:solidFill>
                <a:latin typeface="Courier New"/>
                <a:cs typeface="Courier New"/>
              </a:rPr>
              <a:t>r2, r2, r1 </a:t>
            </a:r>
            <a:r>
              <a:rPr lang="en-US" sz="1400" b="1" dirty="0">
                <a:solidFill>
                  <a:srgbClr val="008000"/>
                </a:solidFill>
                <a:latin typeface="Courier New"/>
                <a:cs typeface="Courier New"/>
              </a:rPr>
              <a:t>// result = result - </a:t>
            </a:r>
            <a:r>
              <a:rPr lang="en-US" sz="1400" b="1" dirty="0" err="1">
                <a:solidFill>
                  <a:srgbClr val="008000"/>
                </a:solidFill>
                <a:latin typeface="Courier New"/>
                <a:cs typeface="Courier New"/>
              </a:rPr>
              <a:t>b</a:t>
            </a:r>
            <a:endParaRPr lang="en-US" sz="1400" b="1" dirty="0">
              <a:solidFill>
                <a:srgbClr val="008000"/>
              </a:solidFill>
              <a:latin typeface="Courier New"/>
              <a:cs typeface="Courier New"/>
            </a:endParaRPr>
          </a:p>
          <a:p>
            <a:r>
              <a:rPr lang="en-US" sz="1400" b="1" dirty="0">
                <a:latin typeface="Courier New"/>
                <a:cs typeface="Courier New"/>
              </a:rPr>
              <a:t>label0:</a:t>
            </a:r>
            <a:endParaRPr lang="en-US" sz="1400" b="1" dirty="0" smtClean="0">
              <a:latin typeface="Courier New"/>
              <a:cs typeface="Courier New"/>
            </a:endParaRPr>
          </a:p>
          <a:p>
            <a:r>
              <a:rPr lang="en-US" sz="1400" b="1" dirty="0" smtClean="0">
                <a:latin typeface="Courier New"/>
                <a:cs typeface="Courier New"/>
              </a:rPr>
              <a:t>    </a:t>
            </a:r>
            <a:r>
              <a:rPr lang="en-US" sz="1400" b="1" dirty="0" smtClean="0">
                <a:solidFill>
                  <a:srgbClr val="0000FF"/>
                </a:solidFill>
                <a:latin typeface="Courier New"/>
                <a:cs typeface="Courier New"/>
              </a:rPr>
              <a:t>s_not_b64 </a:t>
            </a:r>
            <a:r>
              <a:rPr lang="en-US" sz="1400" b="1" dirty="0">
                <a:solidFill>
                  <a:srgbClr val="0000FF"/>
                </a:solidFill>
                <a:latin typeface="Courier New"/>
                <a:cs typeface="Courier New"/>
              </a:rPr>
              <a:t>exec, exec </a:t>
            </a:r>
            <a:r>
              <a:rPr lang="en-US" sz="1400" b="1" dirty="0">
                <a:solidFill>
                  <a:srgbClr val="008000"/>
                </a:solidFill>
                <a:latin typeface="Courier New"/>
                <a:cs typeface="Courier New"/>
              </a:rPr>
              <a:t>// Do “else”</a:t>
            </a:r>
            <a:endParaRPr lang="en-US" sz="1400" b="1" dirty="0" smtClean="0">
              <a:solidFill>
                <a:srgbClr val="008000"/>
              </a:solidFill>
              <a:latin typeface="Courier New"/>
              <a:cs typeface="Courier New"/>
            </a:endParaRPr>
          </a:p>
          <a:p>
            <a:r>
              <a:rPr lang="en-US" sz="1400" b="1" dirty="0" smtClean="0">
                <a:latin typeface="Courier New"/>
                <a:cs typeface="Courier New"/>
              </a:rPr>
              <a:t>    </a:t>
            </a:r>
            <a:r>
              <a:rPr lang="en-US" sz="1400" b="1" dirty="0" smtClean="0">
                <a:solidFill>
                  <a:srgbClr val="0000FF"/>
                </a:solidFill>
                <a:latin typeface="Courier New"/>
                <a:cs typeface="Courier New"/>
              </a:rPr>
              <a:t>s_and_b64 </a:t>
            </a:r>
            <a:r>
              <a:rPr lang="en-US" sz="1400" b="1" dirty="0">
                <a:solidFill>
                  <a:srgbClr val="0000FF"/>
                </a:solidFill>
                <a:latin typeface="Courier New"/>
                <a:cs typeface="Courier New"/>
              </a:rPr>
              <a:t>exec, s0, exec </a:t>
            </a:r>
            <a:r>
              <a:rPr lang="en-US" sz="1400" b="1" dirty="0">
                <a:solidFill>
                  <a:srgbClr val="008000"/>
                </a:solidFill>
                <a:latin typeface="Courier New"/>
                <a:cs typeface="Courier New"/>
              </a:rPr>
              <a:t>// Do “else”</a:t>
            </a:r>
            <a:endParaRPr lang="en-US" sz="1400" b="1" dirty="0" smtClean="0">
              <a:solidFill>
                <a:srgbClr val="008000"/>
              </a:solidFill>
              <a:latin typeface="Courier New"/>
              <a:cs typeface="Courier New"/>
            </a:endParaRPr>
          </a:p>
          <a:p>
            <a:r>
              <a:rPr lang="en-US" sz="1400" b="1" dirty="0" smtClean="0">
                <a:latin typeface="Courier New"/>
                <a:cs typeface="Courier New"/>
              </a:rPr>
              <a:t>    </a:t>
            </a:r>
            <a:r>
              <a:rPr lang="en-US" sz="1400" b="1" dirty="0" err="1" smtClean="0">
                <a:solidFill>
                  <a:srgbClr val="0000FF"/>
                </a:solidFill>
                <a:latin typeface="Courier New"/>
                <a:cs typeface="Courier New"/>
              </a:rPr>
              <a:t>s_cbranch_execz</a:t>
            </a:r>
            <a:r>
              <a:rPr lang="en-US" sz="1400" b="1" dirty="0" smtClean="0">
                <a:solidFill>
                  <a:srgbClr val="0000FF"/>
                </a:solidFill>
                <a:latin typeface="Courier New"/>
                <a:cs typeface="Courier New"/>
              </a:rPr>
              <a:t> </a:t>
            </a:r>
            <a:r>
              <a:rPr lang="en-US" sz="1400" b="1" dirty="0">
                <a:solidFill>
                  <a:srgbClr val="0000FF"/>
                </a:solidFill>
                <a:latin typeface="Courier New"/>
                <a:cs typeface="Courier New"/>
              </a:rPr>
              <a:t>label1 </a:t>
            </a:r>
            <a:r>
              <a:rPr lang="en-US" sz="1400" b="1" dirty="0">
                <a:solidFill>
                  <a:srgbClr val="008000"/>
                </a:solidFill>
                <a:latin typeface="Courier New"/>
                <a:cs typeface="Courier New"/>
              </a:rPr>
              <a:t>// Branch if all lanes fail</a:t>
            </a:r>
            <a:endParaRPr lang="en-US" sz="1400" b="1" dirty="0" smtClean="0">
              <a:solidFill>
                <a:srgbClr val="008000"/>
              </a:solidFill>
              <a:latin typeface="Courier New"/>
              <a:cs typeface="Courier New"/>
            </a:endParaRPr>
          </a:p>
          <a:p>
            <a:r>
              <a:rPr lang="en-US" sz="1400" b="1" dirty="0" smtClean="0">
                <a:latin typeface="Courier New"/>
                <a:cs typeface="Courier New"/>
              </a:rPr>
              <a:t>    </a:t>
            </a:r>
            <a:r>
              <a:rPr lang="en-US" sz="1400" b="1" dirty="0" smtClean="0">
                <a:solidFill>
                  <a:srgbClr val="FF00FF"/>
                </a:solidFill>
                <a:latin typeface="Courier New"/>
                <a:cs typeface="Courier New"/>
              </a:rPr>
              <a:t>v_mul_f32 </a:t>
            </a:r>
            <a:r>
              <a:rPr lang="en-US" sz="1400" b="1" dirty="0">
                <a:solidFill>
                  <a:srgbClr val="FF00FF"/>
                </a:solidFill>
                <a:latin typeface="Courier New"/>
                <a:cs typeface="Courier New"/>
              </a:rPr>
              <a:t>r2, r1, r1 </a:t>
            </a:r>
            <a:r>
              <a:rPr lang="en-US" sz="1400" b="1" dirty="0">
                <a:solidFill>
                  <a:srgbClr val="008000"/>
                </a:solidFill>
                <a:latin typeface="Courier New"/>
                <a:cs typeface="Courier New"/>
              </a:rPr>
              <a:t>// result = </a:t>
            </a:r>
            <a:r>
              <a:rPr lang="en-US" sz="1400" b="1" dirty="0" err="1">
                <a:solidFill>
                  <a:srgbClr val="008000"/>
                </a:solidFill>
                <a:latin typeface="Courier New"/>
                <a:cs typeface="Courier New"/>
              </a:rPr>
              <a:t>b</a:t>
            </a:r>
            <a:r>
              <a:rPr lang="en-US" sz="1400" b="1" dirty="0">
                <a:solidFill>
                  <a:srgbClr val="008000"/>
                </a:solidFill>
                <a:latin typeface="Courier New"/>
                <a:cs typeface="Courier New"/>
              </a:rPr>
              <a:t> * </a:t>
            </a:r>
            <a:r>
              <a:rPr lang="en-US" sz="1400" b="1" dirty="0" err="1">
                <a:solidFill>
                  <a:srgbClr val="008000"/>
                </a:solidFill>
                <a:latin typeface="Courier New"/>
                <a:cs typeface="Courier New"/>
              </a:rPr>
              <a:t>b</a:t>
            </a:r>
            <a:endParaRPr lang="en-US" sz="1400" b="1" dirty="0" smtClean="0">
              <a:solidFill>
                <a:srgbClr val="008000"/>
              </a:solidFill>
              <a:latin typeface="Courier New"/>
              <a:cs typeface="Courier New"/>
            </a:endParaRPr>
          </a:p>
          <a:p>
            <a:r>
              <a:rPr lang="en-US" sz="1400" b="1" dirty="0" smtClean="0">
                <a:latin typeface="Courier New"/>
                <a:cs typeface="Courier New"/>
              </a:rPr>
              <a:t>    </a:t>
            </a:r>
            <a:r>
              <a:rPr lang="en-US" sz="1400" b="1" dirty="0" smtClean="0">
                <a:solidFill>
                  <a:srgbClr val="FF00FF"/>
                </a:solidFill>
                <a:latin typeface="Courier New"/>
                <a:cs typeface="Courier New"/>
              </a:rPr>
              <a:t>v_sub_f32 </a:t>
            </a:r>
            <a:r>
              <a:rPr lang="en-US" sz="1400" b="1" dirty="0">
                <a:solidFill>
                  <a:srgbClr val="FF00FF"/>
                </a:solidFill>
                <a:latin typeface="Courier New"/>
                <a:cs typeface="Courier New"/>
              </a:rPr>
              <a:t>r2, r2, r0 </a:t>
            </a:r>
            <a:r>
              <a:rPr lang="en-US" sz="1400" b="1" dirty="0">
                <a:solidFill>
                  <a:srgbClr val="008000"/>
                </a:solidFill>
                <a:latin typeface="Courier New"/>
                <a:cs typeface="Courier New"/>
              </a:rPr>
              <a:t>// result = result - a</a:t>
            </a:r>
          </a:p>
          <a:p>
            <a:r>
              <a:rPr lang="en-US" sz="1400" b="1" dirty="0">
                <a:latin typeface="Courier New"/>
                <a:cs typeface="Courier New"/>
              </a:rPr>
              <a:t>label1:</a:t>
            </a:r>
            <a:endParaRPr lang="en-US" sz="1400" b="1" dirty="0" smtClean="0">
              <a:latin typeface="Courier New"/>
              <a:cs typeface="Courier New"/>
            </a:endParaRPr>
          </a:p>
          <a:p>
            <a:r>
              <a:rPr lang="en-US" sz="1400" b="1" dirty="0" smtClean="0">
                <a:latin typeface="Courier New"/>
                <a:cs typeface="Courier New"/>
              </a:rPr>
              <a:t>    </a:t>
            </a:r>
            <a:r>
              <a:rPr lang="en-US" sz="1400" b="1" dirty="0" smtClean="0">
                <a:solidFill>
                  <a:srgbClr val="0000FF"/>
                </a:solidFill>
                <a:latin typeface="Courier New"/>
                <a:cs typeface="Courier New"/>
              </a:rPr>
              <a:t>s_mov_b64 </a:t>
            </a:r>
            <a:r>
              <a:rPr lang="en-US" sz="1400" b="1" dirty="0">
                <a:solidFill>
                  <a:srgbClr val="0000FF"/>
                </a:solidFill>
                <a:latin typeface="Courier New"/>
                <a:cs typeface="Courier New"/>
              </a:rPr>
              <a:t>exec, s0</a:t>
            </a:r>
            <a:r>
              <a:rPr lang="en-US" sz="1400" b="1" dirty="0" smtClean="0">
                <a:solidFill>
                  <a:srgbClr val="0000FF"/>
                </a:solidFill>
                <a:latin typeface="Courier New"/>
                <a:cs typeface="Courier New"/>
              </a:rPr>
              <a:t>   </a:t>
            </a:r>
            <a:r>
              <a:rPr lang="en-US" sz="1400" b="1" dirty="0" smtClean="0">
                <a:solidFill>
                  <a:srgbClr val="008000"/>
                </a:solidFill>
                <a:latin typeface="Courier New"/>
                <a:cs typeface="Courier New"/>
              </a:rPr>
              <a:t>/</a:t>
            </a:r>
            <a:r>
              <a:rPr lang="en-US" sz="1400" b="1" dirty="0">
                <a:solidFill>
                  <a:srgbClr val="008000"/>
                </a:solidFill>
                <a:latin typeface="Courier New"/>
                <a:cs typeface="Courier New"/>
              </a:rPr>
              <a:t>/ Restore exec mask</a:t>
            </a:r>
            <a:endParaRPr lang="en-US" b="1" dirty="0">
              <a:solidFill>
                <a:srgbClr val="008000"/>
              </a:solidFill>
              <a:latin typeface="Courier New"/>
              <a:cs typeface="Courier New"/>
            </a:endParaRPr>
          </a:p>
        </p:txBody>
      </p:sp>
      <p:sp>
        <p:nvSpPr>
          <p:cNvPr id="6" name="Slide Number Placeholder 5"/>
          <p:cNvSpPr>
            <a:spLocks noGrp="1"/>
          </p:cNvSpPr>
          <p:nvPr>
            <p:ph type="sldNum" sz="quarter" idx="12"/>
          </p:nvPr>
        </p:nvSpPr>
        <p:spPr/>
        <p:txBody>
          <a:bodyPr/>
          <a:lstStyle/>
          <a:p>
            <a:fld id="{F23EC47D-D5CA-A042-A8D0-C217E3EA6E2F}" type="slidenum">
              <a:rPr lang="en-US" smtClean="0"/>
              <a:t>38</a:t>
            </a:fld>
            <a:endParaRPr lang="en-US"/>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Southern Islands SIMT Stack? </a:t>
            </a:r>
            <a:endParaRPr lang="en-US" dirty="0"/>
          </a:p>
        </p:txBody>
      </p:sp>
      <p:sp>
        <p:nvSpPr>
          <p:cNvPr id="3" name="Content Placeholder 2"/>
          <p:cNvSpPr>
            <a:spLocks noGrp="1"/>
          </p:cNvSpPr>
          <p:nvPr>
            <p:ph idx="1"/>
          </p:nvPr>
        </p:nvSpPr>
        <p:spPr/>
        <p:txBody>
          <a:bodyPr>
            <a:normAutofit/>
          </a:bodyPr>
          <a:lstStyle/>
          <a:p>
            <a:r>
              <a:rPr lang="en-US" sz="2800" dirty="0" smtClean="0"/>
              <a:t>Instructions: </a:t>
            </a:r>
            <a:r>
              <a:rPr lang="en-US" sz="2400" dirty="0" smtClean="0">
                <a:latin typeface="Consolas"/>
                <a:cs typeface="Consolas"/>
              </a:rPr>
              <a:t>S_CBRANCH_*_FORK; S_CBRANCH_JOIN</a:t>
            </a:r>
            <a:endParaRPr lang="en-US" sz="2000" dirty="0" smtClean="0">
              <a:latin typeface="Consolas"/>
              <a:cs typeface="Consolas"/>
            </a:endParaRPr>
          </a:p>
          <a:p>
            <a:r>
              <a:rPr lang="en-US" sz="2800" dirty="0" smtClean="0"/>
              <a:t>Use for arbitrary (e.g., irreducible) control flow</a:t>
            </a:r>
          </a:p>
          <a:p>
            <a:r>
              <a:rPr lang="en-US" sz="2800" dirty="0" smtClean="0"/>
              <a:t>3-bit control stack pointer</a:t>
            </a:r>
          </a:p>
          <a:p>
            <a:r>
              <a:rPr lang="en-US" sz="2800" dirty="0" smtClean="0"/>
              <a:t>Six 128-bit stack entries; stored in scalar general purpose registers holding {exec</a:t>
            </a:r>
            <a:r>
              <a:rPr lang="en-US" sz="2800" dirty="0"/>
              <a:t>[63:0], PC[47:2</a:t>
            </a:r>
            <a:r>
              <a:rPr lang="en-US" sz="2800" dirty="0" smtClean="0"/>
              <a:t>]}</a:t>
            </a:r>
          </a:p>
          <a:p>
            <a:r>
              <a:rPr lang="en-US" sz="2400" dirty="0" smtClean="0">
                <a:latin typeface="Consolas"/>
                <a:cs typeface="Consolas"/>
              </a:rPr>
              <a:t>S_CBRANCH_*_FORK </a:t>
            </a:r>
            <a:r>
              <a:rPr lang="en-US" sz="2800" dirty="0" smtClean="0"/>
              <a:t>executes path with fewer active threads first</a:t>
            </a:r>
          </a:p>
          <a:p>
            <a:endParaRPr lang="en-US" sz="2800" dirty="0"/>
          </a:p>
        </p:txBody>
      </p:sp>
      <p:sp>
        <p:nvSpPr>
          <p:cNvPr id="4" name="Slide Number Placeholder 3"/>
          <p:cNvSpPr>
            <a:spLocks noGrp="1"/>
          </p:cNvSpPr>
          <p:nvPr>
            <p:ph type="sldNum" sz="quarter" idx="12"/>
          </p:nvPr>
        </p:nvSpPr>
        <p:spPr/>
        <p:txBody>
          <a:bodyPr/>
          <a:lstStyle/>
          <a:p>
            <a:fld id="{F23EC47D-D5CA-A042-A8D0-C217E3EA6E2F}" type="slidenum">
              <a:rPr lang="en-US" smtClean="0"/>
              <a:t>39</a:t>
            </a:fld>
            <a:endParaRPr lang="en-US"/>
          </a:p>
        </p:txBody>
      </p:sp>
      <p:sp>
        <p:nvSpPr>
          <p:cNvPr id="5" name="TextBox 4"/>
          <p:cNvSpPr txBox="1"/>
          <p:nvPr/>
        </p:nvSpPr>
        <p:spPr>
          <a:xfrm>
            <a:off x="8686800" y="133290"/>
            <a:ext cx="312906" cy="400110"/>
          </a:xfrm>
          <a:prstGeom prst="rect">
            <a:avLst/>
          </a:prstGeom>
          <a:noFill/>
        </p:spPr>
        <p:txBody>
          <a:bodyPr wrap="none" rtlCol="0">
            <a:spAutoFit/>
          </a:bodyPr>
          <a:lstStyle/>
          <a:p>
            <a:r>
              <a:rPr lang="en-US" sz="2000" dirty="0" smtClean="0"/>
              <a:t>+</a:t>
            </a:r>
            <a:endParaRPr lang="en-US" sz="2000" dirty="0"/>
          </a:p>
        </p:txBody>
      </p:sp>
    </p:spTree>
    <p:extLst>
      <p:ext uri="{BB962C8B-B14F-4D97-AF65-F5344CB8AC3E}">
        <p14:creationId xmlns:p14="http://schemas.microsoft.com/office/powerpoint/2010/main" val="9218805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AF5AC66-ECA0-A74F-8D9A-2F5F375C4BE0}" type="slidenum">
              <a:rPr lang="en-US" sz="1400">
                <a:latin typeface="Arial  " charset="0"/>
              </a:rPr>
              <a:pPr/>
              <a:t>4</a:t>
            </a:fld>
            <a:r>
              <a:rPr lang="en-US" sz="1400">
                <a:latin typeface="Arial  " charset="0"/>
              </a:rPr>
              <a:t> </a:t>
            </a:r>
            <a:endParaRPr lang="en-US" sz="1400"/>
          </a:p>
        </p:txBody>
      </p:sp>
      <p:sp>
        <p:nvSpPr>
          <p:cNvPr id="25603" name="Rectangle 2"/>
          <p:cNvSpPr>
            <a:spLocks noChangeArrowheads="1"/>
          </p:cNvSpPr>
          <p:nvPr/>
        </p:nvSpPr>
        <p:spPr bwMode="auto">
          <a:xfrm>
            <a:off x="762000" y="1116013"/>
            <a:ext cx="7162800" cy="50292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5604" name="Rectangle 3"/>
          <p:cNvSpPr>
            <a:spLocks noGrp="1" noChangeArrowheads="1"/>
          </p:cNvSpPr>
          <p:nvPr>
            <p:ph type="title"/>
          </p:nvPr>
        </p:nvSpPr>
        <p:spPr>
          <a:xfrm>
            <a:off x="685800" y="0"/>
            <a:ext cx="7772400" cy="1003300"/>
          </a:xfrm>
        </p:spPr>
        <p:txBody>
          <a:bodyPr/>
          <a:lstStyle/>
          <a:p>
            <a:pPr eaLnBrk="1" hangingPunct="1"/>
            <a:r>
              <a:rPr lang="en-US" sz="3600">
                <a:latin typeface="Arial  " charset="0"/>
                <a:ea typeface="ＭＳ Ｐゴシック" charset="0"/>
                <a:cs typeface="Arial  " charset="0"/>
              </a:rPr>
              <a:t>GPU: The Life of a Triangle</a:t>
            </a:r>
            <a:endParaRPr lang="en-US">
              <a:latin typeface="Arial  " charset="0"/>
              <a:ea typeface="ＭＳ Ｐゴシック" charset="0"/>
              <a:cs typeface="Arial  " charset="0"/>
            </a:endParaRPr>
          </a:p>
        </p:txBody>
      </p:sp>
      <p:sp>
        <p:nvSpPr>
          <p:cNvPr id="25605" name="AutoShape 4"/>
          <p:cNvSpPr>
            <a:spLocks noChangeAspect="1" noChangeArrowheads="1" noTextEdit="1"/>
          </p:cNvSpPr>
          <p:nvPr/>
        </p:nvSpPr>
        <p:spPr bwMode="auto">
          <a:xfrm>
            <a:off x="966788" y="1108075"/>
            <a:ext cx="6835775"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06" name="Rectangle 5"/>
          <p:cNvSpPr>
            <a:spLocks noChangeArrowheads="1"/>
          </p:cNvSpPr>
          <p:nvPr/>
        </p:nvSpPr>
        <p:spPr bwMode="auto">
          <a:xfrm>
            <a:off x="977900" y="5672138"/>
            <a:ext cx="3281363" cy="369887"/>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07" name="Rectangle 6"/>
          <p:cNvSpPr>
            <a:spLocks noChangeArrowheads="1"/>
          </p:cNvSpPr>
          <p:nvPr/>
        </p:nvSpPr>
        <p:spPr bwMode="auto">
          <a:xfrm>
            <a:off x="1512888" y="4010025"/>
            <a:ext cx="3290887" cy="36988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08" name="Rectangle 7"/>
          <p:cNvSpPr>
            <a:spLocks noChangeArrowheads="1"/>
          </p:cNvSpPr>
          <p:nvPr/>
        </p:nvSpPr>
        <p:spPr bwMode="auto">
          <a:xfrm>
            <a:off x="977900" y="3455988"/>
            <a:ext cx="3141663" cy="1481137"/>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09" name="Rectangle 8"/>
          <p:cNvSpPr>
            <a:spLocks noChangeArrowheads="1"/>
          </p:cNvSpPr>
          <p:nvPr/>
        </p:nvSpPr>
        <p:spPr bwMode="auto">
          <a:xfrm>
            <a:off x="977900" y="2901950"/>
            <a:ext cx="3465513" cy="36988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10" name="Rectangle 9"/>
          <p:cNvSpPr>
            <a:spLocks noChangeArrowheads="1"/>
          </p:cNvSpPr>
          <p:nvPr/>
        </p:nvSpPr>
        <p:spPr bwMode="auto">
          <a:xfrm>
            <a:off x="974725" y="2346325"/>
            <a:ext cx="2987675" cy="36988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11" name="Rectangle 10"/>
          <p:cNvSpPr>
            <a:spLocks noChangeArrowheads="1"/>
          </p:cNvSpPr>
          <p:nvPr/>
        </p:nvSpPr>
        <p:spPr bwMode="auto">
          <a:xfrm>
            <a:off x="977900" y="1792288"/>
            <a:ext cx="3373438" cy="369887"/>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12" name="Rectangle 11"/>
          <p:cNvSpPr>
            <a:spLocks noChangeArrowheads="1"/>
          </p:cNvSpPr>
          <p:nvPr/>
        </p:nvSpPr>
        <p:spPr bwMode="auto">
          <a:xfrm>
            <a:off x="977900" y="1238250"/>
            <a:ext cx="2755900" cy="36988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13" name="Rectangle 12"/>
          <p:cNvSpPr>
            <a:spLocks noChangeArrowheads="1"/>
          </p:cNvSpPr>
          <p:nvPr/>
        </p:nvSpPr>
        <p:spPr bwMode="auto">
          <a:xfrm>
            <a:off x="5265738" y="4010025"/>
            <a:ext cx="369887" cy="369888"/>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14" name="Rectangle 13"/>
          <p:cNvSpPr>
            <a:spLocks noChangeArrowheads="1"/>
          </p:cNvSpPr>
          <p:nvPr/>
        </p:nvSpPr>
        <p:spPr bwMode="auto">
          <a:xfrm>
            <a:off x="4803775" y="4010025"/>
            <a:ext cx="831850" cy="369888"/>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15" name="Rectangle 14"/>
          <p:cNvSpPr>
            <a:spLocks noChangeArrowheads="1"/>
          </p:cNvSpPr>
          <p:nvPr/>
        </p:nvSpPr>
        <p:spPr bwMode="auto">
          <a:xfrm>
            <a:off x="4803775" y="4010025"/>
            <a:ext cx="831850" cy="369888"/>
          </a:xfrm>
          <a:prstGeom prst="rect">
            <a:avLst/>
          </a:pr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6" name="Rectangle 15"/>
          <p:cNvSpPr>
            <a:spLocks noChangeArrowheads="1"/>
          </p:cNvSpPr>
          <p:nvPr/>
        </p:nvSpPr>
        <p:spPr bwMode="auto">
          <a:xfrm>
            <a:off x="4886325" y="4079875"/>
            <a:ext cx="68103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Texture</a:t>
            </a:r>
            <a:endParaRPr lang="en-US" sz="2000">
              <a:latin typeface="Arial" charset="0"/>
            </a:endParaRPr>
          </a:p>
        </p:txBody>
      </p:sp>
      <p:sp>
        <p:nvSpPr>
          <p:cNvPr id="25617" name="Rectangle 16"/>
          <p:cNvSpPr>
            <a:spLocks noChangeArrowheads="1"/>
          </p:cNvSpPr>
          <p:nvPr/>
        </p:nvSpPr>
        <p:spPr bwMode="auto">
          <a:xfrm>
            <a:off x="7391400" y="4010025"/>
            <a:ext cx="369888" cy="369888"/>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18" name="Line 17"/>
          <p:cNvSpPr>
            <a:spLocks noChangeShapeType="1"/>
          </p:cNvSpPr>
          <p:nvPr/>
        </p:nvSpPr>
        <p:spPr bwMode="auto">
          <a:xfrm flipH="1">
            <a:off x="5715000" y="4132263"/>
            <a:ext cx="1676400" cy="1587"/>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9" name="Freeform 18"/>
          <p:cNvSpPr>
            <a:spLocks/>
          </p:cNvSpPr>
          <p:nvPr/>
        </p:nvSpPr>
        <p:spPr bwMode="auto">
          <a:xfrm>
            <a:off x="5635625" y="4079875"/>
            <a:ext cx="106363" cy="106363"/>
          </a:xfrm>
          <a:custGeom>
            <a:avLst/>
            <a:gdLst>
              <a:gd name="T0" fmla="*/ 0 w 220"/>
              <a:gd name="T1" fmla="*/ 2147483647 h 220"/>
              <a:gd name="T2" fmla="*/ 2147483647 w 220"/>
              <a:gd name="T3" fmla="*/ 0 h 220"/>
              <a:gd name="T4" fmla="*/ 2147483647 w 220"/>
              <a:gd name="T5" fmla="*/ 2147483647 h 220"/>
              <a:gd name="T6" fmla="*/ 0 w 220"/>
              <a:gd name="T7" fmla="*/ 2147483647 h 220"/>
              <a:gd name="T8" fmla="*/ 0 60000 65536"/>
              <a:gd name="T9" fmla="*/ 0 60000 65536"/>
              <a:gd name="T10" fmla="*/ 0 60000 65536"/>
              <a:gd name="T11" fmla="*/ 0 60000 65536"/>
              <a:gd name="T12" fmla="*/ 0 w 220"/>
              <a:gd name="T13" fmla="*/ 0 h 220"/>
              <a:gd name="T14" fmla="*/ 220 w 220"/>
              <a:gd name="T15" fmla="*/ 220 h 220"/>
            </a:gdLst>
            <a:ahLst/>
            <a:cxnLst>
              <a:cxn ang="T8">
                <a:pos x="T0" y="T1"/>
              </a:cxn>
              <a:cxn ang="T9">
                <a:pos x="T2" y="T3"/>
              </a:cxn>
              <a:cxn ang="T10">
                <a:pos x="T4" y="T5"/>
              </a:cxn>
              <a:cxn ang="T11">
                <a:pos x="T6" y="T7"/>
              </a:cxn>
            </a:cxnLst>
            <a:rect l="T12" t="T13" r="T14" b="T15"/>
            <a:pathLst>
              <a:path w="220" h="220">
                <a:moveTo>
                  <a:pt x="0" y="110"/>
                </a:moveTo>
                <a:lnTo>
                  <a:pt x="220" y="0"/>
                </a:lnTo>
                <a:cubicBezTo>
                  <a:pt x="185" y="69"/>
                  <a:pt x="185" y="151"/>
                  <a:pt x="220" y="220"/>
                </a:cubicBezTo>
                <a:lnTo>
                  <a:pt x="0" y="110"/>
                </a:lnTo>
                <a:close/>
              </a:path>
            </a:pathLst>
          </a:custGeom>
          <a:solidFill>
            <a:srgbClr val="000000"/>
          </a:solidFill>
          <a:ln w="0">
            <a:solidFill>
              <a:srgbClr val="000000"/>
            </a:solidFill>
            <a:round/>
            <a:headEnd/>
            <a:tailEnd/>
          </a:ln>
        </p:spPr>
        <p:txBody>
          <a:bodyPr/>
          <a:lstStyle/>
          <a:p>
            <a:endParaRPr lang="en-US"/>
          </a:p>
        </p:txBody>
      </p:sp>
      <p:sp>
        <p:nvSpPr>
          <p:cNvPr id="25620" name="Line 19"/>
          <p:cNvSpPr>
            <a:spLocks noChangeShapeType="1"/>
          </p:cNvSpPr>
          <p:nvPr/>
        </p:nvSpPr>
        <p:spPr bwMode="auto">
          <a:xfrm flipH="1">
            <a:off x="5635625" y="4256088"/>
            <a:ext cx="1674813" cy="1587"/>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1" name="Freeform 20"/>
          <p:cNvSpPr>
            <a:spLocks/>
          </p:cNvSpPr>
          <p:nvPr/>
        </p:nvSpPr>
        <p:spPr bwMode="auto">
          <a:xfrm>
            <a:off x="7285038" y="4203700"/>
            <a:ext cx="106362" cy="104775"/>
          </a:xfrm>
          <a:custGeom>
            <a:avLst/>
            <a:gdLst>
              <a:gd name="T0" fmla="*/ 2147483647 w 220"/>
              <a:gd name="T1" fmla="*/ 2147483647 h 220"/>
              <a:gd name="T2" fmla="*/ 0 w 220"/>
              <a:gd name="T3" fmla="*/ 2147483647 h 220"/>
              <a:gd name="T4" fmla="*/ 0 w 220"/>
              <a:gd name="T5" fmla="*/ 0 h 220"/>
              <a:gd name="T6" fmla="*/ 2147483647 w 220"/>
              <a:gd name="T7" fmla="*/ 2147483647 h 220"/>
              <a:gd name="T8" fmla="*/ 0 60000 65536"/>
              <a:gd name="T9" fmla="*/ 0 60000 65536"/>
              <a:gd name="T10" fmla="*/ 0 60000 65536"/>
              <a:gd name="T11" fmla="*/ 0 60000 65536"/>
              <a:gd name="T12" fmla="*/ 0 w 220"/>
              <a:gd name="T13" fmla="*/ 0 h 220"/>
              <a:gd name="T14" fmla="*/ 220 w 220"/>
              <a:gd name="T15" fmla="*/ 220 h 220"/>
            </a:gdLst>
            <a:ahLst/>
            <a:cxnLst>
              <a:cxn ang="T8">
                <a:pos x="T0" y="T1"/>
              </a:cxn>
              <a:cxn ang="T9">
                <a:pos x="T2" y="T3"/>
              </a:cxn>
              <a:cxn ang="T10">
                <a:pos x="T4" y="T5"/>
              </a:cxn>
              <a:cxn ang="T11">
                <a:pos x="T6" y="T7"/>
              </a:cxn>
            </a:cxnLst>
            <a:rect l="T12" t="T13" r="T14" b="T15"/>
            <a:pathLst>
              <a:path w="220" h="220">
                <a:moveTo>
                  <a:pt x="220" y="110"/>
                </a:moveTo>
                <a:lnTo>
                  <a:pt x="0" y="220"/>
                </a:lnTo>
                <a:cubicBezTo>
                  <a:pt x="34" y="151"/>
                  <a:pt x="34" y="69"/>
                  <a:pt x="0" y="0"/>
                </a:cubicBezTo>
                <a:lnTo>
                  <a:pt x="220" y="110"/>
                </a:lnTo>
                <a:close/>
              </a:path>
            </a:pathLst>
          </a:custGeom>
          <a:solidFill>
            <a:srgbClr val="000000"/>
          </a:solidFill>
          <a:ln w="0">
            <a:solidFill>
              <a:srgbClr val="000000"/>
            </a:solidFill>
            <a:round/>
            <a:headEnd/>
            <a:tailEnd/>
          </a:ln>
        </p:spPr>
        <p:txBody>
          <a:bodyPr/>
          <a:lstStyle/>
          <a:p>
            <a:endParaRPr lang="en-US"/>
          </a:p>
        </p:txBody>
      </p:sp>
      <p:sp>
        <p:nvSpPr>
          <p:cNvPr id="25622" name="Rectangle 21"/>
          <p:cNvSpPr>
            <a:spLocks noChangeArrowheads="1"/>
          </p:cNvSpPr>
          <p:nvPr/>
        </p:nvSpPr>
        <p:spPr bwMode="auto">
          <a:xfrm>
            <a:off x="7391400" y="2900363"/>
            <a:ext cx="369888" cy="369887"/>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23" name="Rectangle 22"/>
          <p:cNvSpPr>
            <a:spLocks noChangeArrowheads="1"/>
          </p:cNvSpPr>
          <p:nvPr/>
        </p:nvSpPr>
        <p:spPr bwMode="auto">
          <a:xfrm>
            <a:off x="5635625" y="2900363"/>
            <a:ext cx="369888" cy="369887"/>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24" name="Rectangle 23"/>
          <p:cNvSpPr>
            <a:spLocks noChangeArrowheads="1"/>
          </p:cNvSpPr>
          <p:nvPr/>
        </p:nvSpPr>
        <p:spPr bwMode="auto">
          <a:xfrm>
            <a:off x="7413625" y="1238250"/>
            <a:ext cx="369888" cy="369888"/>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25" name="Rectangle 24"/>
          <p:cNvSpPr>
            <a:spLocks noChangeArrowheads="1"/>
          </p:cNvSpPr>
          <p:nvPr/>
        </p:nvSpPr>
        <p:spPr bwMode="auto">
          <a:xfrm>
            <a:off x="6513513" y="1238250"/>
            <a:ext cx="369887" cy="369888"/>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26" name="Line 25"/>
          <p:cNvSpPr>
            <a:spLocks noChangeShapeType="1"/>
          </p:cNvSpPr>
          <p:nvPr/>
        </p:nvSpPr>
        <p:spPr bwMode="auto">
          <a:xfrm flipH="1">
            <a:off x="6962775" y="1362075"/>
            <a:ext cx="450850" cy="1588"/>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7" name="Freeform 26"/>
          <p:cNvSpPr>
            <a:spLocks/>
          </p:cNvSpPr>
          <p:nvPr/>
        </p:nvSpPr>
        <p:spPr bwMode="auto">
          <a:xfrm>
            <a:off x="6883400" y="1308100"/>
            <a:ext cx="104775" cy="106363"/>
          </a:xfrm>
          <a:custGeom>
            <a:avLst/>
            <a:gdLst>
              <a:gd name="T0" fmla="*/ 0 w 220"/>
              <a:gd name="T1" fmla="*/ 2147483647 h 220"/>
              <a:gd name="T2" fmla="*/ 2147483647 w 220"/>
              <a:gd name="T3" fmla="*/ 0 h 220"/>
              <a:gd name="T4" fmla="*/ 2147483647 w 220"/>
              <a:gd name="T5" fmla="*/ 2147483647 h 220"/>
              <a:gd name="T6" fmla="*/ 2147483647 w 220"/>
              <a:gd name="T7" fmla="*/ 2147483647 h 220"/>
              <a:gd name="T8" fmla="*/ 0 w 220"/>
              <a:gd name="T9" fmla="*/ 2147483647 h 220"/>
              <a:gd name="T10" fmla="*/ 0 60000 65536"/>
              <a:gd name="T11" fmla="*/ 0 60000 65536"/>
              <a:gd name="T12" fmla="*/ 0 60000 65536"/>
              <a:gd name="T13" fmla="*/ 0 60000 65536"/>
              <a:gd name="T14" fmla="*/ 0 60000 65536"/>
              <a:gd name="T15" fmla="*/ 0 w 220"/>
              <a:gd name="T16" fmla="*/ 0 h 220"/>
              <a:gd name="T17" fmla="*/ 220 w 220"/>
              <a:gd name="T18" fmla="*/ 220 h 220"/>
            </a:gdLst>
            <a:ahLst/>
            <a:cxnLst>
              <a:cxn ang="T10">
                <a:pos x="T0" y="T1"/>
              </a:cxn>
              <a:cxn ang="T11">
                <a:pos x="T2" y="T3"/>
              </a:cxn>
              <a:cxn ang="T12">
                <a:pos x="T4" y="T5"/>
              </a:cxn>
              <a:cxn ang="T13">
                <a:pos x="T6" y="T7"/>
              </a:cxn>
              <a:cxn ang="T14">
                <a:pos x="T8" y="T9"/>
              </a:cxn>
            </a:cxnLst>
            <a:rect l="T15" t="T16" r="T17" b="T18"/>
            <a:pathLst>
              <a:path w="220" h="220">
                <a:moveTo>
                  <a:pt x="0" y="110"/>
                </a:moveTo>
                <a:lnTo>
                  <a:pt x="220" y="0"/>
                </a:lnTo>
                <a:cubicBezTo>
                  <a:pt x="185" y="69"/>
                  <a:pt x="185" y="150"/>
                  <a:pt x="220" y="220"/>
                </a:cubicBezTo>
                <a:lnTo>
                  <a:pt x="0" y="110"/>
                </a:lnTo>
                <a:close/>
              </a:path>
            </a:pathLst>
          </a:custGeom>
          <a:solidFill>
            <a:srgbClr val="000000"/>
          </a:solidFill>
          <a:ln w="0">
            <a:solidFill>
              <a:srgbClr val="000000"/>
            </a:solidFill>
            <a:round/>
            <a:headEnd/>
            <a:tailEnd/>
          </a:ln>
        </p:spPr>
        <p:txBody>
          <a:bodyPr/>
          <a:lstStyle/>
          <a:p>
            <a:endParaRPr lang="en-US"/>
          </a:p>
        </p:txBody>
      </p:sp>
      <p:sp>
        <p:nvSpPr>
          <p:cNvPr id="25628" name="Line 27"/>
          <p:cNvSpPr>
            <a:spLocks noChangeShapeType="1"/>
          </p:cNvSpPr>
          <p:nvPr/>
        </p:nvSpPr>
        <p:spPr bwMode="auto">
          <a:xfrm flipH="1">
            <a:off x="6883400" y="1484313"/>
            <a:ext cx="450850" cy="1587"/>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9" name="Freeform 28"/>
          <p:cNvSpPr>
            <a:spLocks/>
          </p:cNvSpPr>
          <p:nvPr/>
        </p:nvSpPr>
        <p:spPr bwMode="auto">
          <a:xfrm>
            <a:off x="7308850" y="1431925"/>
            <a:ext cx="104775" cy="106363"/>
          </a:xfrm>
          <a:custGeom>
            <a:avLst/>
            <a:gdLst>
              <a:gd name="T0" fmla="*/ 2147483647 w 220"/>
              <a:gd name="T1" fmla="*/ 2147483647 h 220"/>
              <a:gd name="T2" fmla="*/ 0 w 220"/>
              <a:gd name="T3" fmla="*/ 2147483647 h 220"/>
              <a:gd name="T4" fmla="*/ 0 w 220"/>
              <a:gd name="T5" fmla="*/ 0 h 220"/>
              <a:gd name="T6" fmla="*/ 0 w 220"/>
              <a:gd name="T7" fmla="*/ 0 h 220"/>
              <a:gd name="T8" fmla="*/ 2147483647 w 220"/>
              <a:gd name="T9" fmla="*/ 2147483647 h 220"/>
              <a:gd name="T10" fmla="*/ 0 60000 65536"/>
              <a:gd name="T11" fmla="*/ 0 60000 65536"/>
              <a:gd name="T12" fmla="*/ 0 60000 65536"/>
              <a:gd name="T13" fmla="*/ 0 60000 65536"/>
              <a:gd name="T14" fmla="*/ 0 60000 65536"/>
              <a:gd name="T15" fmla="*/ 0 w 220"/>
              <a:gd name="T16" fmla="*/ 0 h 220"/>
              <a:gd name="T17" fmla="*/ 220 w 220"/>
              <a:gd name="T18" fmla="*/ 220 h 220"/>
            </a:gdLst>
            <a:ahLst/>
            <a:cxnLst>
              <a:cxn ang="T10">
                <a:pos x="T0" y="T1"/>
              </a:cxn>
              <a:cxn ang="T11">
                <a:pos x="T2" y="T3"/>
              </a:cxn>
              <a:cxn ang="T12">
                <a:pos x="T4" y="T5"/>
              </a:cxn>
              <a:cxn ang="T13">
                <a:pos x="T6" y="T7"/>
              </a:cxn>
              <a:cxn ang="T14">
                <a:pos x="T8" y="T9"/>
              </a:cxn>
            </a:cxnLst>
            <a:rect l="T15" t="T16" r="T17" b="T18"/>
            <a:pathLst>
              <a:path w="220" h="220">
                <a:moveTo>
                  <a:pt x="220" y="110"/>
                </a:moveTo>
                <a:lnTo>
                  <a:pt x="0" y="220"/>
                </a:lnTo>
                <a:cubicBezTo>
                  <a:pt x="34" y="150"/>
                  <a:pt x="34" y="69"/>
                  <a:pt x="0" y="0"/>
                </a:cubicBezTo>
                <a:lnTo>
                  <a:pt x="220" y="110"/>
                </a:lnTo>
                <a:close/>
              </a:path>
            </a:pathLst>
          </a:custGeom>
          <a:solidFill>
            <a:srgbClr val="000000"/>
          </a:solidFill>
          <a:ln w="0">
            <a:solidFill>
              <a:srgbClr val="000000"/>
            </a:solidFill>
            <a:round/>
            <a:headEnd/>
            <a:tailEnd/>
          </a:ln>
        </p:spPr>
        <p:txBody>
          <a:bodyPr/>
          <a:lstStyle/>
          <a:p>
            <a:endParaRPr lang="en-US"/>
          </a:p>
        </p:txBody>
      </p:sp>
      <p:sp>
        <p:nvSpPr>
          <p:cNvPr id="25630" name="Rectangle 29"/>
          <p:cNvSpPr>
            <a:spLocks noChangeArrowheads="1"/>
          </p:cNvSpPr>
          <p:nvPr/>
        </p:nvSpPr>
        <p:spPr bwMode="auto">
          <a:xfrm>
            <a:off x="3741738" y="1238250"/>
            <a:ext cx="2955925" cy="369888"/>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31" name="Rectangle 30"/>
          <p:cNvSpPr>
            <a:spLocks noChangeArrowheads="1"/>
          </p:cNvSpPr>
          <p:nvPr/>
        </p:nvSpPr>
        <p:spPr bwMode="auto">
          <a:xfrm>
            <a:off x="3741738" y="1238250"/>
            <a:ext cx="3116262" cy="369888"/>
          </a:xfrm>
          <a:prstGeom prst="rect">
            <a:avLst/>
          </a:pr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2" name="Rectangle 31"/>
          <p:cNvSpPr>
            <a:spLocks noChangeArrowheads="1"/>
          </p:cNvSpPr>
          <p:nvPr/>
        </p:nvSpPr>
        <p:spPr bwMode="auto">
          <a:xfrm>
            <a:off x="3846513" y="1308100"/>
            <a:ext cx="4810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Host </a:t>
            </a:r>
            <a:endParaRPr lang="en-US" sz="2000">
              <a:latin typeface="Arial" charset="0"/>
            </a:endParaRPr>
          </a:p>
        </p:txBody>
      </p:sp>
      <p:sp>
        <p:nvSpPr>
          <p:cNvPr id="25633" name="Rectangle 32"/>
          <p:cNvSpPr>
            <a:spLocks noChangeArrowheads="1"/>
          </p:cNvSpPr>
          <p:nvPr/>
        </p:nvSpPr>
        <p:spPr bwMode="auto">
          <a:xfrm>
            <a:off x="4308475" y="1308100"/>
            <a:ext cx="1587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  </a:t>
            </a:r>
            <a:endParaRPr lang="en-US" sz="2000">
              <a:latin typeface="Arial" charset="0"/>
            </a:endParaRPr>
          </a:p>
        </p:txBody>
      </p:sp>
      <p:sp>
        <p:nvSpPr>
          <p:cNvPr id="25634" name="Rectangle 33"/>
          <p:cNvSpPr>
            <a:spLocks noChangeArrowheads="1"/>
          </p:cNvSpPr>
          <p:nvPr/>
        </p:nvSpPr>
        <p:spPr bwMode="auto">
          <a:xfrm>
            <a:off x="4462463" y="1308100"/>
            <a:ext cx="9588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Front End </a:t>
            </a:r>
            <a:endParaRPr lang="en-US" sz="2000">
              <a:latin typeface="Arial" charset="0"/>
            </a:endParaRPr>
          </a:p>
        </p:txBody>
      </p:sp>
      <p:sp>
        <p:nvSpPr>
          <p:cNvPr id="25635" name="Rectangle 34"/>
          <p:cNvSpPr>
            <a:spLocks noChangeArrowheads="1"/>
          </p:cNvSpPr>
          <p:nvPr/>
        </p:nvSpPr>
        <p:spPr bwMode="auto">
          <a:xfrm>
            <a:off x="5386388" y="1308100"/>
            <a:ext cx="1063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 </a:t>
            </a:r>
            <a:endParaRPr lang="en-US" sz="2000">
              <a:latin typeface="Arial" charset="0"/>
            </a:endParaRPr>
          </a:p>
        </p:txBody>
      </p:sp>
      <p:sp>
        <p:nvSpPr>
          <p:cNvPr id="25636" name="Rectangle 35"/>
          <p:cNvSpPr>
            <a:spLocks noChangeArrowheads="1"/>
          </p:cNvSpPr>
          <p:nvPr/>
        </p:nvSpPr>
        <p:spPr bwMode="auto">
          <a:xfrm>
            <a:off x="5486400" y="1308100"/>
            <a:ext cx="11445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Vertex Fetch</a:t>
            </a:r>
            <a:endParaRPr lang="en-US" sz="2000">
              <a:latin typeface="Arial" charset="0"/>
            </a:endParaRPr>
          </a:p>
        </p:txBody>
      </p:sp>
      <p:sp>
        <p:nvSpPr>
          <p:cNvPr id="25637" name="Rectangle 36"/>
          <p:cNvSpPr>
            <a:spLocks noChangeArrowheads="1"/>
          </p:cNvSpPr>
          <p:nvPr/>
        </p:nvSpPr>
        <p:spPr bwMode="auto">
          <a:xfrm>
            <a:off x="7391400" y="5672138"/>
            <a:ext cx="369888" cy="369887"/>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38" name="Rectangle 37"/>
          <p:cNvSpPr>
            <a:spLocks noChangeArrowheads="1"/>
          </p:cNvSpPr>
          <p:nvPr/>
        </p:nvSpPr>
        <p:spPr bwMode="auto">
          <a:xfrm>
            <a:off x="5819775" y="5672138"/>
            <a:ext cx="369888" cy="369887"/>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39" name="Rectangle 38"/>
          <p:cNvSpPr>
            <a:spLocks noChangeArrowheads="1"/>
          </p:cNvSpPr>
          <p:nvPr/>
        </p:nvSpPr>
        <p:spPr bwMode="auto">
          <a:xfrm>
            <a:off x="7391400" y="1238250"/>
            <a:ext cx="369888" cy="4803775"/>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40" name="Rectangle 39"/>
          <p:cNvSpPr>
            <a:spLocks noChangeArrowheads="1"/>
          </p:cNvSpPr>
          <p:nvPr/>
        </p:nvSpPr>
        <p:spPr bwMode="auto">
          <a:xfrm>
            <a:off x="7391400" y="1238250"/>
            <a:ext cx="369888" cy="4803775"/>
          </a:xfrm>
          <a:prstGeom prst="rect">
            <a:avLst/>
          </a:pr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1" name="Rectangle 40"/>
          <p:cNvSpPr>
            <a:spLocks noChangeArrowheads="1"/>
          </p:cNvSpPr>
          <p:nvPr/>
        </p:nvSpPr>
        <p:spPr bwMode="auto">
          <a:xfrm rot="-5400000">
            <a:off x="7514432" y="4504531"/>
            <a:ext cx="1158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F</a:t>
            </a:r>
            <a:endParaRPr lang="en-US" sz="2000">
              <a:latin typeface="Arial" charset="0"/>
            </a:endParaRPr>
          </a:p>
        </p:txBody>
      </p:sp>
      <p:sp>
        <p:nvSpPr>
          <p:cNvPr id="25642" name="Rectangle 41"/>
          <p:cNvSpPr>
            <a:spLocks noChangeArrowheads="1"/>
          </p:cNvSpPr>
          <p:nvPr/>
        </p:nvSpPr>
        <p:spPr bwMode="auto">
          <a:xfrm rot="-5400000">
            <a:off x="7535069" y="4417219"/>
            <a:ext cx="746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r</a:t>
            </a:r>
            <a:endParaRPr lang="en-US" sz="2000">
              <a:latin typeface="Arial" charset="0"/>
            </a:endParaRPr>
          </a:p>
        </p:txBody>
      </p:sp>
      <p:sp>
        <p:nvSpPr>
          <p:cNvPr id="25643" name="Rectangle 42"/>
          <p:cNvSpPr>
            <a:spLocks noChangeArrowheads="1"/>
          </p:cNvSpPr>
          <p:nvPr/>
        </p:nvSpPr>
        <p:spPr bwMode="auto">
          <a:xfrm rot="-5400000">
            <a:off x="7519195" y="4326731"/>
            <a:ext cx="10636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a</a:t>
            </a:r>
            <a:endParaRPr lang="en-US" sz="2000">
              <a:latin typeface="Arial" charset="0"/>
            </a:endParaRPr>
          </a:p>
        </p:txBody>
      </p:sp>
      <p:sp>
        <p:nvSpPr>
          <p:cNvPr id="25644" name="Rectangle 43"/>
          <p:cNvSpPr>
            <a:spLocks noChangeArrowheads="1"/>
          </p:cNvSpPr>
          <p:nvPr/>
        </p:nvSpPr>
        <p:spPr bwMode="auto">
          <a:xfrm rot="-5400000">
            <a:off x="7485857" y="4193381"/>
            <a:ext cx="1730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m</a:t>
            </a:r>
            <a:endParaRPr lang="en-US" sz="2000">
              <a:latin typeface="Arial" charset="0"/>
            </a:endParaRPr>
          </a:p>
        </p:txBody>
      </p:sp>
      <p:sp>
        <p:nvSpPr>
          <p:cNvPr id="25645" name="Rectangle 44"/>
          <p:cNvSpPr>
            <a:spLocks noChangeArrowheads="1"/>
          </p:cNvSpPr>
          <p:nvPr/>
        </p:nvSpPr>
        <p:spPr bwMode="auto">
          <a:xfrm rot="-5400000">
            <a:off x="7519194" y="4064794"/>
            <a:ext cx="1063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e</a:t>
            </a:r>
            <a:endParaRPr lang="en-US" sz="2000">
              <a:latin typeface="Arial" charset="0"/>
            </a:endParaRPr>
          </a:p>
        </p:txBody>
      </p:sp>
      <p:sp>
        <p:nvSpPr>
          <p:cNvPr id="25646" name="Rectangle 45"/>
          <p:cNvSpPr>
            <a:spLocks noChangeArrowheads="1"/>
          </p:cNvSpPr>
          <p:nvPr/>
        </p:nvSpPr>
        <p:spPr bwMode="auto">
          <a:xfrm rot="-5400000">
            <a:off x="7546182" y="3983831"/>
            <a:ext cx="523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 </a:t>
            </a:r>
            <a:endParaRPr lang="en-US" sz="2000">
              <a:latin typeface="Arial" charset="0"/>
            </a:endParaRPr>
          </a:p>
        </p:txBody>
      </p:sp>
      <p:sp>
        <p:nvSpPr>
          <p:cNvPr id="25647" name="Rectangle 46"/>
          <p:cNvSpPr>
            <a:spLocks noChangeArrowheads="1"/>
          </p:cNvSpPr>
          <p:nvPr/>
        </p:nvSpPr>
        <p:spPr bwMode="auto">
          <a:xfrm rot="-5400000">
            <a:off x="7503320" y="3894931"/>
            <a:ext cx="1381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B</a:t>
            </a:r>
            <a:endParaRPr lang="en-US" sz="2000">
              <a:latin typeface="Arial" charset="0"/>
            </a:endParaRPr>
          </a:p>
        </p:txBody>
      </p:sp>
      <p:sp>
        <p:nvSpPr>
          <p:cNvPr id="25648" name="Rectangle 47"/>
          <p:cNvSpPr>
            <a:spLocks noChangeArrowheads="1"/>
          </p:cNvSpPr>
          <p:nvPr/>
        </p:nvSpPr>
        <p:spPr bwMode="auto">
          <a:xfrm rot="-5400000">
            <a:off x="7514432" y="3766344"/>
            <a:ext cx="1158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u</a:t>
            </a:r>
            <a:endParaRPr lang="en-US" sz="2000">
              <a:latin typeface="Arial" charset="0"/>
            </a:endParaRPr>
          </a:p>
        </p:txBody>
      </p:sp>
      <p:sp>
        <p:nvSpPr>
          <p:cNvPr id="25649" name="Rectangle 48"/>
          <p:cNvSpPr>
            <a:spLocks noChangeArrowheads="1"/>
          </p:cNvSpPr>
          <p:nvPr/>
        </p:nvSpPr>
        <p:spPr bwMode="auto">
          <a:xfrm rot="-5400000">
            <a:off x="7540626" y="3684587"/>
            <a:ext cx="635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f</a:t>
            </a:r>
            <a:endParaRPr lang="en-US" sz="2000">
              <a:latin typeface="Arial" charset="0"/>
            </a:endParaRPr>
          </a:p>
        </p:txBody>
      </p:sp>
      <p:sp>
        <p:nvSpPr>
          <p:cNvPr id="25650" name="Rectangle 49"/>
          <p:cNvSpPr>
            <a:spLocks noChangeArrowheads="1"/>
          </p:cNvSpPr>
          <p:nvPr/>
        </p:nvSpPr>
        <p:spPr bwMode="auto">
          <a:xfrm rot="-5400000">
            <a:off x="7540626" y="3622675"/>
            <a:ext cx="635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f</a:t>
            </a:r>
            <a:endParaRPr lang="en-US" sz="2000">
              <a:latin typeface="Arial" charset="0"/>
            </a:endParaRPr>
          </a:p>
        </p:txBody>
      </p:sp>
      <p:sp>
        <p:nvSpPr>
          <p:cNvPr id="25651" name="Rectangle 50"/>
          <p:cNvSpPr>
            <a:spLocks noChangeArrowheads="1"/>
          </p:cNvSpPr>
          <p:nvPr/>
        </p:nvSpPr>
        <p:spPr bwMode="auto">
          <a:xfrm rot="-5400000">
            <a:off x="7519194" y="3540919"/>
            <a:ext cx="1063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e</a:t>
            </a:r>
            <a:endParaRPr lang="en-US" sz="2000">
              <a:latin typeface="Arial" charset="0"/>
            </a:endParaRPr>
          </a:p>
        </p:txBody>
      </p:sp>
      <p:sp>
        <p:nvSpPr>
          <p:cNvPr id="25652" name="Rectangle 51"/>
          <p:cNvSpPr>
            <a:spLocks noChangeArrowheads="1"/>
          </p:cNvSpPr>
          <p:nvPr/>
        </p:nvSpPr>
        <p:spPr bwMode="auto">
          <a:xfrm rot="-5400000">
            <a:off x="7535069" y="3445669"/>
            <a:ext cx="746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r</a:t>
            </a:r>
            <a:endParaRPr lang="en-US" sz="2000">
              <a:latin typeface="Arial" charset="0"/>
            </a:endParaRPr>
          </a:p>
        </p:txBody>
      </p:sp>
      <p:sp>
        <p:nvSpPr>
          <p:cNvPr id="25653" name="Rectangle 52"/>
          <p:cNvSpPr>
            <a:spLocks noChangeArrowheads="1"/>
          </p:cNvSpPr>
          <p:nvPr/>
        </p:nvSpPr>
        <p:spPr bwMode="auto">
          <a:xfrm rot="-5400000">
            <a:off x="7546182" y="3388519"/>
            <a:ext cx="523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 </a:t>
            </a:r>
            <a:endParaRPr lang="en-US" sz="2000">
              <a:latin typeface="Arial" charset="0"/>
            </a:endParaRPr>
          </a:p>
        </p:txBody>
      </p:sp>
      <p:sp>
        <p:nvSpPr>
          <p:cNvPr id="25654" name="Rectangle 53"/>
          <p:cNvSpPr>
            <a:spLocks noChangeArrowheads="1"/>
          </p:cNvSpPr>
          <p:nvPr/>
        </p:nvSpPr>
        <p:spPr bwMode="auto">
          <a:xfrm rot="-5400000">
            <a:off x="7503320" y="3291681"/>
            <a:ext cx="1381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C</a:t>
            </a:r>
            <a:endParaRPr lang="en-US" sz="2000">
              <a:latin typeface="Arial" charset="0"/>
            </a:endParaRPr>
          </a:p>
        </p:txBody>
      </p:sp>
      <p:sp>
        <p:nvSpPr>
          <p:cNvPr id="25655" name="Rectangle 54"/>
          <p:cNvSpPr>
            <a:spLocks noChangeArrowheads="1"/>
          </p:cNvSpPr>
          <p:nvPr/>
        </p:nvSpPr>
        <p:spPr bwMode="auto">
          <a:xfrm rot="-5400000">
            <a:off x="7514432" y="3169444"/>
            <a:ext cx="1158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o</a:t>
            </a:r>
            <a:endParaRPr lang="en-US" sz="2000">
              <a:latin typeface="Arial" charset="0"/>
            </a:endParaRPr>
          </a:p>
        </p:txBody>
      </p:sp>
      <p:sp>
        <p:nvSpPr>
          <p:cNvPr id="25656" name="Rectangle 55"/>
          <p:cNvSpPr>
            <a:spLocks noChangeArrowheads="1"/>
          </p:cNvSpPr>
          <p:nvPr/>
        </p:nvSpPr>
        <p:spPr bwMode="auto">
          <a:xfrm rot="-5400000">
            <a:off x="7514432" y="3055144"/>
            <a:ext cx="1158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n</a:t>
            </a:r>
            <a:endParaRPr lang="en-US" sz="2000">
              <a:latin typeface="Arial" charset="0"/>
            </a:endParaRPr>
          </a:p>
        </p:txBody>
      </p:sp>
      <p:sp>
        <p:nvSpPr>
          <p:cNvPr id="25657" name="Rectangle 56"/>
          <p:cNvSpPr>
            <a:spLocks noChangeArrowheads="1"/>
          </p:cNvSpPr>
          <p:nvPr/>
        </p:nvSpPr>
        <p:spPr bwMode="auto">
          <a:xfrm rot="-5400000">
            <a:off x="7540626" y="2973387"/>
            <a:ext cx="635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t</a:t>
            </a:r>
            <a:endParaRPr lang="en-US" sz="2000">
              <a:latin typeface="Arial" charset="0"/>
            </a:endParaRPr>
          </a:p>
        </p:txBody>
      </p:sp>
      <p:sp>
        <p:nvSpPr>
          <p:cNvPr id="25658" name="Rectangle 57"/>
          <p:cNvSpPr>
            <a:spLocks noChangeArrowheads="1"/>
          </p:cNvSpPr>
          <p:nvPr/>
        </p:nvSpPr>
        <p:spPr bwMode="auto">
          <a:xfrm rot="-5400000">
            <a:off x="7535069" y="2905919"/>
            <a:ext cx="746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r</a:t>
            </a:r>
            <a:endParaRPr lang="en-US" sz="2000">
              <a:latin typeface="Arial" charset="0"/>
            </a:endParaRPr>
          </a:p>
        </p:txBody>
      </p:sp>
      <p:sp>
        <p:nvSpPr>
          <p:cNvPr id="25659" name="Rectangle 58"/>
          <p:cNvSpPr>
            <a:spLocks noChangeArrowheads="1"/>
          </p:cNvSpPr>
          <p:nvPr/>
        </p:nvSpPr>
        <p:spPr bwMode="auto">
          <a:xfrm rot="-5400000">
            <a:off x="7514432" y="2807494"/>
            <a:ext cx="1158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o</a:t>
            </a:r>
            <a:endParaRPr lang="en-US" sz="2000">
              <a:latin typeface="Arial" charset="0"/>
            </a:endParaRPr>
          </a:p>
        </p:txBody>
      </p:sp>
      <p:sp>
        <p:nvSpPr>
          <p:cNvPr id="25660" name="Rectangle 59"/>
          <p:cNvSpPr>
            <a:spLocks noChangeArrowheads="1"/>
          </p:cNvSpPr>
          <p:nvPr/>
        </p:nvSpPr>
        <p:spPr bwMode="auto">
          <a:xfrm rot="-5400000">
            <a:off x="7546182" y="2732881"/>
            <a:ext cx="523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l</a:t>
            </a:r>
            <a:endParaRPr lang="en-US" sz="2000">
              <a:latin typeface="Arial" charset="0"/>
            </a:endParaRPr>
          </a:p>
        </p:txBody>
      </p:sp>
      <p:sp>
        <p:nvSpPr>
          <p:cNvPr id="25661" name="Rectangle 60"/>
          <p:cNvSpPr>
            <a:spLocks noChangeArrowheads="1"/>
          </p:cNvSpPr>
          <p:nvPr/>
        </p:nvSpPr>
        <p:spPr bwMode="auto">
          <a:xfrm rot="-5400000">
            <a:off x="7546182" y="2680494"/>
            <a:ext cx="523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l</a:t>
            </a:r>
            <a:endParaRPr lang="en-US" sz="2000">
              <a:latin typeface="Arial" charset="0"/>
            </a:endParaRPr>
          </a:p>
        </p:txBody>
      </p:sp>
      <p:sp>
        <p:nvSpPr>
          <p:cNvPr id="25662" name="Rectangle 61"/>
          <p:cNvSpPr>
            <a:spLocks noChangeArrowheads="1"/>
          </p:cNvSpPr>
          <p:nvPr/>
        </p:nvSpPr>
        <p:spPr bwMode="auto">
          <a:xfrm rot="-5400000">
            <a:off x="7519195" y="2599531"/>
            <a:ext cx="10636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e</a:t>
            </a:r>
            <a:endParaRPr lang="en-US" sz="2000">
              <a:latin typeface="Arial" charset="0"/>
            </a:endParaRPr>
          </a:p>
        </p:txBody>
      </p:sp>
      <p:sp>
        <p:nvSpPr>
          <p:cNvPr id="25663" name="Rectangle 62"/>
          <p:cNvSpPr>
            <a:spLocks noChangeArrowheads="1"/>
          </p:cNvSpPr>
          <p:nvPr/>
        </p:nvSpPr>
        <p:spPr bwMode="auto">
          <a:xfrm rot="-5400000">
            <a:off x="7535070" y="2513806"/>
            <a:ext cx="746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r</a:t>
            </a:r>
            <a:endParaRPr lang="en-US" sz="2000">
              <a:latin typeface="Arial" charset="0"/>
            </a:endParaRPr>
          </a:p>
        </p:txBody>
      </p:sp>
      <p:sp>
        <p:nvSpPr>
          <p:cNvPr id="25664" name="Rectangle 63"/>
          <p:cNvSpPr>
            <a:spLocks noChangeArrowheads="1"/>
          </p:cNvSpPr>
          <p:nvPr/>
        </p:nvSpPr>
        <p:spPr bwMode="auto">
          <a:xfrm>
            <a:off x="4341813" y="1792288"/>
            <a:ext cx="1755775" cy="369887"/>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65" name="Rectangle 64"/>
          <p:cNvSpPr>
            <a:spLocks noChangeArrowheads="1"/>
          </p:cNvSpPr>
          <p:nvPr/>
        </p:nvSpPr>
        <p:spPr bwMode="auto">
          <a:xfrm>
            <a:off x="4341813" y="1792288"/>
            <a:ext cx="1755775" cy="369887"/>
          </a:xfrm>
          <a:prstGeom prst="rect">
            <a:avLst/>
          </a:prstGeom>
          <a:solidFill>
            <a:srgbClr val="FFCCFF"/>
          </a:solidFill>
          <a:ln w="12700" cap="rnd">
            <a:solidFill>
              <a:srgbClr val="000000"/>
            </a:solidFill>
            <a:round/>
            <a:headEnd/>
            <a:tailEnd/>
          </a:ln>
        </p:spPr>
        <p:txBody>
          <a:bodyPr/>
          <a:lstStyle/>
          <a:p>
            <a:endParaRPr lang="en-US"/>
          </a:p>
        </p:txBody>
      </p:sp>
      <p:sp>
        <p:nvSpPr>
          <p:cNvPr id="25666" name="Rectangle 65"/>
          <p:cNvSpPr>
            <a:spLocks noChangeArrowheads="1"/>
          </p:cNvSpPr>
          <p:nvPr/>
        </p:nvSpPr>
        <p:spPr bwMode="auto">
          <a:xfrm>
            <a:off x="4416425" y="1862138"/>
            <a:ext cx="16700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Vertex Processing</a:t>
            </a:r>
            <a:endParaRPr lang="en-US" sz="2000">
              <a:latin typeface="Arial" charset="0"/>
            </a:endParaRPr>
          </a:p>
        </p:txBody>
      </p:sp>
      <p:sp>
        <p:nvSpPr>
          <p:cNvPr id="25667" name="Rectangle 66"/>
          <p:cNvSpPr>
            <a:spLocks noChangeArrowheads="1"/>
          </p:cNvSpPr>
          <p:nvPr/>
        </p:nvSpPr>
        <p:spPr bwMode="auto">
          <a:xfrm>
            <a:off x="3925888" y="2347913"/>
            <a:ext cx="2587625" cy="368300"/>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68" name="Rectangle 67"/>
          <p:cNvSpPr>
            <a:spLocks noChangeArrowheads="1"/>
          </p:cNvSpPr>
          <p:nvPr/>
        </p:nvSpPr>
        <p:spPr bwMode="auto">
          <a:xfrm>
            <a:off x="3925888" y="2347913"/>
            <a:ext cx="2587625" cy="368300"/>
          </a:xfrm>
          <a:prstGeom prst="rect">
            <a:avLst/>
          </a:pr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9" name="Rectangle 68"/>
          <p:cNvSpPr>
            <a:spLocks noChangeArrowheads="1"/>
          </p:cNvSpPr>
          <p:nvPr/>
        </p:nvSpPr>
        <p:spPr bwMode="auto">
          <a:xfrm>
            <a:off x="4062413" y="2416175"/>
            <a:ext cx="17684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Primitive Assembly</a:t>
            </a:r>
            <a:endParaRPr lang="en-US" sz="2000">
              <a:latin typeface="Arial" charset="0"/>
            </a:endParaRPr>
          </a:p>
        </p:txBody>
      </p:sp>
      <p:sp>
        <p:nvSpPr>
          <p:cNvPr id="25670" name="Rectangle 69"/>
          <p:cNvSpPr>
            <a:spLocks noChangeArrowheads="1"/>
          </p:cNvSpPr>
          <p:nvPr/>
        </p:nvSpPr>
        <p:spPr bwMode="auto">
          <a:xfrm>
            <a:off x="5802313" y="2416175"/>
            <a:ext cx="1063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 </a:t>
            </a:r>
            <a:endParaRPr lang="en-US" sz="2000">
              <a:latin typeface="Arial" charset="0"/>
            </a:endParaRPr>
          </a:p>
        </p:txBody>
      </p:sp>
      <p:sp>
        <p:nvSpPr>
          <p:cNvPr id="25671" name="Rectangle 70"/>
          <p:cNvSpPr>
            <a:spLocks noChangeArrowheads="1"/>
          </p:cNvSpPr>
          <p:nvPr/>
        </p:nvSpPr>
        <p:spPr bwMode="auto">
          <a:xfrm>
            <a:off x="5864225" y="2416175"/>
            <a:ext cx="5873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Setup </a:t>
            </a:r>
            <a:endParaRPr lang="en-US" sz="2000">
              <a:latin typeface="Arial" charset="0"/>
            </a:endParaRPr>
          </a:p>
        </p:txBody>
      </p:sp>
      <p:sp>
        <p:nvSpPr>
          <p:cNvPr id="25672" name="Rectangle 71"/>
          <p:cNvSpPr>
            <a:spLocks noChangeArrowheads="1"/>
          </p:cNvSpPr>
          <p:nvPr/>
        </p:nvSpPr>
        <p:spPr bwMode="auto">
          <a:xfrm>
            <a:off x="4387850" y="2901950"/>
            <a:ext cx="1663700" cy="369888"/>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73" name="Rectangle 72"/>
          <p:cNvSpPr>
            <a:spLocks noChangeArrowheads="1"/>
          </p:cNvSpPr>
          <p:nvPr/>
        </p:nvSpPr>
        <p:spPr bwMode="auto">
          <a:xfrm>
            <a:off x="4387850" y="2901950"/>
            <a:ext cx="1663700" cy="369888"/>
          </a:xfrm>
          <a:prstGeom prst="rect">
            <a:avLst/>
          </a:pr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74" name="Rectangle 73"/>
          <p:cNvSpPr>
            <a:spLocks noChangeArrowheads="1"/>
          </p:cNvSpPr>
          <p:nvPr/>
        </p:nvSpPr>
        <p:spPr bwMode="auto">
          <a:xfrm>
            <a:off x="4478338" y="2970213"/>
            <a:ext cx="911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Rasterize </a:t>
            </a:r>
            <a:endParaRPr lang="en-US" sz="2000">
              <a:latin typeface="Arial" charset="0"/>
            </a:endParaRPr>
          </a:p>
        </p:txBody>
      </p:sp>
      <p:sp>
        <p:nvSpPr>
          <p:cNvPr id="25675" name="Rectangle 74"/>
          <p:cNvSpPr>
            <a:spLocks noChangeArrowheads="1"/>
          </p:cNvSpPr>
          <p:nvPr/>
        </p:nvSpPr>
        <p:spPr bwMode="auto">
          <a:xfrm>
            <a:off x="5348288" y="2970213"/>
            <a:ext cx="1920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&amp; </a:t>
            </a:r>
            <a:endParaRPr lang="en-US" sz="2000">
              <a:latin typeface="Arial" charset="0"/>
            </a:endParaRPr>
          </a:p>
        </p:txBody>
      </p:sp>
      <p:sp>
        <p:nvSpPr>
          <p:cNvPr id="25676" name="Rectangle 75"/>
          <p:cNvSpPr>
            <a:spLocks noChangeArrowheads="1"/>
          </p:cNvSpPr>
          <p:nvPr/>
        </p:nvSpPr>
        <p:spPr bwMode="auto">
          <a:xfrm>
            <a:off x="5534025" y="2970213"/>
            <a:ext cx="4476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Zcull</a:t>
            </a:r>
            <a:endParaRPr lang="en-US" sz="2000">
              <a:latin typeface="Arial" charset="0"/>
            </a:endParaRPr>
          </a:p>
        </p:txBody>
      </p:sp>
      <p:sp>
        <p:nvSpPr>
          <p:cNvPr id="25677" name="Freeform 76"/>
          <p:cNvSpPr>
            <a:spLocks/>
          </p:cNvSpPr>
          <p:nvPr/>
        </p:nvSpPr>
        <p:spPr bwMode="auto">
          <a:xfrm>
            <a:off x="4110038" y="3455988"/>
            <a:ext cx="2217737" cy="1477962"/>
          </a:xfrm>
          <a:custGeom>
            <a:avLst/>
            <a:gdLst>
              <a:gd name="T0" fmla="*/ 2147483647 w 1397"/>
              <a:gd name="T1" fmla="*/ 2147483647 h 931"/>
              <a:gd name="T2" fmla="*/ 2147483647 w 1397"/>
              <a:gd name="T3" fmla="*/ 2147483647 h 931"/>
              <a:gd name="T4" fmla="*/ 2147483647 w 1397"/>
              <a:gd name="T5" fmla="*/ 2147483647 h 931"/>
              <a:gd name="T6" fmla="*/ 2147483647 w 1397"/>
              <a:gd name="T7" fmla="*/ 2147483647 h 931"/>
              <a:gd name="T8" fmla="*/ 2147483647 w 1397"/>
              <a:gd name="T9" fmla="*/ 0 h 931"/>
              <a:gd name="T10" fmla="*/ 0 w 1397"/>
              <a:gd name="T11" fmla="*/ 0 h 931"/>
              <a:gd name="T12" fmla="*/ 0 w 1397"/>
              <a:gd name="T13" fmla="*/ 2147483647 h 931"/>
              <a:gd name="T14" fmla="*/ 2147483647 w 1397"/>
              <a:gd name="T15" fmla="*/ 2147483647 h 931"/>
              <a:gd name="T16" fmla="*/ 2147483647 w 1397"/>
              <a:gd name="T17" fmla="*/ 2147483647 h 9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7"/>
              <a:gd name="T28" fmla="*/ 0 h 931"/>
              <a:gd name="T29" fmla="*/ 1397 w 1397"/>
              <a:gd name="T30" fmla="*/ 931 h 9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7" h="931">
                <a:moveTo>
                  <a:pt x="1397" y="698"/>
                </a:moveTo>
                <a:lnTo>
                  <a:pt x="321" y="698"/>
                </a:lnTo>
                <a:lnTo>
                  <a:pt x="320" y="233"/>
                </a:lnTo>
                <a:lnTo>
                  <a:pt x="1397" y="233"/>
                </a:lnTo>
                <a:lnTo>
                  <a:pt x="1397" y="0"/>
                </a:lnTo>
                <a:lnTo>
                  <a:pt x="0" y="0"/>
                </a:lnTo>
                <a:lnTo>
                  <a:pt x="0" y="931"/>
                </a:lnTo>
                <a:lnTo>
                  <a:pt x="1397" y="931"/>
                </a:lnTo>
                <a:lnTo>
                  <a:pt x="1397" y="698"/>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8" name="Freeform 77"/>
          <p:cNvSpPr>
            <a:spLocks/>
          </p:cNvSpPr>
          <p:nvPr/>
        </p:nvSpPr>
        <p:spPr bwMode="auto">
          <a:xfrm>
            <a:off x="4110038" y="3455988"/>
            <a:ext cx="2217737" cy="1477962"/>
          </a:xfrm>
          <a:custGeom>
            <a:avLst/>
            <a:gdLst>
              <a:gd name="T0" fmla="*/ 2147483647 w 1397"/>
              <a:gd name="T1" fmla="*/ 2147483647 h 931"/>
              <a:gd name="T2" fmla="*/ 2147483647 w 1397"/>
              <a:gd name="T3" fmla="*/ 2147483647 h 931"/>
              <a:gd name="T4" fmla="*/ 2147483647 w 1397"/>
              <a:gd name="T5" fmla="*/ 2147483647 h 931"/>
              <a:gd name="T6" fmla="*/ 2147483647 w 1397"/>
              <a:gd name="T7" fmla="*/ 2147483647 h 931"/>
              <a:gd name="T8" fmla="*/ 2147483647 w 1397"/>
              <a:gd name="T9" fmla="*/ 0 h 931"/>
              <a:gd name="T10" fmla="*/ 0 w 1397"/>
              <a:gd name="T11" fmla="*/ 0 h 931"/>
              <a:gd name="T12" fmla="*/ 0 w 1397"/>
              <a:gd name="T13" fmla="*/ 2147483647 h 931"/>
              <a:gd name="T14" fmla="*/ 2147483647 w 1397"/>
              <a:gd name="T15" fmla="*/ 2147483647 h 931"/>
              <a:gd name="T16" fmla="*/ 2147483647 w 1397"/>
              <a:gd name="T17" fmla="*/ 2147483647 h 9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7"/>
              <a:gd name="T28" fmla="*/ 0 h 931"/>
              <a:gd name="T29" fmla="*/ 1397 w 1397"/>
              <a:gd name="T30" fmla="*/ 931 h 9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7" h="931">
                <a:moveTo>
                  <a:pt x="1397" y="698"/>
                </a:moveTo>
                <a:lnTo>
                  <a:pt x="321" y="698"/>
                </a:lnTo>
                <a:lnTo>
                  <a:pt x="320" y="233"/>
                </a:lnTo>
                <a:lnTo>
                  <a:pt x="1397" y="233"/>
                </a:lnTo>
                <a:lnTo>
                  <a:pt x="1397" y="0"/>
                </a:lnTo>
                <a:lnTo>
                  <a:pt x="0" y="0"/>
                </a:lnTo>
                <a:lnTo>
                  <a:pt x="0" y="931"/>
                </a:lnTo>
                <a:lnTo>
                  <a:pt x="1397" y="931"/>
                </a:lnTo>
                <a:lnTo>
                  <a:pt x="1397" y="698"/>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79" name="Rectangle 78"/>
          <p:cNvSpPr>
            <a:spLocks noChangeArrowheads="1"/>
          </p:cNvSpPr>
          <p:nvPr/>
        </p:nvSpPr>
        <p:spPr bwMode="auto">
          <a:xfrm>
            <a:off x="4662488" y="3525838"/>
            <a:ext cx="11541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Pixel Shader</a:t>
            </a:r>
            <a:endParaRPr lang="en-US" sz="2000">
              <a:latin typeface="Arial" charset="0"/>
            </a:endParaRPr>
          </a:p>
        </p:txBody>
      </p:sp>
      <p:sp>
        <p:nvSpPr>
          <p:cNvPr id="25680" name="Rectangle 79"/>
          <p:cNvSpPr>
            <a:spLocks noChangeArrowheads="1"/>
          </p:cNvSpPr>
          <p:nvPr/>
        </p:nvSpPr>
        <p:spPr bwMode="auto">
          <a:xfrm>
            <a:off x="4249738" y="5118100"/>
            <a:ext cx="1939925" cy="369888"/>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81" name="Rectangle 80"/>
          <p:cNvSpPr>
            <a:spLocks noChangeArrowheads="1"/>
          </p:cNvSpPr>
          <p:nvPr/>
        </p:nvSpPr>
        <p:spPr bwMode="auto">
          <a:xfrm>
            <a:off x="4249738" y="5672138"/>
            <a:ext cx="1939925" cy="369887"/>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82" name="Rectangle 81"/>
          <p:cNvSpPr>
            <a:spLocks noChangeArrowheads="1"/>
          </p:cNvSpPr>
          <p:nvPr/>
        </p:nvSpPr>
        <p:spPr bwMode="auto">
          <a:xfrm>
            <a:off x="4249738" y="5672138"/>
            <a:ext cx="1939925" cy="369887"/>
          </a:xfrm>
          <a:prstGeom prst="rect">
            <a:avLst/>
          </a:pr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83" name="Rectangle 82"/>
          <p:cNvSpPr>
            <a:spLocks noChangeArrowheads="1"/>
          </p:cNvSpPr>
          <p:nvPr/>
        </p:nvSpPr>
        <p:spPr bwMode="auto">
          <a:xfrm>
            <a:off x="4332288" y="5741988"/>
            <a:ext cx="13017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Pixel Engines </a:t>
            </a:r>
            <a:endParaRPr lang="en-US" sz="2000">
              <a:latin typeface="Arial" charset="0"/>
            </a:endParaRPr>
          </a:p>
        </p:txBody>
      </p:sp>
      <p:sp>
        <p:nvSpPr>
          <p:cNvPr id="25684" name="Rectangle 83"/>
          <p:cNvSpPr>
            <a:spLocks noChangeArrowheads="1"/>
          </p:cNvSpPr>
          <p:nvPr/>
        </p:nvSpPr>
        <p:spPr bwMode="auto">
          <a:xfrm>
            <a:off x="5588000" y="5741988"/>
            <a:ext cx="635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a:t>
            </a:r>
            <a:endParaRPr lang="en-US" sz="2000">
              <a:latin typeface="Arial" charset="0"/>
            </a:endParaRPr>
          </a:p>
        </p:txBody>
      </p:sp>
      <p:sp>
        <p:nvSpPr>
          <p:cNvPr id="25685" name="Rectangle 84"/>
          <p:cNvSpPr>
            <a:spLocks noChangeArrowheads="1"/>
          </p:cNvSpPr>
          <p:nvPr/>
        </p:nvSpPr>
        <p:spPr bwMode="auto">
          <a:xfrm>
            <a:off x="5648325" y="5741988"/>
            <a:ext cx="4175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ROP</a:t>
            </a:r>
            <a:endParaRPr lang="en-US" sz="2000">
              <a:latin typeface="Arial" charset="0"/>
            </a:endParaRPr>
          </a:p>
        </p:txBody>
      </p:sp>
      <p:sp>
        <p:nvSpPr>
          <p:cNvPr id="25686" name="Rectangle 85"/>
          <p:cNvSpPr>
            <a:spLocks noChangeArrowheads="1"/>
          </p:cNvSpPr>
          <p:nvPr/>
        </p:nvSpPr>
        <p:spPr bwMode="auto">
          <a:xfrm>
            <a:off x="6049963" y="5741988"/>
            <a:ext cx="635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a:t>
            </a:r>
            <a:endParaRPr lang="en-US" sz="2000">
              <a:latin typeface="Arial" charset="0"/>
            </a:endParaRPr>
          </a:p>
        </p:txBody>
      </p:sp>
      <p:sp>
        <p:nvSpPr>
          <p:cNvPr id="25687" name="Line 86"/>
          <p:cNvSpPr>
            <a:spLocks noChangeShapeType="1"/>
          </p:cNvSpPr>
          <p:nvPr/>
        </p:nvSpPr>
        <p:spPr bwMode="auto">
          <a:xfrm>
            <a:off x="5219700" y="1608138"/>
            <a:ext cx="1588" cy="104775"/>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88" name="Freeform 87"/>
          <p:cNvSpPr>
            <a:spLocks/>
          </p:cNvSpPr>
          <p:nvPr/>
        </p:nvSpPr>
        <p:spPr bwMode="auto">
          <a:xfrm>
            <a:off x="5167313" y="1685925"/>
            <a:ext cx="104775" cy="106363"/>
          </a:xfrm>
          <a:custGeom>
            <a:avLst/>
            <a:gdLst>
              <a:gd name="T0" fmla="*/ 2147483647 w 220"/>
              <a:gd name="T1" fmla="*/ 2147483647 h 221"/>
              <a:gd name="T2" fmla="*/ 0 w 220"/>
              <a:gd name="T3" fmla="*/ 0 h 221"/>
              <a:gd name="T4" fmla="*/ 2147483647 w 220"/>
              <a:gd name="T5" fmla="*/ 0 h 221"/>
              <a:gd name="T6" fmla="*/ 2147483647 w 220"/>
              <a:gd name="T7" fmla="*/ 0 h 221"/>
              <a:gd name="T8" fmla="*/ 2147483647 w 220"/>
              <a:gd name="T9" fmla="*/ 2147483647 h 221"/>
              <a:gd name="T10" fmla="*/ 0 60000 65536"/>
              <a:gd name="T11" fmla="*/ 0 60000 65536"/>
              <a:gd name="T12" fmla="*/ 0 60000 65536"/>
              <a:gd name="T13" fmla="*/ 0 60000 65536"/>
              <a:gd name="T14" fmla="*/ 0 60000 65536"/>
              <a:gd name="T15" fmla="*/ 0 w 220"/>
              <a:gd name="T16" fmla="*/ 0 h 221"/>
              <a:gd name="T17" fmla="*/ 220 w 220"/>
              <a:gd name="T18" fmla="*/ 221 h 221"/>
            </a:gdLst>
            <a:ahLst/>
            <a:cxnLst>
              <a:cxn ang="T10">
                <a:pos x="T0" y="T1"/>
              </a:cxn>
              <a:cxn ang="T11">
                <a:pos x="T2" y="T3"/>
              </a:cxn>
              <a:cxn ang="T12">
                <a:pos x="T4" y="T5"/>
              </a:cxn>
              <a:cxn ang="T13">
                <a:pos x="T6" y="T7"/>
              </a:cxn>
              <a:cxn ang="T14">
                <a:pos x="T8" y="T9"/>
              </a:cxn>
            </a:cxnLst>
            <a:rect l="T15" t="T16" r="T17" b="T18"/>
            <a:pathLst>
              <a:path w="220" h="221">
                <a:moveTo>
                  <a:pt x="110" y="221"/>
                </a:moveTo>
                <a:lnTo>
                  <a:pt x="0" y="0"/>
                </a:lnTo>
                <a:cubicBezTo>
                  <a:pt x="69" y="35"/>
                  <a:pt x="151" y="35"/>
                  <a:pt x="220" y="0"/>
                </a:cubicBezTo>
                <a:lnTo>
                  <a:pt x="110" y="221"/>
                </a:lnTo>
                <a:close/>
              </a:path>
            </a:pathLst>
          </a:custGeom>
          <a:solidFill>
            <a:srgbClr val="000000"/>
          </a:solidFill>
          <a:ln w="0">
            <a:solidFill>
              <a:srgbClr val="000000"/>
            </a:solidFill>
            <a:round/>
            <a:headEnd/>
            <a:tailEnd/>
          </a:ln>
        </p:spPr>
        <p:txBody>
          <a:bodyPr/>
          <a:lstStyle/>
          <a:p>
            <a:endParaRPr lang="en-US"/>
          </a:p>
        </p:txBody>
      </p:sp>
      <p:sp>
        <p:nvSpPr>
          <p:cNvPr id="25689" name="Line 88"/>
          <p:cNvSpPr>
            <a:spLocks noChangeShapeType="1"/>
          </p:cNvSpPr>
          <p:nvPr/>
        </p:nvSpPr>
        <p:spPr bwMode="auto">
          <a:xfrm>
            <a:off x="5219700" y="2162175"/>
            <a:ext cx="1588" cy="104775"/>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90" name="Freeform 89"/>
          <p:cNvSpPr>
            <a:spLocks/>
          </p:cNvSpPr>
          <p:nvPr/>
        </p:nvSpPr>
        <p:spPr bwMode="auto">
          <a:xfrm>
            <a:off x="5167313" y="2241550"/>
            <a:ext cx="104775" cy="106363"/>
          </a:xfrm>
          <a:custGeom>
            <a:avLst/>
            <a:gdLst>
              <a:gd name="T0" fmla="*/ 2147483647 w 220"/>
              <a:gd name="T1" fmla="*/ 2147483647 h 221"/>
              <a:gd name="T2" fmla="*/ 0 w 220"/>
              <a:gd name="T3" fmla="*/ 0 h 221"/>
              <a:gd name="T4" fmla="*/ 2147483647 w 220"/>
              <a:gd name="T5" fmla="*/ 0 h 221"/>
              <a:gd name="T6" fmla="*/ 2147483647 w 220"/>
              <a:gd name="T7" fmla="*/ 0 h 221"/>
              <a:gd name="T8" fmla="*/ 2147483647 w 220"/>
              <a:gd name="T9" fmla="*/ 2147483647 h 221"/>
              <a:gd name="T10" fmla="*/ 0 60000 65536"/>
              <a:gd name="T11" fmla="*/ 0 60000 65536"/>
              <a:gd name="T12" fmla="*/ 0 60000 65536"/>
              <a:gd name="T13" fmla="*/ 0 60000 65536"/>
              <a:gd name="T14" fmla="*/ 0 60000 65536"/>
              <a:gd name="T15" fmla="*/ 0 w 220"/>
              <a:gd name="T16" fmla="*/ 0 h 221"/>
              <a:gd name="T17" fmla="*/ 220 w 220"/>
              <a:gd name="T18" fmla="*/ 221 h 221"/>
            </a:gdLst>
            <a:ahLst/>
            <a:cxnLst>
              <a:cxn ang="T10">
                <a:pos x="T0" y="T1"/>
              </a:cxn>
              <a:cxn ang="T11">
                <a:pos x="T2" y="T3"/>
              </a:cxn>
              <a:cxn ang="T12">
                <a:pos x="T4" y="T5"/>
              </a:cxn>
              <a:cxn ang="T13">
                <a:pos x="T6" y="T7"/>
              </a:cxn>
              <a:cxn ang="T14">
                <a:pos x="T8" y="T9"/>
              </a:cxn>
            </a:cxnLst>
            <a:rect l="T15" t="T16" r="T17" b="T18"/>
            <a:pathLst>
              <a:path w="220" h="221">
                <a:moveTo>
                  <a:pt x="110" y="221"/>
                </a:moveTo>
                <a:lnTo>
                  <a:pt x="0" y="0"/>
                </a:lnTo>
                <a:cubicBezTo>
                  <a:pt x="69" y="35"/>
                  <a:pt x="151" y="35"/>
                  <a:pt x="220" y="0"/>
                </a:cubicBezTo>
                <a:lnTo>
                  <a:pt x="110" y="221"/>
                </a:lnTo>
                <a:close/>
              </a:path>
            </a:pathLst>
          </a:custGeom>
          <a:solidFill>
            <a:srgbClr val="000000"/>
          </a:solidFill>
          <a:ln w="0">
            <a:solidFill>
              <a:srgbClr val="000000"/>
            </a:solidFill>
            <a:round/>
            <a:headEnd/>
            <a:tailEnd/>
          </a:ln>
        </p:spPr>
        <p:txBody>
          <a:bodyPr/>
          <a:lstStyle/>
          <a:p>
            <a:endParaRPr lang="en-US"/>
          </a:p>
        </p:txBody>
      </p:sp>
      <p:sp>
        <p:nvSpPr>
          <p:cNvPr id="25691" name="Line 90"/>
          <p:cNvSpPr>
            <a:spLocks noChangeShapeType="1"/>
          </p:cNvSpPr>
          <p:nvPr/>
        </p:nvSpPr>
        <p:spPr bwMode="auto">
          <a:xfrm>
            <a:off x="5219700" y="2716213"/>
            <a:ext cx="1588" cy="104775"/>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92" name="Freeform 91"/>
          <p:cNvSpPr>
            <a:spLocks/>
          </p:cNvSpPr>
          <p:nvPr/>
        </p:nvSpPr>
        <p:spPr bwMode="auto">
          <a:xfrm>
            <a:off x="5167313" y="2795588"/>
            <a:ext cx="104775" cy="106362"/>
          </a:xfrm>
          <a:custGeom>
            <a:avLst/>
            <a:gdLst>
              <a:gd name="T0" fmla="*/ 2147483647 w 220"/>
              <a:gd name="T1" fmla="*/ 2147483647 h 221"/>
              <a:gd name="T2" fmla="*/ 0 w 220"/>
              <a:gd name="T3" fmla="*/ 0 h 221"/>
              <a:gd name="T4" fmla="*/ 2147483647 w 220"/>
              <a:gd name="T5" fmla="*/ 0 h 221"/>
              <a:gd name="T6" fmla="*/ 2147483647 w 220"/>
              <a:gd name="T7" fmla="*/ 0 h 221"/>
              <a:gd name="T8" fmla="*/ 2147483647 w 220"/>
              <a:gd name="T9" fmla="*/ 2147483647 h 221"/>
              <a:gd name="T10" fmla="*/ 0 60000 65536"/>
              <a:gd name="T11" fmla="*/ 0 60000 65536"/>
              <a:gd name="T12" fmla="*/ 0 60000 65536"/>
              <a:gd name="T13" fmla="*/ 0 60000 65536"/>
              <a:gd name="T14" fmla="*/ 0 60000 65536"/>
              <a:gd name="T15" fmla="*/ 0 w 220"/>
              <a:gd name="T16" fmla="*/ 0 h 221"/>
              <a:gd name="T17" fmla="*/ 220 w 220"/>
              <a:gd name="T18" fmla="*/ 221 h 221"/>
            </a:gdLst>
            <a:ahLst/>
            <a:cxnLst>
              <a:cxn ang="T10">
                <a:pos x="T0" y="T1"/>
              </a:cxn>
              <a:cxn ang="T11">
                <a:pos x="T2" y="T3"/>
              </a:cxn>
              <a:cxn ang="T12">
                <a:pos x="T4" y="T5"/>
              </a:cxn>
              <a:cxn ang="T13">
                <a:pos x="T6" y="T7"/>
              </a:cxn>
              <a:cxn ang="T14">
                <a:pos x="T8" y="T9"/>
              </a:cxn>
            </a:cxnLst>
            <a:rect l="T15" t="T16" r="T17" b="T18"/>
            <a:pathLst>
              <a:path w="220" h="221">
                <a:moveTo>
                  <a:pt x="110" y="221"/>
                </a:moveTo>
                <a:lnTo>
                  <a:pt x="0" y="0"/>
                </a:lnTo>
                <a:cubicBezTo>
                  <a:pt x="69" y="35"/>
                  <a:pt x="151" y="35"/>
                  <a:pt x="220" y="0"/>
                </a:cubicBezTo>
                <a:lnTo>
                  <a:pt x="110" y="221"/>
                </a:lnTo>
                <a:close/>
              </a:path>
            </a:pathLst>
          </a:custGeom>
          <a:solidFill>
            <a:srgbClr val="000000"/>
          </a:solidFill>
          <a:ln w="0">
            <a:solidFill>
              <a:srgbClr val="000000"/>
            </a:solidFill>
            <a:round/>
            <a:headEnd/>
            <a:tailEnd/>
          </a:ln>
        </p:spPr>
        <p:txBody>
          <a:bodyPr/>
          <a:lstStyle/>
          <a:p>
            <a:endParaRPr lang="en-US"/>
          </a:p>
        </p:txBody>
      </p:sp>
      <p:sp>
        <p:nvSpPr>
          <p:cNvPr id="25693" name="Line 92"/>
          <p:cNvSpPr>
            <a:spLocks noChangeShapeType="1"/>
          </p:cNvSpPr>
          <p:nvPr/>
        </p:nvSpPr>
        <p:spPr bwMode="auto">
          <a:xfrm>
            <a:off x="5219700" y="3271838"/>
            <a:ext cx="1588" cy="104775"/>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94" name="Freeform 93"/>
          <p:cNvSpPr>
            <a:spLocks/>
          </p:cNvSpPr>
          <p:nvPr/>
        </p:nvSpPr>
        <p:spPr bwMode="auto">
          <a:xfrm>
            <a:off x="5167313" y="3349625"/>
            <a:ext cx="104775" cy="106363"/>
          </a:xfrm>
          <a:custGeom>
            <a:avLst/>
            <a:gdLst>
              <a:gd name="T0" fmla="*/ 2147483647 w 220"/>
              <a:gd name="T1" fmla="*/ 2147483647 h 220"/>
              <a:gd name="T2" fmla="*/ 0 w 220"/>
              <a:gd name="T3" fmla="*/ 0 h 220"/>
              <a:gd name="T4" fmla="*/ 2147483647 w 220"/>
              <a:gd name="T5" fmla="*/ 0 h 220"/>
              <a:gd name="T6" fmla="*/ 2147483647 w 220"/>
              <a:gd name="T7" fmla="*/ 0 h 220"/>
              <a:gd name="T8" fmla="*/ 2147483647 w 220"/>
              <a:gd name="T9" fmla="*/ 2147483647 h 220"/>
              <a:gd name="T10" fmla="*/ 0 60000 65536"/>
              <a:gd name="T11" fmla="*/ 0 60000 65536"/>
              <a:gd name="T12" fmla="*/ 0 60000 65536"/>
              <a:gd name="T13" fmla="*/ 0 60000 65536"/>
              <a:gd name="T14" fmla="*/ 0 60000 65536"/>
              <a:gd name="T15" fmla="*/ 0 w 220"/>
              <a:gd name="T16" fmla="*/ 0 h 220"/>
              <a:gd name="T17" fmla="*/ 220 w 220"/>
              <a:gd name="T18" fmla="*/ 220 h 220"/>
            </a:gdLst>
            <a:ahLst/>
            <a:cxnLst>
              <a:cxn ang="T10">
                <a:pos x="T0" y="T1"/>
              </a:cxn>
              <a:cxn ang="T11">
                <a:pos x="T2" y="T3"/>
              </a:cxn>
              <a:cxn ang="T12">
                <a:pos x="T4" y="T5"/>
              </a:cxn>
              <a:cxn ang="T13">
                <a:pos x="T6" y="T7"/>
              </a:cxn>
              <a:cxn ang="T14">
                <a:pos x="T8" y="T9"/>
              </a:cxn>
            </a:cxnLst>
            <a:rect l="T15" t="T16" r="T17" b="T18"/>
            <a:pathLst>
              <a:path w="220" h="220">
                <a:moveTo>
                  <a:pt x="110" y="220"/>
                </a:moveTo>
                <a:lnTo>
                  <a:pt x="0" y="0"/>
                </a:lnTo>
                <a:cubicBezTo>
                  <a:pt x="69" y="35"/>
                  <a:pt x="151" y="35"/>
                  <a:pt x="220" y="0"/>
                </a:cubicBezTo>
                <a:lnTo>
                  <a:pt x="110" y="220"/>
                </a:lnTo>
                <a:close/>
              </a:path>
            </a:pathLst>
          </a:custGeom>
          <a:solidFill>
            <a:srgbClr val="000000"/>
          </a:solidFill>
          <a:ln w="0">
            <a:solidFill>
              <a:srgbClr val="000000"/>
            </a:solidFill>
            <a:round/>
            <a:headEnd/>
            <a:tailEnd/>
          </a:ln>
        </p:spPr>
        <p:txBody>
          <a:bodyPr/>
          <a:lstStyle/>
          <a:p>
            <a:endParaRPr lang="en-US"/>
          </a:p>
        </p:txBody>
      </p:sp>
      <p:sp>
        <p:nvSpPr>
          <p:cNvPr id="25695" name="Line 94"/>
          <p:cNvSpPr>
            <a:spLocks noChangeShapeType="1"/>
          </p:cNvSpPr>
          <p:nvPr/>
        </p:nvSpPr>
        <p:spPr bwMode="auto">
          <a:xfrm>
            <a:off x="5219700" y="3825875"/>
            <a:ext cx="1588" cy="103188"/>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96" name="Freeform 95"/>
          <p:cNvSpPr>
            <a:spLocks/>
          </p:cNvSpPr>
          <p:nvPr/>
        </p:nvSpPr>
        <p:spPr bwMode="auto">
          <a:xfrm>
            <a:off x="5167313" y="3903663"/>
            <a:ext cx="104775" cy="106362"/>
          </a:xfrm>
          <a:custGeom>
            <a:avLst/>
            <a:gdLst>
              <a:gd name="T0" fmla="*/ 2147483647 w 220"/>
              <a:gd name="T1" fmla="*/ 2147483647 h 221"/>
              <a:gd name="T2" fmla="*/ 0 w 220"/>
              <a:gd name="T3" fmla="*/ 0 h 221"/>
              <a:gd name="T4" fmla="*/ 2147483647 w 220"/>
              <a:gd name="T5" fmla="*/ 0 h 221"/>
              <a:gd name="T6" fmla="*/ 2147483647 w 220"/>
              <a:gd name="T7" fmla="*/ 0 h 221"/>
              <a:gd name="T8" fmla="*/ 2147483647 w 220"/>
              <a:gd name="T9" fmla="*/ 2147483647 h 221"/>
              <a:gd name="T10" fmla="*/ 0 60000 65536"/>
              <a:gd name="T11" fmla="*/ 0 60000 65536"/>
              <a:gd name="T12" fmla="*/ 0 60000 65536"/>
              <a:gd name="T13" fmla="*/ 0 60000 65536"/>
              <a:gd name="T14" fmla="*/ 0 60000 65536"/>
              <a:gd name="T15" fmla="*/ 0 w 220"/>
              <a:gd name="T16" fmla="*/ 0 h 221"/>
              <a:gd name="T17" fmla="*/ 220 w 220"/>
              <a:gd name="T18" fmla="*/ 221 h 221"/>
            </a:gdLst>
            <a:ahLst/>
            <a:cxnLst>
              <a:cxn ang="T10">
                <a:pos x="T0" y="T1"/>
              </a:cxn>
              <a:cxn ang="T11">
                <a:pos x="T2" y="T3"/>
              </a:cxn>
              <a:cxn ang="T12">
                <a:pos x="T4" y="T5"/>
              </a:cxn>
              <a:cxn ang="T13">
                <a:pos x="T6" y="T7"/>
              </a:cxn>
              <a:cxn ang="T14">
                <a:pos x="T8" y="T9"/>
              </a:cxn>
            </a:cxnLst>
            <a:rect l="T15" t="T16" r="T17" b="T18"/>
            <a:pathLst>
              <a:path w="220" h="221">
                <a:moveTo>
                  <a:pt x="110" y="221"/>
                </a:moveTo>
                <a:lnTo>
                  <a:pt x="0" y="0"/>
                </a:lnTo>
                <a:cubicBezTo>
                  <a:pt x="69" y="35"/>
                  <a:pt x="151" y="35"/>
                  <a:pt x="220" y="0"/>
                </a:cubicBezTo>
                <a:lnTo>
                  <a:pt x="110" y="221"/>
                </a:lnTo>
                <a:close/>
              </a:path>
            </a:pathLst>
          </a:custGeom>
          <a:solidFill>
            <a:srgbClr val="000000"/>
          </a:solidFill>
          <a:ln w="0">
            <a:solidFill>
              <a:srgbClr val="000000"/>
            </a:solidFill>
            <a:round/>
            <a:headEnd/>
            <a:tailEnd/>
          </a:ln>
        </p:spPr>
        <p:txBody>
          <a:bodyPr/>
          <a:lstStyle/>
          <a:p>
            <a:endParaRPr lang="en-US"/>
          </a:p>
        </p:txBody>
      </p:sp>
      <p:sp>
        <p:nvSpPr>
          <p:cNvPr id="25697" name="Line 96"/>
          <p:cNvSpPr>
            <a:spLocks noChangeShapeType="1"/>
          </p:cNvSpPr>
          <p:nvPr/>
        </p:nvSpPr>
        <p:spPr bwMode="auto">
          <a:xfrm>
            <a:off x="5219700" y="4379913"/>
            <a:ext cx="1588" cy="104775"/>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98" name="Freeform 97"/>
          <p:cNvSpPr>
            <a:spLocks/>
          </p:cNvSpPr>
          <p:nvPr/>
        </p:nvSpPr>
        <p:spPr bwMode="auto">
          <a:xfrm>
            <a:off x="5167313" y="4457700"/>
            <a:ext cx="104775" cy="106363"/>
          </a:xfrm>
          <a:custGeom>
            <a:avLst/>
            <a:gdLst>
              <a:gd name="T0" fmla="*/ 2147483647 w 220"/>
              <a:gd name="T1" fmla="*/ 2147483647 h 221"/>
              <a:gd name="T2" fmla="*/ 0 w 220"/>
              <a:gd name="T3" fmla="*/ 0 h 221"/>
              <a:gd name="T4" fmla="*/ 2147483647 w 220"/>
              <a:gd name="T5" fmla="*/ 0 h 221"/>
              <a:gd name="T6" fmla="*/ 2147483647 w 220"/>
              <a:gd name="T7" fmla="*/ 0 h 221"/>
              <a:gd name="T8" fmla="*/ 2147483647 w 220"/>
              <a:gd name="T9" fmla="*/ 2147483647 h 221"/>
              <a:gd name="T10" fmla="*/ 0 60000 65536"/>
              <a:gd name="T11" fmla="*/ 0 60000 65536"/>
              <a:gd name="T12" fmla="*/ 0 60000 65536"/>
              <a:gd name="T13" fmla="*/ 0 60000 65536"/>
              <a:gd name="T14" fmla="*/ 0 60000 65536"/>
              <a:gd name="T15" fmla="*/ 0 w 220"/>
              <a:gd name="T16" fmla="*/ 0 h 221"/>
              <a:gd name="T17" fmla="*/ 220 w 220"/>
              <a:gd name="T18" fmla="*/ 221 h 221"/>
            </a:gdLst>
            <a:ahLst/>
            <a:cxnLst>
              <a:cxn ang="T10">
                <a:pos x="T0" y="T1"/>
              </a:cxn>
              <a:cxn ang="T11">
                <a:pos x="T2" y="T3"/>
              </a:cxn>
              <a:cxn ang="T12">
                <a:pos x="T4" y="T5"/>
              </a:cxn>
              <a:cxn ang="T13">
                <a:pos x="T6" y="T7"/>
              </a:cxn>
              <a:cxn ang="T14">
                <a:pos x="T8" y="T9"/>
              </a:cxn>
            </a:cxnLst>
            <a:rect l="T15" t="T16" r="T17" b="T18"/>
            <a:pathLst>
              <a:path w="220" h="221">
                <a:moveTo>
                  <a:pt x="110" y="221"/>
                </a:moveTo>
                <a:lnTo>
                  <a:pt x="0" y="0"/>
                </a:lnTo>
                <a:cubicBezTo>
                  <a:pt x="69" y="35"/>
                  <a:pt x="151" y="35"/>
                  <a:pt x="220" y="0"/>
                </a:cubicBezTo>
                <a:lnTo>
                  <a:pt x="110" y="221"/>
                </a:lnTo>
                <a:close/>
              </a:path>
            </a:pathLst>
          </a:custGeom>
          <a:solidFill>
            <a:srgbClr val="000000"/>
          </a:solidFill>
          <a:ln w="0">
            <a:solidFill>
              <a:srgbClr val="000000"/>
            </a:solidFill>
            <a:round/>
            <a:headEnd/>
            <a:tailEnd/>
          </a:ln>
        </p:spPr>
        <p:txBody>
          <a:bodyPr/>
          <a:lstStyle/>
          <a:p>
            <a:endParaRPr lang="en-US"/>
          </a:p>
        </p:txBody>
      </p:sp>
      <p:sp>
        <p:nvSpPr>
          <p:cNvPr id="25699" name="Line 98"/>
          <p:cNvSpPr>
            <a:spLocks noChangeShapeType="1"/>
          </p:cNvSpPr>
          <p:nvPr/>
        </p:nvSpPr>
        <p:spPr bwMode="auto">
          <a:xfrm flipH="1">
            <a:off x="6270625" y="5795963"/>
            <a:ext cx="1120775" cy="1587"/>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0" name="Freeform 99"/>
          <p:cNvSpPr>
            <a:spLocks/>
          </p:cNvSpPr>
          <p:nvPr/>
        </p:nvSpPr>
        <p:spPr bwMode="auto">
          <a:xfrm>
            <a:off x="6189663" y="5743575"/>
            <a:ext cx="106362" cy="104775"/>
          </a:xfrm>
          <a:custGeom>
            <a:avLst/>
            <a:gdLst>
              <a:gd name="T0" fmla="*/ 0 w 220"/>
              <a:gd name="T1" fmla="*/ 2147483647 h 220"/>
              <a:gd name="T2" fmla="*/ 2147483647 w 220"/>
              <a:gd name="T3" fmla="*/ 0 h 220"/>
              <a:gd name="T4" fmla="*/ 2147483647 w 220"/>
              <a:gd name="T5" fmla="*/ 2147483647 h 220"/>
              <a:gd name="T6" fmla="*/ 0 w 220"/>
              <a:gd name="T7" fmla="*/ 2147483647 h 220"/>
              <a:gd name="T8" fmla="*/ 0 60000 65536"/>
              <a:gd name="T9" fmla="*/ 0 60000 65536"/>
              <a:gd name="T10" fmla="*/ 0 60000 65536"/>
              <a:gd name="T11" fmla="*/ 0 60000 65536"/>
              <a:gd name="T12" fmla="*/ 0 w 220"/>
              <a:gd name="T13" fmla="*/ 0 h 220"/>
              <a:gd name="T14" fmla="*/ 220 w 220"/>
              <a:gd name="T15" fmla="*/ 220 h 220"/>
            </a:gdLst>
            <a:ahLst/>
            <a:cxnLst>
              <a:cxn ang="T8">
                <a:pos x="T0" y="T1"/>
              </a:cxn>
              <a:cxn ang="T9">
                <a:pos x="T2" y="T3"/>
              </a:cxn>
              <a:cxn ang="T10">
                <a:pos x="T4" y="T5"/>
              </a:cxn>
              <a:cxn ang="T11">
                <a:pos x="T6" y="T7"/>
              </a:cxn>
            </a:cxnLst>
            <a:rect l="T12" t="T13" r="T14" b="T15"/>
            <a:pathLst>
              <a:path w="220" h="220">
                <a:moveTo>
                  <a:pt x="0" y="110"/>
                </a:moveTo>
                <a:lnTo>
                  <a:pt x="220" y="0"/>
                </a:lnTo>
                <a:cubicBezTo>
                  <a:pt x="185" y="69"/>
                  <a:pt x="185" y="151"/>
                  <a:pt x="220" y="220"/>
                </a:cubicBezTo>
                <a:lnTo>
                  <a:pt x="0" y="110"/>
                </a:lnTo>
                <a:close/>
              </a:path>
            </a:pathLst>
          </a:custGeom>
          <a:solidFill>
            <a:srgbClr val="000000"/>
          </a:solidFill>
          <a:ln w="0">
            <a:solidFill>
              <a:srgbClr val="000000"/>
            </a:solidFill>
            <a:round/>
            <a:headEnd/>
            <a:tailEnd/>
          </a:ln>
        </p:spPr>
        <p:txBody>
          <a:bodyPr/>
          <a:lstStyle/>
          <a:p>
            <a:endParaRPr lang="en-US"/>
          </a:p>
        </p:txBody>
      </p:sp>
      <p:sp>
        <p:nvSpPr>
          <p:cNvPr id="25701" name="Line 100"/>
          <p:cNvSpPr>
            <a:spLocks noChangeShapeType="1"/>
          </p:cNvSpPr>
          <p:nvPr/>
        </p:nvSpPr>
        <p:spPr bwMode="auto">
          <a:xfrm flipH="1">
            <a:off x="6189663" y="5919788"/>
            <a:ext cx="1120775" cy="1587"/>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2" name="Freeform 101"/>
          <p:cNvSpPr>
            <a:spLocks/>
          </p:cNvSpPr>
          <p:nvPr/>
        </p:nvSpPr>
        <p:spPr bwMode="auto">
          <a:xfrm>
            <a:off x="7285038" y="5865813"/>
            <a:ext cx="106362" cy="106362"/>
          </a:xfrm>
          <a:custGeom>
            <a:avLst/>
            <a:gdLst>
              <a:gd name="T0" fmla="*/ 2147483647 w 220"/>
              <a:gd name="T1" fmla="*/ 2147483647 h 220"/>
              <a:gd name="T2" fmla="*/ 0 w 220"/>
              <a:gd name="T3" fmla="*/ 2147483647 h 220"/>
              <a:gd name="T4" fmla="*/ 0 w 220"/>
              <a:gd name="T5" fmla="*/ 0 h 220"/>
              <a:gd name="T6" fmla="*/ 2147483647 w 220"/>
              <a:gd name="T7" fmla="*/ 2147483647 h 220"/>
              <a:gd name="T8" fmla="*/ 0 60000 65536"/>
              <a:gd name="T9" fmla="*/ 0 60000 65536"/>
              <a:gd name="T10" fmla="*/ 0 60000 65536"/>
              <a:gd name="T11" fmla="*/ 0 60000 65536"/>
              <a:gd name="T12" fmla="*/ 0 w 220"/>
              <a:gd name="T13" fmla="*/ 0 h 220"/>
              <a:gd name="T14" fmla="*/ 220 w 220"/>
              <a:gd name="T15" fmla="*/ 220 h 220"/>
            </a:gdLst>
            <a:ahLst/>
            <a:cxnLst>
              <a:cxn ang="T8">
                <a:pos x="T0" y="T1"/>
              </a:cxn>
              <a:cxn ang="T9">
                <a:pos x="T2" y="T3"/>
              </a:cxn>
              <a:cxn ang="T10">
                <a:pos x="T4" y="T5"/>
              </a:cxn>
              <a:cxn ang="T11">
                <a:pos x="T6" y="T7"/>
              </a:cxn>
            </a:cxnLst>
            <a:rect l="T12" t="T13" r="T14" b="T15"/>
            <a:pathLst>
              <a:path w="220" h="220">
                <a:moveTo>
                  <a:pt x="220" y="110"/>
                </a:moveTo>
                <a:lnTo>
                  <a:pt x="0" y="220"/>
                </a:lnTo>
                <a:cubicBezTo>
                  <a:pt x="34" y="151"/>
                  <a:pt x="34" y="69"/>
                  <a:pt x="0" y="0"/>
                </a:cubicBezTo>
                <a:lnTo>
                  <a:pt x="220" y="110"/>
                </a:lnTo>
                <a:close/>
              </a:path>
            </a:pathLst>
          </a:custGeom>
          <a:solidFill>
            <a:srgbClr val="000000"/>
          </a:solidFill>
          <a:ln w="0">
            <a:solidFill>
              <a:srgbClr val="000000"/>
            </a:solidFill>
            <a:round/>
            <a:headEnd/>
            <a:tailEnd/>
          </a:ln>
        </p:spPr>
        <p:txBody>
          <a:bodyPr/>
          <a:lstStyle/>
          <a:p>
            <a:endParaRPr lang="en-US"/>
          </a:p>
        </p:txBody>
      </p:sp>
      <p:sp>
        <p:nvSpPr>
          <p:cNvPr id="25703" name="Line 102"/>
          <p:cNvSpPr>
            <a:spLocks noChangeShapeType="1"/>
          </p:cNvSpPr>
          <p:nvPr/>
        </p:nvSpPr>
        <p:spPr bwMode="auto">
          <a:xfrm>
            <a:off x="5219700" y="4933950"/>
            <a:ext cx="1588" cy="104775"/>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4" name="Freeform 103"/>
          <p:cNvSpPr>
            <a:spLocks/>
          </p:cNvSpPr>
          <p:nvPr/>
        </p:nvSpPr>
        <p:spPr bwMode="auto">
          <a:xfrm>
            <a:off x="5167313" y="5013325"/>
            <a:ext cx="104775" cy="104775"/>
          </a:xfrm>
          <a:custGeom>
            <a:avLst/>
            <a:gdLst>
              <a:gd name="T0" fmla="*/ 2147483647 w 220"/>
              <a:gd name="T1" fmla="*/ 2147483647 h 220"/>
              <a:gd name="T2" fmla="*/ 0 w 220"/>
              <a:gd name="T3" fmla="*/ 0 h 220"/>
              <a:gd name="T4" fmla="*/ 2147483647 w 220"/>
              <a:gd name="T5" fmla="*/ 0 h 220"/>
              <a:gd name="T6" fmla="*/ 2147483647 w 220"/>
              <a:gd name="T7" fmla="*/ 0 h 220"/>
              <a:gd name="T8" fmla="*/ 2147483647 w 220"/>
              <a:gd name="T9" fmla="*/ 2147483647 h 220"/>
              <a:gd name="T10" fmla="*/ 0 60000 65536"/>
              <a:gd name="T11" fmla="*/ 0 60000 65536"/>
              <a:gd name="T12" fmla="*/ 0 60000 65536"/>
              <a:gd name="T13" fmla="*/ 0 60000 65536"/>
              <a:gd name="T14" fmla="*/ 0 60000 65536"/>
              <a:gd name="T15" fmla="*/ 0 w 220"/>
              <a:gd name="T16" fmla="*/ 0 h 220"/>
              <a:gd name="T17" fmla="*/ 220 w 220"/>
              <a:gd name="T18" fmla="*/ 220 h 220"/>
            </a:gdLst>
            <a:ahLst/>
            <a:cxnLst>
              <a:cxn ang="T10">
                <a:pos x="T0" y="T1"/>
              </a:cxn>
              <a:cxn ang="T11">
                <a:pos x="T2" y="T3"/>
              </a:cxn>
              <a:cxn ang="T12">
                <a:pos x="T4" y="T5"/>
              </a:cxn>
              <a:cxn ang="T13">
                <a:pos x="T6" y="T7"/>
              </a:cxn>
              <a:cxn ang="T14">
                <a:pos x="T8" y="T9"/>
              </a:cxn>
            </a:cxnLst>
            <a:rect l="T15" t="T16" r="T17" b="T18"/>
            <a:pathLst>
              <a:path w="220" h="220">
                <a:moveTo>
                  <a:pt x="110" y="220"/>
                </a:moveTo>
                <a:lnTo>
                  <a:pt x="0" y="0"/>
                </a:lnTo>
                <a:cubicBezTo>
                  <a:pt x="69" y="35"/>
                  <a:pt x="151" y="35"/>
                  <a:pt x="220" y="0"/>
                </a:cubicBezTo>
                <a:lnTo>
                  <a:pt x="110" y="220"/>
                </a:lnTo>
                <a:close/>
              </a:path>
            </a:pathLst>
          </a:custGeom>
          <a:solidFill>
            <a:srgbClr val="000000"/>
          </a:solidFill>
          <a:ln w="0">
            <a:solidFill>
              <a:srgbClr val="000000"/>
            </a:solidFill>
            <a:round/>
            <a:headEnd/>
            <a:tailEnd/>
          </a:ln>
        </p:spPr>
        <p:txBody>
          <a:bodyPr/>
          <a:lstStyle/>
          <a:p>
            <a:endParaRPr lang="en-US"/>
          </a:p>
        </p:txBody>
      </p:sp>
      <p:sp>
        <p:nvSpPr>
          <p:cNvPr id="25705" name="Rectangle 104"/>
          <p:cNvSpPr>
            <a:spLocks noChangeArrowheads="1"/>
          </p:cNvSpPr>
          <p:nvPr/>
        </p:nvSpPr>
        <p:spPr bwMode="auto">
          <a:xfrm>
            <a:off x="1528763" y="1239838"/>
            <a:ext cx="14430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process commands</a:t>
            </a:r>
            <a:endParaRPr lang="en-US" sz="2000">
              <a:latin typeface="Arial" charset="0"/>
            </a:endParaRPr>
          </a:p>
        </p:txBody>
      </p:sp>
      <p:sp>
        <p:nvSpPr>
          <p:cNvPr id="25706" name="Rectangle 106"/>
          <p:cNvSpPr>
            <a:spLocks noChangeArrowheads="1"/>
          </p:cNvSpPr>
          <p:nvPr/>
        </p:nvSpPr>
        <p:spPr bwMode="auto">
          <a:xfrm>
            <a:off x="1582738" y="1793875"/>
            <a:ext cx="13811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transform vertices </a:t>
            </a:r>
            <a:endParaRPr lang="en-US" sz="2000">
              <a:latin typeface="Arial" charset="0"/>
            </a:endParaRPr>
          </a:p>
        </p:txBody>
      </p:sp>
      <p:sp>
        <p:nvSpPr>
          <p:cNvPr id="25707" name="Rectangle 107"/>
          <p:cNvSpPr>
            <a:spLocks noChangeArrowheads="1"/>
          </p:cNvSpPr>
          <p:nvPr/>
        </p:nvSpPr>
        <p:spPr bwMode="auto">
          <a:xfrm>
            <a:off x="1660525" y="1970088"/>
            <a:ext cx="6826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to screen</a:t>
            </a:r>
            <a:endParaRPr lang="en-US" sz="2000">
              <a:latin typeface="Arial" charset="0"/>
            </a:endParaRPr>
          </a:p>
        </p:txBody>
      </p:sp>
      <p:sp>
        <p:nvSpPr>
          <p:cNvPr id="25708" name="Rectangle 108"/>
          <p:cNvSpPr>
            <a:spLocks noChangeArrowheads="1"/>
          </p:cNvSpPr>
          <p:nvPr/>
        </p:nvSpPr>
        <p:spPr bwMode="auto">
          <a:xfrm>
            <a:off x="2298700" y="1970088"/>
            <a:ext cx="50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a:t>
            </a:r>
            <a:endParaRPr lang="en-US" sz="2000">
              <a:latin typeface="Arial" charset="0"/>
            </a:endParaRPr>
          </a:p>
        </p:txBody>
      </p:sp>
      <p:sp>
        <p:nvSpPr>
          <p:cNvPr id="25709" name="Rectangle 109"/>
          <p:cNvSpPr>
            <a:spLocks noChangeArrowheads="1"/>
          </p:cNvSpPr>
          <p:nvPr/>
        </p:nvSpPr>
        <p:spPr bwMode="auto">
          <a:xfrm>
            <a:off x="2344738" y="1970088"/>
            <a:ext cx="4349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space</a:t>
            </a:r>
            <a:endParaRPr lang="en-US" sz="2000">
              <a:latin typeface="Arial" charset="0"/>
            </a:endParaRPr>
          </a:p>
        </p:txBody>
      </p:sp>
      <p:sp>
        <p:nvSpPr>
          <p:cNvPr id="25710" name="Rectangle 110"/>
          <p:cNvSpPr>
            <a:spLocks noChangeArrowheads="1"/>
          </p:cNvSpPr>
          <p:nvPr/>
        </p:nvSpPr>
        <p:spPr bwMode="auto">
          <a:xfrm>
            <a:off x="1752600" y="2347913"/>
            <a:ext cx="9223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generate per</a:t>
            </a:r>
            <a:endParaRPr lang="en-US" sz="2000">
              <a:latin typeface="Arial" charset="0"/>
            </a:endParaRPr>
          </a:p>
        </p:txBody>
      </p:sp>
      <p:sp>
        <p:nvSpPr>
          <p:cNvPr id="25711" name="Rectangle 111"/>
          <p:cNvSpPr>
            <a:spLocks noChangeArrowheads="1"/>
          </p:cNvSpPr>
          <p:nvPr/>
        </p:nvSpPr>
        <p:spPr bwMode="auto">
          <a:xfrm>
            <a:off x="2652713" y="2338388"/>
            <a:ext cx="50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a:t>
            </a:r>
            <a:endParaRPr lang="en-US" sz="2000">
              <a:latin typeface="Arial" charset="0"/>
            </a:endParaRPr>
          </a:p>
        </p:txBody>
      </p:sp>
      <p:sp>
        <p:nvSpPr>
          <p:cNvPr id="25712" name="Rectangle 112"/>
          <p:cNvSpPr>
            <a:spLocks noChangeArrowheads="1"/>
          </p:cNvSpPr>
          <p:nvPr/>
        </p:nvSpPr>
        <p:spPr bwMode="auto">
          <a:xfrm>
            <a:off x="1590675" y="2525713"/>
            <a:ext cx="1327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triangle equations</a:t>
            </a:r>
            <a:endParaRPr lang="en-US" sz="2000">
              <a:latin typeface="Arial" charset="0"/>
            </a:endParaRPr>
          </a:p>
        </p:txBody>
      </p:sp>
      <p:sp>
        <p:nvSpPr>
          <p:cNvPr id="25713" name="Rectangle 113"/>
          <p:cNvSpPr>
            <a:spLocks noChangeArrowheads="1"/>
          </p:cNvSpPr>
          <p:nvPr/>
        </p:nvSpPr>
        <p:spPr bwMode="auto">
          <a:xfrm>
            <a:off x="1228725" y="2901950"/>
            <a:ext cx="11191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generate pixels</a:t>
            </a:r>
            <a:endParaRPr lang="en-US" sz="2000">
              <a:latin typeface="Arial" charset="0"/>
            </a:endParaRPr>
          </a:p>
        </p:txBody>
      </p:sp>
      <p:sp>
        <p:nvSpPr>
          <p:cNvPr id="25714" name="Rectangle 114"/>
          <p:cNvSpPr>
            <a:spLocks noChangeArrowheads="1"/>
          </p:cNvSpPr>
          <p:nvPr/>
        </p:nvSpPr>
        <p:spPr bwMode="auto">
          <a:xfrm>
            <a:off x="2276475" y="2901950"/>
            <a:ext cx="873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 </a:t>
            </a:r>
            <a:endParaRPr lang="en-US" sz="2000">
              <a:latin typeface="Arial" charset="0"/>
            </a:endParaRPr>
          </a:p>
        </p:txBody>
      </p:sp>
      <p:sp>
        <p:nvSpPr>
          <p:cNvPr id="25715" name="Rectangle 115"/>
          <p:cNvSpPr>
            <a:spLocks noChangeArrowheads="1"/>
          </p:cNvSpPr>
          <p:nvPr/>
        </p:nvSpPr>
        <p:spPr bwMode="auto">
          <a:xfrm>
            <a:off x="2360613" y="2901950"/>
            <a:ext cx="9667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delete pixels </a:t>
            </a:r>
            <a:endParaRPr lang="en-US" sz="2000">
              <a:latin typeface="Arial" charset="0"/>
            </a:endParaRPr>
          </a:p>
        </p:txBody>
      </p:sp>
      <p:sp>
        <p:nvSpPr>
          <p:cNvPr id="25716" name="Rectangle 116"/>
          <p:cNvSpPr>
            <a:spLocks noChangeArrowheads="1"/>
          </p:cNvSpPr>
          <p:nvPr/>
        </p:nvSpPr>
        <p:spPr bwMode="auto">
          <a:xfrm>
            <a:off x="1552575" y="3079750"/>
            <a:ext cx="14462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that cannot be seen</a:t>
            </a:r>
            <a:endParaRPr lang="en-US" sz="2000">
              <a:latin typeface="Arial" charset="0"/>
            </a:endParaRPr>
          </a:p>
        </p:txBody>
      </p:sp>
      <p:sp>
        <p:nvSpPr>
          <p:cNvPr id="25717" name="Rectangle 117"/>
          <p:cNvSpPr>
            <a:spLocks noChangeArrowheads="1"/>
          </p:cNvSpPr>
          <p:nvPr/>
        </p:nvSpPr>
        <p:spPr bwMode="auto">
          <a:xfrm>
            <a:off x="1182688" y="4011613"/>
            <a:ext cx="15128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determine the colors</a:t>
            </a:r>
            <a:endParaRPr lang="en-US" sz="2000">
              <a:latin typeface="Arial" charset="0"/>
            </a:endParaRPr>
          </a:p>
        </p:txBody>
      </p:sp>
      <p:sp>
        <p:nvSpPr>
          <p:cNvPr id="25718" name="Rectangle 118"/>
          <p:cNvSpPr>
            <a:spLocks noChangeArrowheads="1"/>
          </p:cNvSpPr>
          <p:nvPr/>
        </p:nvSpPr>
        <p:spPr bwMode="auto">
          <a:xfrm>
            <a:off x="2598738" y="4011613"/>
            <a:ext cx="873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 </a:t>
            </a:r>
            <a:endParaRPr lang="en-US" sz="2000">
              <a:latin typeface="Arial" charset="0"/>
            </a:endParaRPr>
          </a:p>
        </p:txBody>
      </p:sp>
      <p:sp>
        <p:nvSpPr>
          <p:cNvPr id="25719" name="Rectangle 119"/>
          <p:cNvSpPr>
            <a:spLocks noChangeArrowheads="1"/>
          </p:cNvSpPr>
          <p:nvPr/>
        </p:nvSpPr>
        <p:spPr bwMode="auto">
          <a:xfrm>
            <a:off x="2686050" y="4011613"/>
            <a:ext cx="11350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transparencies </a:t>
            </a:r>
            <a:endParaRPr lang="en-US" sz="2000">
              <a:latin typeface="Arial" charset="0"/>
            </a:endParaRPr>
          </a:p>
        </p:txBody>
      </p:sp>
      <p:sp>
        <p:nvSpPr>
          <p:cNvPr id="25720" name="Rectangle 120"/>
          <p:cNvSpPr>
            <a:spLocks noChangeArrowheads="1"/>
          </p:cNvSpPr>
          <p:nvPr/>
        </p:nvSpPr>
        <p:spPr bwMode="auto">
          <a:xfrm>
            <a:off x="1698625" y="4187825"/>
            <a:ext cx="15954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and depth of the pixel</a:t>
            </a:r>
            <a:endParaRPr lang="en-US" sz="2000">
              <a:latin typeface="Arial" charset="0"/>
            </a:endParaRPr>
          </a:p>
        </p:txBody>
      </p:sp>
      <p:sp>
        <p:nvSpPr>
          <p:cNvPr id="25721" name="Rectangle 121"/>
          <p:cNvSpPr>
            <a:spLocks noChangeArrowheads="1"/>
          </p:cNvSpPr>
          <p:nvPr/>
        </p:nvSpPr>
        <p:spPr bwMode="auto">
          <a:xfrm>
            <a:off x="1298575" y="5673725"/>
            <a:ext cx="20462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do final hidden surface test,</a:t>
            </a:r>
            <a:endParaRPr lang="en-US" sz="2000">
              <a:latin typeface="Arial" charset="0"/>
            </a:endParaRPr>
          </a:p>
        </p:txBody>
      </p:sp>
      <p:sp>
        <p:nvSpPr>
          <p:cNvPr id="25722" name="Rectangle 123"/>
          <p:cNvSpPr>
            <a:spLocks noChangeArrowheads="1"/>
          </p:cNvSpPr>
          <p:nvPr/>
        </p:nvSpPr>
        <p:spPr bwMode="auto">
          <a:xfrm>
            <a:off x="3332163" y="5673725"/>
            <a:ext cx="4556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blend </a:t>
            </a:r>
            <a:endParaRPr lang="en-US" sz="2000">
              <a:latin typeface="Arial" charset="0"/>
            </a:endParaRPr>
          </a:p>
        </p:txBody>
      </p:sp>
      <p:sp>
        <p:nvSpPr>
          <p:cNvPr id="25723" name="Rectangle 124"/>
          <p:cNvSpPr>
            <a:spLocks noChangeArrowheads="1"/>
          </p:cNvSpPr>
          <p:nvPr/>
        </p:nvSpPr>
        <p:spPr bwMode="auto">
          <a:xfrm>
            <a:off x="1298575" y="5851525"/>
            <a:ext cx="25034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and write out color and new depth</a:t>
            </a:r>
            <a:endParaRPr lang="en-US" sz="2000">
              <a:latin typeface="Arial" charset="0"/>
            </a:endParaRPr>
          </a:p>
        </p:txBody>
      </p:sp>
      <p:sp>
        <p:nvSpPr>
          <p:cNvPr id="25724" name="Rectangle 125"/>
          <p:cNvSpPr>
            <a:spLocks noChangeArrowheads="1"/>
          </p:cNvSpPr>
          <p:nvPr/>
        </p:nvSpPr>
        <p:spPr bwMode="auto">
          <a:xfrm>
            <a:off x="4119563" y="4937125"/>
            <a:ext cx="2033587" cy="554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725" name="Line 126"/>
          <p:cNvSpPr>
            <a:spLocks noChangeShapeType="1"/>
          </p:cNvSpPr>
          <p:nvPr/>
        </p:nvSpPr>
        <p:spPr bwMode="auto">
          <a:xfrm>
            <a:off x="5219700" y="5487988"/>
            <a:ext cx="1588" cy="104775"/>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26" name="Freeform 127"/>
          <p:cNvSpPr>
            <a:spLocks/>
          </p:cNvSpPr>
          <p:nvPr/>
        </p:nvSpPr>
        <p:spPr bwMode="auto">
          <a:xfrm>
            <a:off x="5167313" y="5567363"/>
            <a:ext cx="104775" cy="104775"/>
          </a:xfrm>
          <a:custGeom>
            <a:avLst/>
            <a:gdLst>
              <a:gd name="T0" fmla="*/ 2147483647 w 220"/>
              <a:gd name="T1" fmla="*/ 2147483647 h 220"/>
              <a:gd name="T2" fmla="*/ 0 w 220"/>
              <a:gd name="T3" fmla="*/ 0 h 220"/>
              <a:gd name="T4" fmla="*/ 2147483647 w 220"/>
              <a:gd name="T5" fmla="*/ 0 h 220"/>
              <a:gd name="T6" fmla="*/ 2147483647 w 220"/>
              <a:gd name="T7" fmla="*/ 0 h 220"/>
              <a:gd name="T8" fmla="*/ 2147483647 w 220"/>
              <a:gd name="T9" fmla="*/ 2147483647 h 220"/>
              <a:gd name="T10" fmla="*/ 0 60000 65536"/>
              <a:gd name="T11" fmla="*/ 0 60000 65536"/>
              <a:gd name="T12" fmla="*/ 0 60000 65536"/>
              <a:gd name="T13" fmla="*/ 0 60000 65536"/>
              <a:gd name="T14" fmla="*/ 0 60000 65536"/>
              <a:gd name="T15" fmla="*/ 0 w 220"/>
              <a:gd name="T16" fmla="*/ 0 h 220"/>
              <a:gd name="T17" fmla="*/ 220 w 220"/>
              <a:gd name="T18" fmla="*/ 220 h 220"/>
            </a:gdLst>
            <a:ahLst/>
            <a:cxnLst>
              <a:cxn ang="T10">
                <a:pos x="T0" y="T1"/>
              </a:cxn>
              <a:cxn ang="T11">
                <a:pos x="T2" y="T3"/>
              </a:cxn>
              <a:cxn ang="T12">
                <a:pos x="T4" y="T5"/>
              </a:cxn>
              <a:cxn ang="T13">
                <a:pos x="T6" y="T7"/>
              </a:cxn>
              <a:cxn ang="T14">
                <a:pos x="T8" y="T9"/>
              </a:cxn>
            </a:cxnLst>
            <a:rect l="T15" t="T16" r="T17" b="T18"/>
            <a:pathLst>
              <a:path w="220" h="220">
                <a:moveTo>
                  <a:pt x="110" y="220"/>
                </a:moveTo>
                <a:lnTo>
                  <a:pt x="0" y="0"/>
                </a:lnTo>
                <a:cubicBezTo>
                  <a:pt x="69" y="35"/>
                  <a:pt x="151" y="35"/>
                  <a:pt x="220" y="0"/>
                </a:cubicBezTo>
                <a:lnTo>
                  <a:pt x="110" y="220"/>
                </a:lnTo>
                <a:close/>
              </a:path>
            </a:pathLst>
          </a:custGeom>
          <a:solidFill>
            <a:srgbClr val="000000"/>
          </a:solidFill>
          <a:ln w="0">
            <a:solidFill>
              <a:srgbClr val="000000"/>
            </a:solidFill>
            <a:round/>
            <a:headEnd/>
            <a:tailEnd/>
          </a:ln>
        </p:spPr>
        <p:txBody>
          <a:bodyPr/>
          <a:lstStyle/>
          <a:p>
            <a:endParaRPr lang="en-US"/>
          </a:p>
        </p:txBody>
      </p:sp>
      <p:sp>
        <p:nvSpPr>
          <p:cNvPr id="25727" name="Line 128"/>
          <p:cNvSpPr>
            <a:spLocks noChangeShapeType="1"/>
          </p:cNvSpPr>
          <p:nvPr/>
        </p:nvSpPr>
        <p:spPr bwMode="auto">
          <a:xfrm>
            <a:off x="5219700" y="4933950"/>
            <a:ext cx="1588" cy="738188"/>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TextBox 1"/>
          <p:cNvSpPr txBox="1"/>
          <p:nvPr/>
        </p:nvSpPr>
        <p:spPr>
          <a:xfrm>
            <a:off x="163782" y="6356350"/>
            <a:ext cx="2808018" cy="369332"/>
          </a:xfrm>
          <a:prstGeom prst="rect">
            <a:avLst/>
          </a:prstGeom>
          <a:noFill/>
        </p:spPr>
        <p:txBody>
          <a:bodyPr wrap="none" rtlCol="0">
            <a:spAutoFit/>
          </a:bodyPr>
          <a:lstStyle/>
          <a:p>
            <a:r>
              <a:rPr lang="en-US" dirty="0" smtClean="0"/>
              <a:t>[David Kirk / Wen-</a:t>
            </a:r>
            <a:r>
              <a:rPr lang="en-US" dirty="0" err="1" smtClean="0"/>
              <a:t>mei</a:t>
            </a:r>
            <a:r>
              <a:rPr lang="en-US" dirty="0" smtClean="0"/>
              <a:t> </a:t>
            </a:r>
            <a:r>
              <a:rPr lang="en-US" dirty="0" err="1" smtClean="0"/>
              <a:t>Hwu</a:t>
            </a:r>
            <a:r>
              <a:rPr lang="en-US" dirty="0" smtClean="0"/>
              <a:t>]</a:t>
            </a:r>
            <a:endParaRPr lang="en-US" dirty="0"/>
          </a:p>
        </p:txBody>
      </p:sp>
      <p:sp>
        <p:nvSpPr>
          <p:cNvPr id="129" name="TextBox 128"/>
          <p:cNvSpPr txBox="1"/>
          <p:nvPr/>
        </p:nvSpPr>
        <p:spPr>
          <a:xfrm>
            <a:off x="8686800" y="133290"/>
            <a:ext cx="312906" cy="400110"/>
          </a:xfrm>
          <a:prstGeom prst="rect">
            <a:avLst/>
          </a:prstGeom>
          <a:noFill/>
        </p:spPr>
        <p:txBody>
          <a:bodyPr wrap="none" rtlCol="0">
            <a:spAutoFit/>
          </a:bodyPr>
          <a:lstStyle/>
          <a:p>
            <a:r>
              <a:rPr lang="en-US" sz="2000" dirty="0" smtClean="0"/>
              <a:t>+</a:t>
            </a:r>
            <a:endParaRPr lang="en-US" sz="2000" dirty="0"/>
          </a:p>
        </p:txBody>
      </p:sp>
    </p:spTree>
    <p:extLst>
      <p:ext uri="{BB962C8B-B14F-4D97-AF65-F5344CB8AC3E}">
        <p14:creationId xmlns:p14="http://schemas.microsoft.com/office/powerpoint/2010/main" val="2903798"/>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a:bodyPr>
          <a:lstStyle/>
          <a:p>
            <a:r>
              <a:rPr lang="en-US" dirty="0" smtClean="0"/>
              <a:t>Part 3: Research Directions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40</a:t>
            </a:fld>
            <a:endParaRPr lang="en-US"/>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5" descr="isat2012_ACSWTP.jpg"/>
          <p:cNvPicPr>
            <a:picLocks noChangeAspect="1"/>
          </p:cNvPicPr>
          <p:nvPr/>
        </p:nvPicPr>
        <p:blipFill>
          <a:blip r:embed="rId3"/>
          <a:srcRect/>
          <a:stretch>
            <a:fillRect/>
          </a:stretch>
        </p:blipFill>
        <p:spPr bwMode="auto">
          <a:xfrm>
            <a:off x="1066800" y="1143000"/>
            <a:ext cx="7543800" cy="3668713"/>
          </a:xfrm>
          <a:prstGeom prst="rect">
            <a:avLst/>
          </a:prstGeom>
          <a:noFill/>
          <a:ln w="9525">
            <a:noFill/>
            <a:miter lim="800000"/>
            <a:headEnd/>
            <a:tailEnd/>
          </a:ln>
        </p:spPr>
      </p:pic>
      <p:sp>
        <p:nvSpPr>
          <p:cNvPr id="155652" name="Slide Number Placeholder 5"/>
          <p:cNvSpPr>
            <a:spLocks noGrp="1"/>
          </p:cNvSpPr>
          <p:nvPr>
            <p:ph type="sldNum" sz="quarter" idx="12"/>
          </p:nvPr>
        </p:nvSpPr>
        <p:spPr>
          <a:noFill/>
        </p:spPr>
        <p:txBody>
          <a:bodyPr/>
          <a:lstStyle/>
          <a:p>
            <a:fld id="{B8C4B73B-585A-C14A-95D7-CA25498E6937}" type="slidenum">
              <a:rPr lang="en-US" smtClean="0">
                <a:latin typeface="Arial" pitchFamily="-65" charset="0"/>
                <a:ea typeface="ＭＳ Ｐゴシック" pitchFamily="-65" charset="-128"/>
                <a:cs typeface="ＭＳ Ｐゴシック" pitchFamily="-65" charset="-128"/>
              </a:rPr>
              <a:pPr/>
              <a:t>41</a:t>
            </a:fld>
            <a:endParaRPr lang="en-US" smtClean="0">
              <a:latin typeface="Arial" pitchFamily="-65" charset="0"/>
              <a:ea typeface="ＭＳ Ｐゴシック" pitchFamily="-65" charset="-128"/>
              <a:cs typeface="ＭＳ Ｐゴシック" pitchFamily="-65" charset="-128"/>
            </a:endParaRPr>
          </a:p>
        </p:txBody>
      </p:sp>
      <p:sp>
        <p:nvSpPr>
          <p:cNvPr id="6" name="Rectangle 5"/>
          <p:cNvSpPr/>
          <p:nvPr/>
        </p:nvSpPr>
        <p:spPr>
          <a:xfrm>
            <a:off x="533400" y="4933950"/>
            <a:ext cx="7848600" cy="990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Content Placeholder 2"/>
          <p:cNvSpPr>
            <a:spLocks noGrp="1"/>
          </p:cNvSpPr>
          <p:nvPr>
            <p:ph idx="1"/>
          </p:nvPr>
        </p:nvSpPr>
        <p:spPr>
          <a:xfrm>
            <a:off x="3048000" y="4953000"/>
            <a:ext cx="4800600" cy="381000"/>
          </a:xfrm>
        </p:spPr>
        <p:txBody>
          <a:bodyPr>
            <a:normAutofit fontScale="47500" lnSpcReduction="20000"/>
          </a:bodyPr>
          <a:lstStyle/>
          <a:p>
            <a:pPr>
              <a:buFont typeface="Wingdings" pitchFamily="-65" charset="2"/>
              <a:buNone/>
            </a:pPr>
            <a:r>
              <a:rPr lang="en-US" sz="1200" smtClean="0">
                <a:solidFill>
                  <a:srgbClr val="FF0000"/>
                </a:solidFill>
                <a:ea typeface="ＭＳ Ｐゴシック" pitchFamily="-65" charset="-128"/>
                <a:cs typeface="ＭＳ Ｐゴシック" pitchFamily="-65" charset="-128"/>
              </a:rPr>
              <a:t>Advancing Computer Systems without Technology Progress</a:t>
            </a:r>
          </a:p>
          <a:p>
            <a:pPr>
              <a:buFont typeface="Wingdings" pitchFamily="-65" charset="2"/>
              <a:buNone/>
            </a:pPr>
            <a:r>
              <a:rPr lang="en-US" sz="1200" smtClean="0">
                <a:solidFill>
                  <a:srgbClr val="FF0000"/>
                </a:solidFill>
                <a:ea typeface="ＭＳ Ｐゴシック" pitchFamily="-65" charset="-128"/>
                <a:cs typeface="ＭＳ Ｐゴシック" pitchFamily="-65" charset="-128"/>
              </a:rPr>
              <a:t>DARPA/ISAT Workshop, March 26-27, 2012</a:t>
            </a:r>
          </a:p>
          <a:p>
            <a:pPr>
              <a:buFont typeface="Wingdings" pitchFamily="-65" charset="2"/>
              <a:buNone/>
            </a:pPr>
            <a:r>
              <a:rPr lang="en-US" sz="1200" smtClean="0">
                <a:solidFill>
                  <a:srgbClr val="FF0000"/>
                </a:solidFill>
                <a:ea typeface="ＭＳ Ｐゴシック" pitchFamily="-65" charset="-128"/>
                <a:cs typeface="ＭＳ Ｐゴシック" pitchFamily="-65" charset="-128"/>
              </a:rPr>
              <a:t>Mark Hill &amp; Christos Kozyrakis</a:t>
            </a:r>
          </a:p>
        </p:txBody>
      </p:sp>
      <p:sp>
        <p:nvSpPr>
          <p:cNvPr id="155655" name="TextBox 6"/>
          <p:cNvSpPr txBox="1">
            <a:spLocks noChangeArrowheads="1"/>
          </p:cNvSpPr>
          <p:nvPr/>
        </p:nvSpPr>
        <p:spPr bwMode="auto">
          <a:xfrm>
            <a:off x="685800" y="192088"/>
            <a:ext cx="8077200" cy="646112"/>
          </a:xfrm>
          <a:prstGeom prst="rect">
            <a:avLst/>
          </a:prstGeom>
          <a:noFill/>
          <a:ln w="9525">
            <a:noFill/>
            <a:miter lim="800000"/>
            <a:headEnd/>
            <a:tailEnd/>
          </a:ln>
        </p:spPr>
        <p:txBody>
          <a:bodyPr>
            <a:prstTxWarp prst="textNoShape">
              <a:avLst/>
            </a:prstTxWarp>
            <a:spAutoFit/>
          </a:bodyPr>
          <a:lstStyle/>
          <a:p>
            <a:r>
              <a:rPr lang="en-US" sz="3600"/>
              <a:t>Decreasing cost per unit computation</a:t>
            </a:r>
          </a:p>
        </p:txBody>
      </p:sp>
      <p:grpSp>
        <p:nvGrpSpPr>
          <p:cNvPr id="2" name="Group 23"/>
          <p:cNvGrpSpPr>
            <a:grpSpLocks/>
          </p:cNvGrpSpPr>
          <p:nvPr/>
        </p:nvGrpSpPr>
        <p:grpSpPr bwMode="auto">
          <a:xfrm>
            <a:off x="3810000" y="1066800"/>
            <a:ext cx="4953000" cy="4953000"/>
            <a:chOff x="4038600" y="1066800"/>
            <a:chExt cx="4114800" cy="3705446"/>
          </a:xfrm>
        </p:grpSpPr>
        <p:sp>
          <p:nvSpPr>
            <p:cNvPr id="22" name="Rectangle 21"/>
            <p:cNvSpPr/>
            <p:nvPr/>
          </p:nvSpPr>
          <p:spPr>
            <a:xfrm>
              <a:off x="4038600" y="1066800"/>
              <a:ext cx="4114800" cy="37054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3" name="Rectangle 22"/>
            <p:cNvSpPr/>
            <p:nvPr/>
          </p:nvSpPr>
          <p:spPr>
            <a:xfrm>
              <a:off x="4038600" y="3505031"/>
              <a:ext cx="1904414" cy="6864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 name="Group 12"/>
          <p:cNvGrpSpPr>
            <a:grpSpLocks/>
          </p:cNvGrpSpPr>
          <p:nvPr/>
        </p:nvGrpSpPr>
        <p:grpSpPr bwMode="auto">
          <a:xfrm>
            <a:off x="1663700" y="914400"/>
            <a:ext cx="2527300" cy="1779588"/>
            <a:chOff x="787400" y="4356099"/>
            <a:chExt cx="2527300" cy="1779867"/>
          </a:xfrm>
        </p:grpSpPr>
        <p:grpSp>
          <p:nvGrpSpPr>
            <p:cNvPr id="5" name="Group 10"/>
            <p:cNvGrpSpPr>
              <a:grpSpLocks/>
            </p:cNvGrpSpPr>
            <p:nvPr/>
          </p:nvGrpSpPr>
          <p:grpSpPr bwMode="auto">
            <a:xfrm>
              <a:off x="787400" y="4356099"/>
              <a:ext cx="2527300" cy="1715335"/>
              <a:chOff x="787400" y="4356099"/>
              <a:chExt cx="2527300" cy="1715335"/>
            </a:xfrm>
          </p:grpSpPr>
          <p:pic>
            <p:nvPicPr>
              <p:cNvPr id="155670" name="Picture 5"/>
              <p:cNvPicPr>
                <a:picLocks noChangeAspect="1" noChangeArrowheads="1"/>
              </p:cNvPicPr>
              <p:nvPr/>
            </p:nvPicPr>
            <p:blipFill>
              <a:blip r:embed="rId4"/>
              <a:srcRect/>
              <a:stretch>
                <a:fillRect/>
              </a:stretch>
            </p:blipFill>
            <p:spPr bwMode="auto">
              <a:xfrm>
                <a:off x="2362200" y="4572000"/>
                <a:ext cx="952500" cy="1270000"/>
              </a:xfrm>
              <a:prstGeom prst="rect">
                <a:avLst/>
              </a:prstGeom>
              <a:noFill/>
              <a:ln w="9525">
                <a:noFill/>
                <a:round/>
                <a:headEnd/>
                <a:tailEnd/>
              </a:ln>
            </p:spPr>
          </p:pic>
          <p:pic>
            <p:nvPicPr>
              <p:cNvPr id="155671" name="Picture 12"/>
              <p:cNvPicPr>
                <a:picLocks noChangeAspect="1" noChangeArrowheads="1"/>
              </p:cNvPicPr>
              <p:nvPr/>
            </p:nvPicPr>
            <p:blipFill>
              <a:blip r:embed="rId5"/>
              <a:srcRect/>
              <a:stretch>
                <a:fillRect/>
              </a:stretch>
            </p:blipFill>
            <p:spPr bwMode="auto">
              <a:xfrm>
                <a:off x="787400" y="4356099"/>
                <a:ext cx="1462088" cy="1715335"/>
              </a:xfrm>
              <a:prstGeom prst="rect">
                <a:avLst/>
              </a:prstGeom>
              <a:noFill/>
              <a:ln w="9525">
                <a:noFill/>
                <a:round/>
                <a:headEnd/>
                <a:tailEnd/>
              </a:ln>
            </p:spPr>
          </p:pic>
        </p:grpSp>
        <p:sp>
          <p:nvSpPr>
            <p:cNvPr id="155669" name="TextBox 11"/>
            <p:cNvSpPr txBox="1">
              <a:spLocks noChangeArrowheads="1"/>
            </p:cNvSpPr>
            <p:nvPr/>
          </p:nvSpPr>
          <p:spPr bwMode="auto">
            <a:xfrm>
              <a:off x="863600" y="5766634"/>
              <a:ext cx="2209800" cy="369332"/>
            </a:xfrm>
            <a:prstGeom prst="rect">
              <a:avLst/>
            </a:prstGeom>
            <a:solidFill>
              <a:schemeClr val="bg1"/>
            </a:solidFill>
            <a:ln w="9525">
              <a:noFill/>
              <a:miter lim="800000"/>
              <a:headEnd/>
              <a:tailEnd/>
            </a:ln>
          </p:spPr>
          <p:txBody>
            <a:bodyPr>
              <a:prstTxWarp prst="textNoShape">
                <a:avLst/>
              </a:prstTxWarp>
              <a:spAutoFit/>
            </a:bodyPr>
            <a:lstStyle/>
            <a:p>
              <a:pPr algn="ctr"/>
              <a:r>
                <a:rPr lang="en-US"/>
                <a:t>1971:  I</a:t>
              </a:r>
              <a:r>
                <a:rPr lang="en-GB"/>
                <a:t>ntel 4004</a:t>
              </a:r>
              <a:endParaRPr lang="en-US"/>
            </a:p>
          </p:txBody>
        </p:sp>
      </p:grpSp>
      <p:grpSp>
        <p:nvGrpSpPr>
          <p:cNvPr id="7" name="Group 35"/>
          <p:cNvGrpSpPr>
            <a:grpSpLocks/>
          </p:cNvGrpSpPr>
          <p:nvPr/>
        </p:nvGrpSpPr>
        <p:grpSpPr bwMode="auto">
          <a:xfrm>
            <a:off x="5181600" y="3581400"/>
            <a:ext cx="2981325" cy="1905000"/>
            <a:chOff x="4648200" y="3048000"/>
            <a:chExt cx="2981706" cy="1905000"/>
          </a:xfrm>
        </p:grpSpPr>
        <p:sp>
          <p:nvSpPr>
            <p:cNvPr id="155665" name="TextBox 19"/>
            <p:cNvSpPr txBox="1">
              <a:spLocks noChangeArrowheads="1"/>
            </p:cNvSpPr>
            <p:nvPr/>
          </p:nvSpPr>
          <p:spPr bwMode="auto">
            <a:xfrm>
              <a:off x="4648200" y="4572000"/>
              <a:ext cx="2981706" cy="369332"/>
            </a:xfrm>
            <a:prstGeom prst="rect">
              <a:avLst/>
            </a:prstGeom>
            <a:noFill/>
            <a:ln w="9525">
              <a:noFill/>
              <a:miter lim="800000"/>
              <a:headEnd/>
              <a:tailEnd/>
            </a:ln>
          </p:spPr>
          <p:txBody>
            <a:bodyPr wrap="none">
              <a:prstTxWarp prst="textNoShape">
                <a:avLst/>
              </a:prstTxWarp>
              <a:spAutoFit/>
            </a:bodyPr>
            <a:lstStyle/>
            <a:p>
              <a:r>
                <a:rPr lang="en-US"/>
                <a:t>2012:                 Datacenter </a:t>
              </a:r>
            </a:p>
          </p:txBody>
        </p:sp>
        <p:pic>
          <p:nvPicPr>
            <p:cNvPr id="155666" name="Picture 32"/>
            <p:cNvPicPr>
              <a:picLocks noChangeAspect="1"/>
            </p:cNvPicPr>
            <p:nvPr/>
          </p:nvPicPr>
          <p:blipFill>
            <a:blip r:embed="rId6"/>
            <a:srcRect/>
            <a:stretch>
              <a:fillRect/>
            </a:stretch>
          </p:blipFill>
          <p:spPr bwMode="auto">
            <a:xfrm>
              <a:off x="5486400" y="4603750"/>
              <a:ext cx="838200" cy="349250"/>
            </a:xfrm>
            <a:prstGeom prst="rect">
              <a:avLst/>
            </a:prstGeom>
            <a:noFill/>
            <a:ln w="9525">
              <a:noFill/>
              <a:miter lim="800000"/>
              <a:headEnd/>
              <a:tailEnd/>
            </a:ln>
          </p:spPr>
        </p:pic>
        <p:pic>
          <p:nvPicPr>
            <p:cNvPr id="155667" name="Picture 34"/>
            <p:cNvPicPr>
              <a:picLocks noChangeAspect="1"/>
            </p:cNvPicPr>
            <p:nvPr/>
          </p:nvPicPr>
          <p:blipFill>
            <a:blip r:embed="rId7"/>
            <a:srcRect/>
            <a:stretch>
              <a:fillRect/>
            </a:stretch>
          </p:blipFill>
          <p:spPr bwMode="auto">
            <a:xfrm>
              <a:off x="4724400" y="3048000"/>
              <a:ext cx="2286000" cy="1523619"/>
            </a:xfrm>
            <a:prstGeom prst="rect">
              <a:avLst/>
            </a:prstGeom>
            <a:noFill/>
            <a:ln w="9525">
              <a:noFill/>
              <a:miter lim="800000"/>
              <a:headEnd/>
              <a:tailEnd/>
            </a:ln>
          </p:spPr>
        </p:pic>
      </p:grpSp>
      <p:grpSp>
        <p:nvGrpSpPr>
          <p:cNvPr id="8" name="Group 40"/>
          <p:cNvGrpSpPr>
            <a:grpSpLocks/>
          </p:cNvGrpSpPr>
          <p:nvPr/>
        </p:nvGrpSpPr>
        <p:grpSpPr bwMode="auto">
          <a:xfrm>
            <a:off x="1447800" y="4724400"/>
            <a:ext cx="3567113" cy="1671638"/>
            <a:chOff x="4953000" y="1066800"/>
            <a:chExt cx="3567069" cy="1671111"/>
          </a:xfrm>
        </p:grpSpPr>
        <p:pic>
          <p:nvPicPr>
            <p:cNvPr id="155663" name="Picture 38"/>
            <p:cNvPicPr>
              <a:picLocks noChangeAspect="1"/>
            </p:cNvPicPr>
            <p:nvPr/>
          </p:nvPicPr>
          <p:blipFill>
            <a:blip r:embed="rId8"/>
            <a:srcRect/>
            <a:stretch>
              <a:fillRect/>
            </a:stretch>
          </p:blipFill>
          <p:spPr bwMode="auto">
            <a:xfrm>
              <a:off x="4953000" y="1066800"/>
              <a:ext cx="2286000" cy="1671111"/>
            </a:xfrm>
            <a:prstGeom prst="rect">
              <a:avLst/>
            </a:prstGeom>
            <a:noFill/>
            <a:ln w="9525">
              <a:noFill/>
              <a:miter lim="800000"/>
              <a:headEnd/>
              <a:tailEnd/>
            </a:ln>
          </p:spPr>
        </p:pic>
        <p:sp>
          <p:nvSpPr>
            <p:cNvPr id="155664" name="TextBox 39"/>
            <p:cNvSpPr txBox="1">
              <a:spLocks noChangeArrowheads="1"/>
            </p:cNvSpPr>
            <p:nvPr/>
          </p:nvSpPr>
          <p:spPr bwMode="auto">
            <a:xfrm>
              <a:off x="6705600" y="2362200"/>
              <a:ext cx="1814469" cy="369332"/>
            </a:xfrm>
            <a:prstGeom prst="rect">
              <a:avLst/>
            </a:prstGeom>
            <a:noFill/>
            <a:ln w="9525">
              <a:noFill/>
              <a:miter lim="800000"/>
              <a:headEnd/>
              <a:tailEnd/>
            </a:ln>
          </p:spPr>
          <p:txBody>
            <a:bodyPr wrap="none">
              <a:prstTxWarp prst="textNoShape">
                <a:avLst/>
              </a:prstTxWarp>
              <a:spAutoFit/>
            </a:bodyPr>
            <a:lstStyle/>
            <a:p>
              <a:r>
                <a:rPr lang="en-US"/>
                <a:t>1981: IBM 5150</a:t>
              </a:r>
            </a:p>
          </p:txBody>
        </p:sp>
      </p:grpSp>
      <p:grpSp>
        <p:nvGrpSpPr>
          <p:cNvPr id="9" name="Group 42"/>
          <p:cNvGrpSpPr>
            <a:grpSpLocks/>
          </p:cNvGrpSpPr>
          <p:nvPr/>
        </p:nvGrpSpPr>
        <p:grpSpPr bwMode="auto">
          <a:xfrm>
            <a:off x="5175250" y="1066800"/>
            <a:ext cx="3054350" cy="2122488"/>
            <a:chOff x="4419600" y="1066800"/>
            <a:chExt cx="3054048" cy="2121932"/>
          </a:xfrm>
        </p:grpSpPr>
        <p:sp>
          <p:nvSpPr>
            <p:cNvPr id="155661" name="TextBox 16"/>
            <p:cNvSpPr txBox="1">
              <a:spLocks noChangeArrowheads="1"/>
            </p:cNvSpPr>
            <p:nvPr/>
          </p:nvSpPr>
          <p:spPr bwMode="auto">
            <a:xfrm>
              <a:off x="4495800" y="2819400"/>
              <a:ext cx="1545202" cy="369332"/>
            </a:xfrm>
            <a:prstGeom prst="rect">
              <a:avLst/>
            </a:prstGeom>
            <a:noFill/>
            <a:ln w="9525">
              <a:noFill/>
              <a:miter lim="800000"/>
              <a:headEnd/>
              <a:tailEnd/>
            </a:ln>
          </p:spPr>
          <p:txBody>
            <a:bodyPr wrap="none">
              <a:prstTxWarp prst="textNoShape">
                <a:avLst/>
              </a:prstTxWarp>
              <a:spAutoFit/>
            </a:bodyPr>
            <a:lstStyle/>
            <a:p>
              <a:r>
                <a:rPr lang="en-US"/>
                <a:t>2007: iPhone</a:t>
              </a:r>
            </a:p>
          </p:txBody>
        </p:sp>
        <p:pic>
          <p:nvPicPr>
            <p:cNvPr id="155662" name="Picture 41"/>
            <p:cNvPicPr>
              <a:picLocks noChangeAspect="1"/>
            </p:cNvPicPr>
            <p:nvPr/>
          </p:nvPicPr>
          <p:blipFill>
            <a:blip r:embed="rId9"/>
            <a:srcRect/>
            <a:stretch>
              <a:fillRect/>
            </a:stretch>
          </p:blipFill>
          <p:spPr bwMode="auto">
            <a:xfrm>
              <a:off x="4419600" y="1066800"/>
              <a:ext cx="3054048" cy="1658664"/>
            </a:xfrm>
            <a:prstGeom prst="rect">
              <a:avLst/>
            </a:prstGeom>
            <a:noFill/>
            <a:ln w="9525">
              <a:noFill/>
              <a:miter lim="800000"/>
              <a:headEnd/>
              <a:tailEnd/>
            </a:ln>
          </p:spPr>
        </p:pic>
      </p:grpSp>
    </p:spTree>
    <p:extLst>
      <p:ext uri="{BB962C8B-B14F-4D97-AF65-F5344CB8AC3E}">
        <p14:creationId xmlns:p14="http://schemas.microsoft.com/office/powerpoint/2010/main" val="10716557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4"/>
          <p:cNvSpPr>
            <a:spLocks noGrp="1"/>
          </p:cNvSpPr>
          <p:nvPr>
            <p:ph type="sldNum" sz="quarter" idx="12"/>
          </p:nvPr>
        </p:nvSpPr>
        <p:spPr>
          <a:noFill/>
        </p:spPr>
        <p:txBody>
          <a:bodyPr/>
          <a:lstStyle/>
          <a:p>
            <a:fld id="{69E5C2F5-C47C-5142-A266-814ACA71E84C}" type="slidenum">
              <a:rPr lang="en-CA" smtClean="0">
                <a:latin typeface="Arial" pitchFamily="-65" charset="0"/>
                <a:ea typeface="ＭＳ Ｐゴシック" pitchFamily="-65" charset="-128"/>
                <a:cs typeface="ＭＳ Ｐゴシック" pitchFamily="-65" charset="-128"/>
              </a:rPr>
              <a:pPr/>
              <a:t>42</a:t>
            </a:fld>
            <a:endParaRPr lang="en-CA" smtClean="0">
              <a:latin typeface="Arial" pitchFamily="-65" charset="0"/>
              <a:ea typeface="ＭＳ Ｐゴシック" pitchFamily="-65" charset="-128"/>
              <a:cs typeface="ＭＳ Ｐゴシック" pitchFamily="-65" charset="-128"/>
            </a:endParaRPr>
          </a:p>
        </p:txBody>
      </p:sp>
      <p:cxnSp>
        <p:nvCxnSpPr>
          <p:cNvPr id="12" name="Straight Arrow Connector 11"/>
          <p:cNvCxnSpPr/>
          <p:nvPr/>
        </p:nvCxnSpPr>
        <p:spPr>
          <a:xfrm rot="5400000" flipH="1" flipV="1">
            <a:off x="-42863" y="3167063"/>
            <a:ext cx="3592513" cy="15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752600" y="4953000"/>
            <a:ext cx="5943600" cy="111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7701" name="TextBox 17"/>
          <p:cNvSpPr txBox="1">
            <a:spLocks noChangeArrowheads="1"/>
          </p:cNvSpPr>
          <p:nvPr/>
        </p:nvSpPr>
        <p:spPr bwMode="auto">
          <a:xfrm>
            <a:off x="152400" y="2895600"/>
            <a:ext cx="1570038" cy="646113"/>
          </a:xfrm>
          <a:prstGeom prst="rect">
            <a:avLst/>
          </a:prstGeom>
          <a:noFill/>
          <a:ln w="9525">
            <a:noFill/>
            <a:miter lim="800000"/>
            <a:headEnd/>
            <a:tailEnd/>
          </a:ln>
        </p:spPr>
        <p:txBody>
          <a:bodyPr wrap="none">
            <a:prstTxWarp prst="textNoShape">
              <a:avLst/>
            </a:prstTxWarp>
            <a:spAutoFit/>
          </a:bodyPr>
          <a:lstStyle/>
          <a:p>
            <a:r>
              <a:rPr lang="en-US"/>
              <a:t>Ease of </a:t>
            </a:r>
          </a:p>
          <a:p>
            <a:r>
              <a:rPr lang="en-US"/>
              <a:t>Programming</a:t>
            </a:r>
          </a:p>
        </p:txBody>
      </p:sp>
      <p:sp>
        <p:nvSpPr>
          <p:cNvPr id="157702" name="TextBox 18"/>
          <p:cNvSpPr txBox="1">
            <a:spLocks noChangeArrowheads="1"/>
          </p:cNvSpPr>
          <p:nvPr/>
        </p:nvSpPr>
        <p:spPr bwMode="auto">
          <a:xfrm>
            <a:off x="3352800" y="4953000"/>
            <a:ext cx="2236788" cy="369888"/>
          </a:xfrm>
          <a:prstGeom prst="rect">
            <a:avLst/>
          </a:prstGeom>
          <a:noFill/>
          <a:ln w="9525">
            <a:noFill/>
            <a:miter lim="800000"/>
            <a:headEnd/>
            <a:tailEnd/>
          </a:ln>
        </p:spPr>
        <p:txBody>
          <a:bodyPr wrap="none">
            <a:prstTxWarp prst="textNoShape">
              <a:avLst/>
            </a:prstTxWarp>
            <a:spAutoFit/>
          </a:bodyPr>
          <a:lstStyle/>
          <a:p>
            <a:r>
              <a:rPr lang="en-US"/>
              <a:t>Hardware Efficiency</a:t>
            </a:r>
          </a:p>
        </p:txBody>
      </p:sp>
      <p:grpSp>
        <p:nvGrpSpPr>
          <p:cNvPr id="2" name="Group 29"/>
          <p:cNvGrpSpPr>
            <a:grpSpLocks/>
          </p:cNvGrpSpPr>
          <p:nvPr/>
        </p:nvGrpSpPr>
        <p:grpSpPr bwMode="auto">
          <a:xfrm>
            <a:off x="2286000" y="1219200"/>
            <a:ext cx="3389313" cy="914400"/>
            <a:chOff x="3124200" y="2209800"/>
            <a:chExt cx="3389169" cy="914400"/>
          </a:xfrm>
        </p:grpSpPr>
        <p:pic>
          <p:nvPicPr>
            <p:cNvPr id="157718" name="Picture 5"/>
            <p:cNvPicPr>
              <a:picLocks noChangeAspect="1" noChangeArrowheads="1"/>
            </p:cNvPicPr>
            <p:nvPr/>
          </p:nvPicPr>
          <p:blipFill>
            <a:blip r:embed="rId3"/>
            <a:srcRect/>
            <a:stretch>
              <a:fillRect/>
            </a:stretch>
          </p:blipFill>
          <p:spPr bwMode="auto">
            <a:xfrm>
              <a:off x="3200400" y="2514600"/>
              <a:ext cx="535624" cy="609600"/>
            </a:xfrm>
            <a:prstGeom prst="rect">
              <a:avLst/>
            </a:prstGeom>
            <a:noFill/>
            <a:ln w="9525">
              <a:noFill/>
              <a:round/>
              <a:headEnd/>
              <a:tailEnd/>
            </a:ln>
          </p:spPr>
        </p:pic>
        <p:sp>
          <p:nvSpPr>
            <p:cNvPr id="157719" name="TextBox 20"/>
            <p:cNvSpPr txBox="1">
              <a:spLocks noChangeArrowheads="1"/>
            </p:cNvSpPr>
            <p:nvPr/>
          </p:nvSpPr>
          <p:spPr bwMode="auto">
            <a:xfrm>
              <a:off x="3124200" y="2209800"/>
              <a:ext cx="3389169" cy="338554"/>
            </a:xfrm>
            <a:prstGeom prst="rect">
              <a:avLst/>
            </a:prstGeom>
            <a:noFill/>
            <a:ln w="9525">
              <a:noFill/>
              <a:miter lim="800000"/>
              <a:headEnd/>
              <a:tailEnd/>
            </a:ln>
          </p:spPr>
          <p:txBody>
            <a:bodyPr wrap="none">
              <a:prstTxWarp prst="textNoShape">
                <a:avLst/>
              </a:prstTxWarp>
              <a:spAutoFit/>
            </a:bodyPr>
            <a:lstStyle/>
            <a:p>
              <a:r>
                <a:rPr lang="en-US" sz="1600"/>
                <a:t>Single Core OoO Superscalar CPU</a:t>
              </a:r>
            </a:p>
          </p:txBody>
        </p:sp>
      </p:grpSp>
      <p:grpSp>
        <p:nvGrpSpPr>
          <p:cNvPr id="3" name="Group 31"/>
          <p:cNvGrpSpPr>
            <a:grpSpLocks/>
          </p:cNvGrpSpPr>
          <p:nvPr/>
        </p:nvGrpSpPr>
        <p:grpSpPr bwMode="auto">
          <a:xfrm>
            <a:off x="2286000" y="2133600"/>
            <a:ext cx="2660650" cy="909638"/>
            <a:chOff x="3204234" y="3124200"/>
            <a:chExt cx="2660254" cy="909937"/>
          </a:xfrm>
        </p:grpSpPr>
        <p:pic>
          <p:nvPicPr>
            <p:cNvPr id="157716" name="Picture 5" descr="Nehalem_Die_Shot_2-small.jpg"/>
            <p:cNvPicPr>
              <a:picLocks noChangeAspect="1"/>
            </p:cNvPicPr>
            <p:nvPr/>
          </p:nvPicPr>
          <p:blipFill>
            <a:blip r:embed="rId4"/>
            <a:srcRect/>
            <a:stretch>
              <a:fillRect/>
            </a:stretch>
          </p:blipFill>
          <p:spPr bwMode="auto">
            <a:xfrm>
              <a:off x="3276600" y="3505200"/>
              <a:ext cx="762000" cy="528937"/>
            </a:xfrm>
            <a:prstGeom prst="rect">
              <a:avLst/>
            </a:prstGeom>
            <a:noFill/>
            <a:ln w="9525">
              <a:noFill/>
              <a:miter lim="800000"/>
              <a:headEnd/>
              <a:tailEnd/>
            </a:ln>
          </p:spPr>
        </p:pic>
        <p:sp>
          <p:nvSpPr>
            <p:cNvPr id="157717" name="TextBox 24"/>
            <p:cNvSpPr txBox="1">
              <a:spLocks noChangeArrowheads="1"/>
            </p:cNvSpPr>
            <p:nvPr/>
          </p:nvSpPr>
          <p:spPr bwMode="auto">
            <a:xfrm>
              <a:off x="3204234" y="3124200"/>
              <a:ext cx="2660254" cy="369332"/>
            </a:xfrm>
            <a:prstGeom prst="rect">
              <a:avLst/>
            </a:prstGeom>
            <a:noFill/>
            <a:ln w="9525">
              <a:noFill/>
              <a:miter lim="800000"/>
              <a:headEnd/>
              <a:tailEnd/>
            </a:ln>
          </p:spPr>
          <p:txBody>
            <a:bodyPr wrap="none">
              <a:prstTxWarp prst="textNoShape">
                <a:avLst/>
              </a:prstTxWarp>
              <a:spAutoFit/>
            </a:bodyPr>
            <a:lstStyle/>
            <a:p>
              <a:r>
                <a:rPr lang="en-US"/>
                <a:t>Brawny (OoO) Multicore</a:t>
              </a:r>
            </a:p>
          </p:txBody>
        </p:sp>
      </p:grpSp>
      <p:grpSp>
        <p:nvGrpSpPr>
          <p:cNvPr id="4" name="Group 30"/>
          <p:cNvGrpSpPr>
            <a:grpSpLocks/>
          </p:cNvGrpSpPr>
          <p:nvPr/>
        </p:nvGrpSpPr>
        <p:grpSpPr bwMode="auto">
          <a:xfrm>
            <a:off x="6553200" y="4191000"/>
            <a:ext cx="1346200" cy="681038"/>
            <a:chOff x="6858000" y="4736068"/>
            <a:chExt cx="1345849" cy="681357"/>
          </a:xfrm>
        </p:grpSpPr>
        <p:pic>
          <p:nvPicPr>
            <p:cNvPr id="157714" name="Picture 4" descr="25%"/>
            <p:cNvPicPr>
              <a:picLocks noChangeAspect="1" noChangeArrowheads="1"/>
            </p:cNvPicPr>
            <p:nvPr/>
          </p:nvPicPr>
          <p:blipFill>
            <a:blip r:embed="rId5"/>
            <a:srcRect/>
            <a:stretch>
              <a:fillRect/>
            </a:stretch>
          </p:blipFill>
          <p:spPr bwMode="auto">
            <a:xfrm>
              <a:off x="6858000" y="4876800"/>
              <a:ext cx="533400" cy="540625"/>
            </a:xfrm>
            <a:prstGeom prst="rect">
              <a:avLst/>
            </a:prstGeom>
            <a:noFill/>
            <a:ln w="12700">
              <a:noFill/>
              <a:miter lim="800000"/>
              <a:headEnd/>
              <a:tailEnd/>
            </a:ln>
          </p:spPr>
        </p:pic>
        <p:sp>
          <p:nvSpPr>
            <p:cNvPr id="157715" name="TextBox 27"/>
            <p:cNvSpPr txBox="1">
              <a:spLocks noChangeArrowheads="1"/>
            </p:cNvSpPr>
            <p:nvPr/>
          </p:nvSpPr>
          <p:spPr bwMode="auto">
            <a:xfrm>
              <a:off x="7467600" y="4736068"/>
              <a:ext cx="736249" cy="369332"/>
            </a:xfrm>
            <a:prstGeom prst="rect">
              <a:avLst/>
            </a:prstGeom>
            <a:noFill/>
            <a:ln w="9525">
              <a:noFill/>
              <a:miter lim="800000"/>
              <a:headEnd/>
              <a:tailEnd/>
            </a:ln>
          </p:spPr>
          <p:txBody>
            <a:bodyPr wrap="none">
              <a:prstTxWarp prst="textNoShape">
                <a:avLst/>
              </a:prstTxWarp>
              <a:spAutoFit/>
            </a:bodyPr>
            <a:lstStyle/>
            <a:p>
              <a:r>
                <a:rPr lang="en-US"/>
                <a:t>ASIC</a:t>
              </a:r>
            </a:p>
          </p:txBody>
        </p:sp>
      </p:grpSp>
      <p:sp>
        <p:nvSpPr>
          <p:cNvPr id="157706" name="TextBox 35"/>
          <p:cNvSpPr txBox="1">
            <a:spLocks noChangeArrowheads="1"/>
          </p:cNvSpPr>
          <p:nvPr/>
        </p:nvSpPr>
        <p:spPr bwMode="auto">
          <a:xfrm>
            <a:off x="6732588" y="1295400"/>
            <a:ext cx="1377950" cy="584200"/>
          </a:xfrm>
          <a:prstGeom prst="rect">
            <a:avLst/>
          </a:prstGeom>
          <a:noFill/>
          <a:ln w="9525">
            <a:noFill/>
            <a:miter lim="800000"/>
            <a:headEnd/>
            <a:tailEnd/>
          </a:ln>
        </p:spPr>
        <p:txBody>
          <a:bodyPr wrap="none">
            <a:prstTxWarp prst="textNoShape">
              <a:avLst/>
            </a:prstTxWarp>
            <a:spAutoFit/>
          </a:bodyPr>
          <a:lstStyle/>
          <a:p>
            <a:pPr algn="r"/>
            <a:r>
              <a:rPr lang="en-US" sz="3200" b="1">
                <a:solidFill>
                  <a:srgbClr val="0000FF"/>
                </a:solidFill>
              </a:rPr>
              <a:t>Better</a:t>
            </a:r>
          </a:p>
        </p:txBody>
      </p:sp>
      <p:grpSp>
        <p:nvGrpSpPr>
          <p:cNvPr id="5" name="Group 51"/>
          <p:cNvGrpSpPr>
            <a:grpSpLocks/>
          </p:cNvGrpSpPr>
          <p:nvPr/>
        </p:nvGrpSpPr>
        <p:grpSpPr bwMode="auto">
          <a:xfrm>
            <a:off x="4953000" y="3733800"/>
            <a:ext cx="3821113" cy="693738"/>
            <a:chOff x="5105400" y="3733800"/>
            <a:chExt cx="3820735" cy="693125"/>
          </a:xfrm>
        </p:grpSpPr>
        <p:sp>
          <p:nvSpPr>
            <p:cNvPr id="157712" name="TextBox 22"/>
            <p:cNvSpPr txBox="1">
              <a:spLocks noChangeArrowheads="1"/>
            </p:cNvSpPr>
            <p:nvPr/>
          </p:nvSpPr>
          <p:spPr bwMode="auto">
            <a:xfrm>
              <a:off x="5715000" y="3733800"/>
              <a:ext cx="3211135" cy="369332"/>
            </a:xfrm>
            <a:prstGeom prst="rect">
              <a:avLst/>
            </a:prstGeom>
            <a:noFill/>
            <a:ln w="9525">
              <a:noFill/>
              <a:miter lim="800000"/>
              <a:headEnd/>
              <a:tailEnd/>
            </a:ln>
          </p:spPr>
          <p:txBody>
            <a:bodyPr wrap="none">
              <a:prstTxWarp prst="textNoShape">
                <a:avLst/>
              </a:prstTxWarp>
              <a:spAutoFit/>
            </a:bodyPr>
            <a:lstStyle/>
            <a:p>
              <a:r>
                <a:rPr lang="en-US"/>
                <a:t>16K thread, SIMT Accelerator</a:t>
              </a:r>
            </a:p>
          </p:txBody>
        </p:sp>
        <p:pic>
          <p:nvPicPr>
            <p:cNvPr id="157713" name="Picture 50"/>
            <p:cNvPicPr>
              <a:picLocks noChangeAspect="1"/>
            </p:cNvPicPr>
            <p:nvPr/>
          </p:nvPicPr>
          <p:blipFill>
            <a:blip r:embed="rId6"/>
            <a:srcRect/>
            <a:stretch>
              <a:fillRect/>
            </a:stretch>
          </p:blipFill>
          <p:spPr bwMode="auto">
            <a:xfrm>
              <a:off x="5105400" y="3886200"/>
              <a:ext cx="589134" cy="540725"/>
            </a:xfrm>
            <a:prstGeom prst="rect">
              <a:avLst/>
            </a:prstGeom>
            <a:noFill/>
            <a:ln w="9525">
              <a:noFill/>
              <a:miter lim="800000"/>
              <a:headEnd/>
              <a:tailEnd/>
            </a:ln>
          </p:spPr>
        </p:pic>
      </p:grpSp>
      <p:grpSp>
        <p:nvGrpSpPr>
          <p:cNvPr id="6" name="Group 53"/>
          <p:cNvGrpSpPr>
            <a:grpSpLocks/>
          </p:cNvGrpSpPr>
          <p:nvPr/>
        </p:nvGrpSpPr>
        <p:grpSpPr bwMode="auto">
          <a:xfrm>
            <a:off x="3124200" y="2819400"/>
            <a:ext cx="2916238" cy="887413"/>
            <a:chOff x="3153881" y="2667000"/>
            <a:chExt cx="2916559" cy="888124"/>
          </a:xfrm>
        </p:grpSpPr>
        <p:sp>
          <p:nvSpPr>
            <p:cNvPr id="157710" name="TextBox 28"/>
            <p:cNvSpPr txBox="1">
              <a:spLocks noChangeArrowheads="1"/>
            </p:cNvSpPr>
            <p:nvPr/>
          </p:nvSpPr>
          <p:spPr bwMode="auto">
            <a:xfrm>
              <a:off x="3153881" y="2667000"/>
              <a:ext cx="2916559" cy="369332"/>
            </a:xfrm>
            <a:prstGeom prst="rect">
              <a:avLst/>
            </a:prstGeom>
            <a:noFill/>
            <a:ln w="9525">
              <a:noFill/>
              <a:miter lim="800000"/>
              <a:headEnd/>
              <a:tailEnd/>
            </a:ln>
          </p:spPr>
          <p:txBody>
            <a:bodyPr wrap="none">
              <a:prstTxWarp prst="textNoShape">
                <a:avLst/>
              </a:prstTxWarp>
              <a:spAutoFit/>
            </a:bodyPr>
            <a:lstStyle/>
            <a:p>
              <a:r>
                <a:rPr lang="en-US"/>
                <a:t>Wimpy (In-order) Multicore</a:t>
              </a:r>
            </a:p>
          </p:txBody>
        </p:sp>
        <p:pic>
          <p:nvPicPr>
            <p:cNvPr id="157711" name="Picture 52"/>
            <p:cNvPicPr>
              <a:picLocks noChangeAspect="1"/>
            </p:cNvPicPr>
            <p:nvPr/>
          </p:nvPicPr>
          <p:blipFill>
            <a:blip r:embed="rId7"/>
            <a:srcRect/>
            <a:stretch>
              <a:fillRect/>
            </a:stretch>
          </p:blipFill>
          <p:spPr bwMode="auto">
            <a:xfrm>
              <a:off x="3276600" y="3048000"/>
              <a:ext cx="685800" cy="507124"/>
            </a:xfrm>
            <a:prstGeom prst="rect">
              <a:avLst/>
            </a:prstGeom>
            <a:noFill/>
            <a:ln w="9525">
              <a:noFill/>
              <a:miter lim="800000"/>
              <a:headEnd/>
              <a:tailEnd/>
            </a:ln>
          </p:spPr>
        </p:pic>
      </p:grpSp>
      <p:sp>
        <p:nvSpPr>
          <p:cNvPr id="56" name="TextBox 55"/>
          <p:cNvSpPr txBox="1">
            <a:spLocks noChangeArrowheads="1"/>
          </p:cNvSpPr>
          <p:nvPr/>
        </p:nvSpPr>
        <p:spPr bwMode="auto">
          <a:xfrm>
            <a:off x="5746750" y="1806575"/>
            <a:ext cx="2406650" cy="708025"/>
          </a:xfrm>
          <a:prstGeom prst="rect">
            <a:avLst/>
          </a:prstGeom>
          <a:noFill/>
          <a:ln w="9525">
            <a:noFill/>
            <a:miter lim="800000"/>
            <a:headEnd/>
            <a:tailEnd/>
          </a:ln>
        </p:spPr>
        <p:txBody>
          <a:bodyPr wrap="none">
            <a:prstTxWarp prst="textNoShape">
              <a:avLst/>
            </a:prstTxWarp>
            <a:spAutoFit/>
          </a:bodyPr>
          <a:lstStyle/>
          <a:p>
            <a:r>
              <a:rPr lang="en-US" sz="2000" b="1">
                <a:solidFill>
                  <a:srgbClr val="FF0000"/>
                </a:solidFill>
              </a:rPr>
              <a:t>(how to get here?)</a:t>
            </a:r>
          </a:p>
          <a:p>
            <a:endParaRPr lang="en-US" sz="2000">
              <a:solidFill>
                <a:srgbClr val="FF0000"/>
              </a:solidFill>
            </a:endParaRPr>
          </a:p>
        </p:txBody>
      </p:sp>
    </p:spTree>
    <p:extLst>
      <p:ext uri="{BB962C8B-B14F-4D97-AF65-F5344CB8AC3E}">
        <p14:creationId xmlns:p14="http://schemas.microsoft.com/office/powerpoint/2010/main" val="4220645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4"/>
          <p:cNvSpPr>
            <a:spLocks noGrp="1"/>
          </p:cNvSpPr>
          <p:nvPr>
            <p:ph type="sldNum" sz="quarter" idx="12"/>
          </p:nvPr>
        </p:nvSpPr>
        <p:spPr>
          <a:noFill/>
        </p:spPr>
        <p:txBody>
          <a:bodyPr/>
          <a:lstStyle/>
          <a:p>
            <a:fld id="{A5F2B288-3394-734C-B5FE-37431BBEFAC7}" type="slidenum">
              <a:rPr lang="en-CA" smtClean="0">
                <a:latin typeface="Arial" pitchFamily="-65" charset="0"/>
                <a:ea typeface="ＭＳ Ｐゴシック" pitchFamily="-65" charset="-128"/>
                <a:cs typeface="ＭＳ Ｐゴシック" pitchFamily="-65" charset="-128"/>
              </a:rPr>
              <a:pPr/>
              <a:t>43</a:t>
            </a:fld>
            <a:endParaRPr lang="en-CA" smtClean="0">
              <a:latin typeface="Arial" pitchFamily="-65" charset="0"/>
              <a:ea typeface="ＭＳ Ｐゴシック" pitchFamily="-65" charset="-128"/>
              <a:cs typeface="ＭＳ Ｐゴシック" pitchFamily="-65" charset="-128"/>
            </a:endParaRPr>
          </a:p>
        </p:txBody>
      </p:sp>
      <p:cxnSp>
        <p:nvCxnSpPr>
          <p:cNvPr id="12" name="Straight Arrow Connector 11"/>
          <p:cNvCxnSpPr/>
          <p:nvPr/>
        </p:nvCxnSpPr>
        <p:spPr>
          <a:xfrm rot="5400000" flipH="1" flipV="1">
            <a:off x="-42863" y="3167063"/>
            <a:ext cx="3592513" cy="15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752600" y="4953000"/>
            <a:ext cx="5943600" cy="111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9749" name="TextBox 17"/>
          <p:cNvSpPr txBox="1">
            <a:spLocks noChangeArrowheads="1"/>
          </p:cNvSpPr>
          <p:nvPr/>
        </p:nvSpPr>
        <p:spPr bwMode="auto">
          <a:xfrm>
            <a:off x="152400" y="2895600"/>
            <a:ext cx="1570038" cy="646113"/>
          </a:xfrm>
          <a:prstGeom prst="rect">
            <a:avLst/>
          </a:prstGeom>
          <a:noFill/>
          <a:ln w="9525">
            <a:noFill/>
            <a:miter lim="800000"/>
            <a:headEnd/>
            <a:tailEnd/>
          </a:ln>
        </p:spPr>
        <p:txBody>
          <a:bodyPr wrap="none">
            <a:prstTxWarp prst="textNoShape">
              <a:avLst/>
            </a:prstTxWarp>
            <a:spAutoFit/>
          </a:bodyPr>
          <a:lstStyle/>
          <a:p>
            <a:r>
              <a:rPr lang="en-US"/>
              <a:t>Ease of </a:t>
            </a:r>
          </a:p>
          <a:p>
            <a:r>
              <a:rPr lang="en-US"/>
              <a:t>Programming</a:t>
            </a:r>
          </a:p>
        </p:txBody>
      </p:sp>
      <p:sp>
        <p:nvSpPr>
          <p:cNvPr id="159750" name="TextBox 18"/>
          <p:cNvSpPr txBox="1">
            <a:spLocks noChangeArrowheads="1"/>
          </p:cNvSpPr>
          <p:nvPr/>
        </p:nvSpPr>
        <p:spPr bwMode="auto">
          <a:xfrm>
            <a:off x="3352800" y="4953000"/>
            <a:ext cx="2236788" cy="369888"/>
          </a:xfrm>
          <a:prstGeom prst="rect">
            <a:avLst/>
          </a:prstGeom>
          <a:noFill/>
          <a:ln w="9525">
            <a:noFill/>
            <a:miter lim="800000"/>
            <a:headEnd/>
            <a:tailEnd/>
          </a:ln>
        </p:spPr>
        <p:txBody>
          <a:bodyPr wrap="none">
            <a:prstTxWarp prst="textNoShape">
              <a:avLst/>
            </a:prstTxWarp>
            <a:spAutoFit/>
          </a:bodyPr>
          <a:lstStyle/>
          <a:p>
            <a:r>
              <a:rPr lang="en-US"/>
              <a:t>Hardware Efficiency</a:t>
            </a:r>
          </a:p>
        </p:txBody>
      </p:sp>
      <p:pic>
        <p:nvPicPr>
          <p:cNvPr id="159751" name="Picture 5"/>
          <p:cNvPicPr>
            <a:picLocks noChangeAspect="1" noChangeArrowheads="1"/>
          </p:cNvPicPr>
          <p:nvPr/>
        </p:nvPicPr>
        <p:blipFill>
          <a:blip r:embed="rId3"/>
          <a:srcRect/>
          <a:stretch>
            <a:fillRect/>
          </a:stretch>
        </p:blipFill>
        <p:spPr bwMode="auto">
          <a:xfrm>
            <a:off x="2362200" y="1524000"/>
            <a:ext cx="534988" cy="609600"/>
          </a:xfrm>
          <a:prstGeom prst="rect">
            <a:avLst/>
          </a:prstGeom>
          <a:noFill/>
          <a:ln w="9525">
            <a:noFill/>
            <a:round/>
            <a:headEnd/>
            <a:tailEnd/>
          </a:ln>
        </p:spPr>
      </p:pic>
      <p:pic>
        <p:nvPicPr>
          <p:cNvPr id="159752" name="Picture 5" descr="Nehalem_Die_Shot_2-small.jpg"/>
          <p:cNvPicPr>
            <a:picLocks noChangeAspect="1"/>
          </p:cNvPicPr>
          <p:nvPr/>
        </p:nvPicPr>
        <p:blipFill>
          <a:blip r:embed="rId4"/>
          <a:srcRect/>
          <a:stretch>
            <a:fillRect/>
          </a:stretch>
        </p:blipFill>
        <p:spPr bwMode="auto">
          <a:xfrm>
            <a:off x="2359025" y="2514600"/>
            <a:ext cx="762000" cy="528638"/>
          </a:xfrm>
          <a:prstGeom prst="rect">
            <a:avLst/>
          </a:prstGeom>
          <a:noFill/>
          <a:ln w="9525">
            <a:noFill/>
            <a:miter lim="800000"/>
            <a:headEnd/>
            <a:tailEnd/>
          </a:ln>
        </p:spPr>
      </p:pic>
      <p:pic>
        <p:nvPicPr>
          <p:cNvPr id="159753" name="Picture 4" descr="25%"/>
          <p:cNvPicPr>
            <a:picLocks noChangeAspect="1" noChangeArrowheads="1"/>
          </p:cNvPicPr>
          <p:nvPr/>
        </p:nvPicPr>
        <p:blipFill>
          <a:blip r:embed="rId5"/>
          <a:srcRect/>
          <a:stretch>
            <a:fillRect/>
          </a:stretch>
        </p:blipFill>
        <p:spPr bwMode="auto">
          <a:xfrm>
            <a:off x="6553200" y="4332288"/>
            <a:ext cx="533400" cy="539750"/>
          </a:xfrm>
          <a:prstGeom prst="rect">
            <a:avLst/>
          </a:prstGeom>
          <a:noFill/>
          <a:ln w="12700">
            <a:noFill/>
            <a:miter lim="800000"/>
            <a:headEnd/>
            <a:tailEnd/>
          </a:ln>
        </p:spPr>
      </p:pic>
      <p:pic>
        <p:nvPicPr>
          <p:cNvPr id="159754" name="Picture 50"/>
          <p:cNvPicPr>
            <a:picLocks noChangeAspect="1"/>
          </p:cNvPicPr>
          <p:nvPr/>
        </p:nvPicPr>
        <p:blipFill>
          <a:blip r:embed="rId6"/>
          <a:srcRect/>
          <a:stretch>
            <a:fillRect/>
          </a:stretch>
        </p:blipFill>
        <p:spPr bwMode="auto">
          <a:xfrm>
            <a:off x="4953000" y="3886200"/>
            <a:ext cx="588963" cy="541338"/>
          </a:xfrm>
          <a:prstGeom prst="rect">
            <a:avLst/>
          </a:prstGeom>
          <a:noFill/>
          <a:ln w="9525">
            <a:noFill/>
            <a:miter lim="800000"/>
            <a:headEnd/>
            <a:tailEnd/>
          </a:ln>
        </p:spPr>
      </p:pic>
      <p:pic>
        <p:nvPicPr>
          <p:cNvPr id="159755" name="Picture 52"/>
          <p:cNvPicPr>
            <a:picLocks noChangeAspect="1"/>
          </p:cNvPicPr>
          <p:nvPr/>
        </p:nvPicPr>
        <p:blipFill>
          <a:blip r:embed="rId7"/>
          <a:srcRect/>
          <a:stretch>
            <a:fillRect/>
          </a:stretch>
        </p:blipFill>
        <p:spPr bwMode="auto">
          <a:xfrm>
            <a:off x="3246438" y="3200400"/>
            <a:ext cx="685800" cy="506413"/>
          </a:xfrm>
          <a:prstGeom prst="rect">
            <a:avLst/>
          </a:prstGeom>
          <a:noFill/>
          <a:ln w="9525">
            <a:noFill/>
            <a:miter lim="800000"/>
            <a:headEnd/>
            <a:tailEnd/>
          </a:ln>
        </p:spPr>
      </p:pic>
      <p:cxnSp>
        <p:nvCxnSpPr>
          <p:cNvPr id="30" name="Straight Arrow Connector 29"/>
          <p:cNvCxnSpPr/>
          <p:nvPr/>
        </p:nvCxnSpPr>
        <p:spPr>
          <a:xfrm flipV="1">
            <a:off x="3429000" y="2514600"/>
            <a:ext cx="1371600" cy="76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16200000" flipV="1">
            <a:off x="6285706" y="3544094"/>
            <a:ext cx="763588"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59758" name="Picture 5" descr="Nehalem_Die_Shot_2-small.jpg"/>
          <p:cNvPicPr>
            <a:picLocks noChangeAspect="1"/>
          </p:cNvPicPr>
          <p:nvPr/>
        </p:nvPicPr>
        <p:blipFill>
          <a:blip r:embed="rId4"/>
          <a:srcRect/>
          <a:stretch>
            <a:fillRect/>
          </a:stretch>
        </p:blipFill>
        <p:spPr bwMode="auto">
          <a:xfrm>
            <a:off x="5105400" y="1971675"/>
            <a:ext cx="762000" cy="528638"/>
          </a:xfrm>
          <a:prstGeom prst="rect">
            <a:avLst/>
          </a:prstGeom>
          <a:noFill/>
          <a:ln w="9525">
            <a:noFill/>
            <a:miter lim="800000"/>
            <a:headEnd/>
            <a:tailEnd/>
          </a:ln>
        </p:spPr>
      </p:pic>
      <p:pic>
        <p:nvPicPr>
          <p:cNvPr id="159759" name="Picture 42"/>
          <p:cNvPicPr>
            <a:picLocks noChangeAspect="1"/>
          </p:cNvPicPr>
          <p:nvPr/>
        </p:nvPicPr>
        <p:blipFill>
          <a:blip r:embed="rId6"/>
          <a:srcRect/>
          <a:stretch>
            <a:fillRect/>
          </a:stretch>
        </p:blipFill>
        <p:spPr bwMode="auto">
          <a:xfrm>
            <a:off x="5867400" y="1971675"/>
            <a:ext cx="609600" cy="539750"/>
          </a:xfrm>
          <a:prstGeom prst="rect">
            <a:avLst/>
          </a:prstGeom>
          <a:noFill/>
          <a:ln w="9525">
            <a:noFill/>
            <a:miter lim="800000"/>
            <a:headEnd/>
            <a:tailEnd/>
          </a:ln>
        </p:spPr>
      </p:pic>
      <p:pic>
        <p:nvPicPr>
          <p:cNvPr id="159760" name="Picture 45"/>
          <p:cNvPicPr>
            <a:picLocks noChangeAspect="1"/>
          </p:cNvPicPr>
          <p:nvPr/>
        </p:nvPicPr>
        <p:blipFill>
          <a:blip r:embed="rId7"/>
          <a:srcRect/>
          <a:stretch>
            <a:fillRect/>
          </a:stretch>
        </p:blipFill>
        <p:spPr bwMode="auto">
          <a:xfrm>
            <a:off x="5105400" y="2505075"/>
            <a:ext cx="838200" cy="619125"/>
          </a:xfrm>
          <a:prstGeom prst="rect">
            <a:avLst/>
          </a:prstGeom>
          <a:noFill/>
          <a:ln w="9525">
            <a:noFill/>
            <a:miter lim="800000"/>
            <a:headEnd/>
            <a:tailEnd/>
          </a:ln>
        </p:spPr>
      </p:pic>
      <p:pic>
        <p:nvPicPr>
          <p:cNvPr id="159761" name="Picture 4" descr="25%"/>
          <p:cNvPicPr>
            <a:picLocks noChangeAspect="1" noChangeArrowheads="1"/>
          </p:cNvPicPr>
          <p:nvPr/>
        </p:nvPicPr>
        <p:blipFill>
          <a:blip r:embed="rId5"/>
          <a:srcRect/>
          <a:stretch>
            <a:fillRect/>
          </a:stretch>
        </p:blipFill>
        <p:spPr bwMode="auto">
          <a:xfrm>
            <a:off x="5867400" y="2505075"/>
            <a:ext cx="304800" cy="307975"/>
          </a:xfrm>
          <a:prstGeom prst="rect">
            <a:avLst/>
          </a:prstGeom>
          <a:noFill/>
          <a:ln w="12700">
            <a:noFill/>
            <a:miter lim="800000"/>
            <a:headEnd/>
            <a:tailEnd/>
          </a:ln>
        </p:spPr>
      </p:pic>
      <p:pic>
        <p:nvPicPr>
          <p:cNvPr id="159762" name="Picture 4" descr="25%"/>
          <p:cNvPicPr>
            <a:picLocks noChangeAspect="1" noChangeArrowheads="1"/>
          </p:cNvPicPr>
          <p:nvPr/>
        </p:nvPicPr>
        <p:blipFill>
          <a:blip r:embed="rId5"/>
          <a:srcRect/>
          <a:stretch>
            <a:fillRect/>
          </a:stretch>
        </p:blipFill>
        <p:spPr bwMode="auto">
          <a:xfrm>
            <a:off x="5867400" y="2805113"/>
            <a:ext cx="304800" cy="309562"/>
          </a:xfrm>
          <a:prstGeom prst="rect">
            <a:avLst/>
          </a:prstGeom>
          <a:noFill/>
          <a:ln w="12700">
            <a:noFill/>
            <a:miter lim="800000"/>
            <a:headEnd/>
            <a:tailEnd/>
          </a:ln>
        </p:spPr>
      </p:pic>
      <p:pic>
        <p:nvPicPr>
          <p:cNvPr id="159763" name="Picture 4" descr="25%"/>
          <p:cNvPicPr>
            <a:picLocks noChangeAspect="1" noChangeArrowheads="1"/>
          </p:cNvPicPr>
          <p:nvPr/>
        </p:nvPicPr>
        <p:blipFill>
          <a:blip r:embed="rId5"/>
          <a:srcRect/>
          <a:stretch>
            <a:fillRect/>
          </a:stretch>
        </p:blipFill>
        <p:spPr bwMode="auto">
          <a:xfrm>
            <a:off x="6172200" y="2809875"/>
            <a:ext cx="304800" cy="307975"/>
          </a:xfrm>
          <a:prstGeom prst="rect">
            <a:avLst/>
          </a:prstGeom>
          <a:noFill/>
          <a:ln w="12700">
            <a:noFill/>
            <a:miter lim="800000"/>
            <a:headEnd/>
            <a:tailEnd/>
          </a:ln>
        </p:spPr>
      </p:pic>
      <p:pic>
        <p:nvPicPr>
          <p:cNvPr id="159764" name="Picture 4" descr="25%"/>
          <p:cNvPicPr>
            <a:picLocks noChangeAspect="1" noChangeArrowheads="1"/>
          </p:cNvPicPr>
          <p:nvPr/>
        </p:nvPicPr>
        <p:blipFill>
          <a:blip r:embed="rId5"/>
          <a:srcRect/>
          <a:stretch>
            <a:fillRect/>
          </a:stretch>
        </p:blipFill>
        <p:spPr bwMode="auto">
          <a:xfrm>
            <a:off x="6172200" y="2505075"/>
            <a:ext cx="304800" cy="307975"/>
          </a:xfrm>
          <a:prstGeom prst="rect">
            <a:avLst/>
          </a:prstGeom>
          <a:noFill/>
          <a:ln w="12700">
            <a:noFill/>
            <a:miter lim="800000"/>
            <a:headEnd/>
            <a:tailEnd/>
          </a:ln>
        </p:spPr>
      </p:pic>
      <p:cxnSp>
        <p:nvCxnSpPr>
          <p:cNvPr id="37" name="Straight Arrow Connector 36"/>
          <p:cNvCxnSpPr/>
          <p:nvPr/>
        </p:nvCxnSpPr>
        <p:spPr>
          <a:xfrm rot="5400000" flipH="1" flipV="1">
            <a:off x="5219700" y="3390900"/>
            <a:ext cx="457200" cy="228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4114800" y="2895600"/>
            <a:ext cx="7620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9767" name="TextBox 65"/>
          <p:cNvSpPr txBox="1">
            <a:spLocks noChangeArrowheads="1"/>
          </p:cNvSpPr>
          <p:nvPr/>
        </p:nvSpPr>
        <p:spPr bwMode="auto">
          <a:xfrm>
            <a:off x="1143000" y="228600"/>
            <a:ext cx="7237228" cy="646331"/>
          </a:xfrm>
          <a:prstGeom prst="rect">
            <a:avLst/>
          </a:prstGeom>
          <a:noFill/>
          <a:ln w="9525">
            <a:noFill/>
            <a:miter lim="800000"/>
            <a:headEnd/>
            <a:tailEnd/>
          </a:ln>
        </p:spPr>
        <p:txBody>
          <a:bodyPr wrap="none">
            <a:prstTxWarp prst="textNoShape">
              <a:avLst/>
            </a:prstTxWarp>
            <a:spAutoFit/>
          </a:bodyPr>
          <a:lstStyle/>
          <a:p>
            <a:r>
              <a:rPr lang="en-US" sz="3600" dirty="0" smtClean="0">
                <a:solidFill>
                  <a:srgbClr val="0000FF"/>
                </a:solidFill>
              </a:rPr>
              <a:t>Start by using right tool for each job…</a:t>
            </a:r>
            <a:endParaRPr lang="en-US" sz="3600" dirty="0">
              <a:solidFill>
                <a:srgbClr val="0000FF"/>
              </a:solidFill>
            </a:endParaRPr>
          </a:p>
        </p:txBody>
      </p:sp>
    </p:spTree>
    <p:extLst>
      <p:ext uri="{BB962C8B-B14F-4D97-AF65-F5344CB8AC3E}">
        <p14:creationId xmlns:p14="http://schemas.microsoft.com/office/powerpoint/2010/main" val="230378946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Title 1"/>
          <p:cNvSpPr>
            <a:spLocks noGrp="1"/>
          </p:cNvSpPr>
          <p:nvPr>
            <p:ph type="title"/>
          </p:nvPr>
        </p:nvSpPr>
        <p:spPr/>
        <p:txBody>
          <a:bodyPr/>
          <a:lstStyle/>
          <a:p>
            <a:r>
              <a:rPr lang="en-US" dirty="0" smtClean="0">
                <a:ea typeface="ＭＳ Ｐゴシック" pitchFamily="-65" charset="-128"/>
                <a:cs typeface="ＭＳ Ｐゴシック" pitchFamily="-65" charset="-128"/>
              </a:rPr>
              <a:t>Amdahl’s Law Limits this Approach</a:t>
            </a:r>
          </a:p>
        </p:txBody>
      </p:sp>
      <p:sp>
        <p:nvSpPr>
          <p:cNvPr id="161797" name="Slide Number Placeholder 5"/>
          <p:cNvSpPr>
            <a:spLocks noGrp="1"/>
          </p:cNvSpPr>
          <p:nvPr>
            <p:ph type="sldNum" sz="quarter" idx="12"/>
          </p:nvPr>
        </p:nvSpPr>
        <p:spPr>
          <a:noFill/>
        </p:spPr>
        <p:txBody>
          <a:bodyPr/>
          <a:lstStyle/>
          <a:p>
            <a:fld id="{20C5289F-637F-9A4D-907B-9E4AA8D9FE6B}" type="slidenum">
              <a:rPr lang="en-US" smtClean="0">
                <a:latin typeface="Arial" pitchFamily="-65" charset="0"/>
                <a:ea typeface="ＭＳ Ｐゴシック" pitchFamily="-65" charset="-128"/>
                <a:cs typeface="ＭＳ Ｐゴシック" pitchFamily="-65" charset="-128"/>
              </a:rPr>
              <a:pPr/>
              <a:t>44</a:t>
            </a:fld>
            <a:endParaRPr lang="en-US" smtClean="0">
              <a:latin typeface="Arial" pitchFamily="-65" charset="0"/>
              <a:ea typeface="ＭＳ Ｐゴシック" pitchFamily="-65" charset="-128"/>
              <a:cs typeface="ＭＳ Ｐゴシック" pitchFamily="-65" charset="-128"/>
            </a:endParaRPr>
          </a:p>
        </p:txBody>
      </p:sp>
      <p:sp>
        <p:nvSpPr>
          <p:cNvPr id="7" name="Rectangle 6"/>
          <p:cNvSpPr/>
          <p:nvPr/>
        </p:nvSpPr>
        <p:spPr>
          <a:xfrm>
            <a:off x="2085975" y="2057400"/>
            <a:ext cx="3705225" cy="5334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5791200" y="2057400"/>
            <a:ext cx="1171575" cy="533400"/>
          </a:xfrm>
          <a:prstGeom prst="rect">
            <a:avLst/>
          </a:prstGeom>
          <a:solidFill>
            <a:srgbClr val="0066FF"/>
          </a:solidFill>
          <a:ln>
            <a:solidFill>
              <a:srgbClr val="00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1800" name="TextBox 10"/>
          <p:cNvSpPr txBox="1">
            <a:spLocks noChangeArrowheads="1"/>
          </p:cNvSpPr>
          <p:nvPr/>
        </p:nvSpPr>
        <p:spPr bwMode="auto">
          <a:xfrm>
            <a:off x="5791200" y="1447800"/>
            <a:ext cx="2716213" cy="461963"/>
          </a:xfrm>
          <a:prstGeom prst="rect">
            <a:avLst/>
          </a:prstGeom>
          <a:noFill/>
          <a:ln w="9525">
            <a:noFill/>
            <a:miter lim="800000"/>
            <a:headEnd/>
            <a:tailEnd/>
          </a:ln>
        </p:spPr>
        <p:txBody>
          <a:bodyPr wrap="none">
            <a:prstTxWarp prst="textNoShape">
              <a:avLst/>
            </a:prstTxWarp>
            <a:spAutoFit/>
          </a:bodyPr>
          <a:lstStyle/>
          <a:p>
            <a:r>
              <a:rPr lang="en-US" sz="2400"/>
              <a:t>Easy to accelerate</a:t>
            </a:r>
          </a:p>
        </p:txBody>
      </p:sp>
      <p:sp>
        <p:nvSpPr>
          <p:cNvPr id="161801" name="TextBox 11"/>
          <p:cNvSpPr txBox="1">
            <a:spLocks noChangeArrowheads="1"/>
          </p:cNvSpPr>
          <p:nvPr/>
        </p:nvSpPr>
        <p:spPr bwMode="auto">
          <a:xfrm>
            <a:off x="2362200" y="1447800"/>
            <a:ext cx="2698750" cy="461963"/>
          </a:xfrm>
          <a:prstGeom prst="rect">
            <a:avLst/>
          </a:prstGeom>
          <a:noFill/>
          <a:ln w="9525">
            <a:noFill/>
            <a:miter lim="800000"/>
            <a:headEnd/>
            <a:tailEnd/>
          </a:ln>
        </p:spPr>
        <p:txBody>
          <a:bodyPr wrap="none">
            <a:prstTxWarp prst="textNoShape">
              <a:avLst/>
            </a:prstTxWarp>
            <a:spAutoFit/>
          </a:bodyPr>
          <a:lstStyle/>
          <a:p>
            <a:r>
              <a:rPr lang="en-US" sz="2400"/>
              <a:t>Hard to accelerate</a:t>
            </a:r>
          </a:p>
        </p:txBody>
      </p:sp>
      <p:sp>
        <p:nvSpPr>
          <p:cNvPr id="15" name="Rectangle 14"/>
          <p:cNvSpPr/>
          <p:nvPr/>
        </p:nvSpPr>
        <p:spPr>
          <a:xfrm>
            <a:off x="5791200" y="3276600"/>
            <a:ext cx="152400" cy="533400"/>
          </a:xfrm>
          <a:prstGeom prst="rect">
            <a:avLst/>
          </a:prstGeom>
          <a:solidFill>
            <a:srgbClr val="0066FF"/>
          </a:solidFill>
          <a:ln>
            <a:solidFill>
              <a:srgbClr val="00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121859" name="Object 2"/>
          <p:cNvGraphicFramePr>
            <a:graphicFrameLocks noChangeAspect="1"/>
          </p:cNvGraphicFramePr>
          <p:nvPr/>
        </p:nvGraphicFramePr>
        <p:xfrm>
          <a:off x="1373188" y="4414838"/>
          <a:ext cx="5967412" cy="1071562"/>
        </p:xfrm>
        <a:graphic>
          <a:graphicData uri="http://schemas.openxmlformats.org/presentationml/2006/ole">
            <mc:AlternateContent xmlns:mc="http://schemas.openxmlformats.org/markup-compatibility/2006">
              <mc:Choice xmlns:v="urn:schemas-microsoft-com:vml" Requires="v">
                <p:oleObj spid="_x0000_s1173" name="Equation" r:id="rId3" imgW="3327400" imgH="596900" progId="Equation.3">
                  <p:embed/>
                </p:oleObj>
              </mc:Choice>
              <mc:Fallback>
                <p:oleObj name="Equation" r:id="rId3" imgW="3327400" imgH="596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3188" y="4414838"/>
                        <a:ext cx="5967412" cy="1071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Freeform 19"/>
          <p:cNvSpPr/>
          <p:nvPr/>
        </p:nvSpPr>
        <p:spPr>
          <a:xfrm>
            <a:off x="1219200" y="2286000"/>
            <a:ext cx="515938" cy="1219200"/>
          </a:xfrm>
          <a:custGeom>
            <a:avLst/>
            <a:gdLst>
              <a:gd name="connsiteX0" fmla="*/ 516467 w 516467"/>
              <a:gd name="connsiteY0" fmla="*/ 0 h 1219200"/>
              <a:gd name="connsiteX1" fmla="*/ 8467 w 516467"/>
              <a:gd name="connsiteY1" fmla="*/ 622300 h 1219200"/>
              <a:gd name="connsiteX2" fmla="*/ 465667 w 516467"/>
              <a:gd name="connsiteY2" fmla="*/ 1219200 h 1219200"/>
            </a:gdLst>
            <a:ahLst/>
            <a:cxnLst>
              <a:cxn ang="0">
                <a:pos x="connsiteX0" y="connsiteY0"/>
              </a:cxn>
              <a:cxn ang="0">
                <a:pos x="connsiteX1" y="connsiteY1"/>
              </a:cxn>
              <a:cxn ang="0">
                <a:pos x="connsiteX2" y="connsiteY2"/>
              </a:cxn>
            </a:cxnLst>
            <a:rect l="l" t="t" r="r" b="b"/>
            <a:pathLst>
              <a:path w="516467" h="1219200">
                <a:moveTo>
                  <a:pt x="516467" y="0"/>
                </a:moveTo>
                <a:cubicBezTo>
                  <a:pt x="266700" y="209550"/>
                  <a:pt x="16934" y="419100"/>
                  <a:pt x="8467" y="622300"/>
                </a:cubicBezTo>
                <a:cubicBezTo>
                  <a:pt x="0" y="825500"/>
                  <a:pt x="232833" y="1022350"/>
                  <a:pt x="465667" y="1219200"/>
                </a:cubicBezTo>
              </a:path>
            </a:pathLst>
          </a:custGeom>
          <a:ln w="76200">
            <a:solidFill>
              <a:srgbClr val="0066FF"/>
            </a:solidFill>
            <a:tailEnd type="stealt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1" name="Rectangle 20"/>
          <p:cNvSpPr/>
          <p:nvPr/>
        </p:nvSpPr>
        <p:spPr>
          <a:xfrm>
            <a:off x="2057400" y="3276600"/>
            <a:ext cx="3733800" cy="5334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19350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1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457200" y="76200"/>
            <a:ext cx="8229600" cy="1139825"/>
          </a:xfrm>
        </p:spPr>
        <p:txBody>
          <a:bodyPr>
            <a:normAutofit fontScale="90000"/>
          </a:bodyPr>
          <a:lstStyle/>
          <a:p>
            <a:r>
              <a:rPr lang="en-US" dirty="0" smtClean="0">
                <a:ea typeface="ＭＳ Ｐゴシック" pitchFamily="-65" charset="-128"/>
                <a:cs typeface="ＭＳ Ｐゴシック" pitchFamily="-65" charset="-128"/>
              </a:rPr>
              <a:t>Question:  Can dividing line be moved?</a:t>
            </a:r>
          </a:p>
        </p:txBody>
      </p:sp>
      <p:sp>
        <p:nvSpPr>
          <p:cNvPr id="163844" name="Slide Number Placeholder 5"/>
          <p:cNvSpPr>
            <a:spLocks noGrp="1"/>
          </p:cNvSpPr>
          <p:nvPr>
            <p:ph type="sldNum" sz="quarter" idx="12"/>
          </p:nvPr>
        </p:nvSpPr>
        <p:spPr>
          <a:noFill/>
        </p:spPr>
        <p:txBody>
          <a:bodyPr/>
          <a:lstStyle/>
          <a:p>
            <a:fld id="{C85FABF0-D42D-B640-838A-78C39A61AB24}" type="slidenum">
              <a:rPr lang="en-US" smtClean="0">
                <a:latin typeface="Arial" pitchFamily="-65" charset="0"/>
                <a:ea typeface="ＭＳ Ｐゴシック" pitchFamily="-65" charset="-128"/>
                <a:cs typeface="ＭＳ Ｐゴシック" pitchFamily="-65" charset="-128"/>
              </a:rPr>
              <a:pPr/>
              <a:t>45</a:t>
            </a:fld>
            <a:endParaRPr lang="en-US" smtClean="0">
              <a:latin typeface="Arial" pitchFamily="-65" charset="0"/>
              <a:ea typeface="ＭＳ Ｐゴシック" pitchFamily="-65" charset="-128"/>
              <a:cs typeface="ＭＳ Ｐゴシック" pitchFamily="-65" charset="-128"/>
            </a:endParaRPr>
          </a:p>
        </p:txBody>
      </p:sp>
      <p:sp>
        <p:nvSpPr>
          <p:cNvPr id="163845" name="TextBox 10"/>
          <p:cNvSpPr txBox="1">
            <a:spLocks noChangeArrowheads="1"/>
          </p:cNvSpPr>
          <p:nvPr/>
        </p:nvSpPr>
        <p:spPr bwMode="auto">
          <a:xfrm>
            <a:off x="5791200" y="1687513"/>
            <a:ext cx="3379788" cy="369887"/>
          </a:xfrm>
          <a:prstGeom prst="rect">
            <a:avLst/>
          </a:prstGeom>
          <a:noFill/>
          <a:ln w="9525">
            <a:noFill/>
            <a:miter lim="800000"/>
            <a:headEnd/>
            <a:tailEnd/>
          </a:ln>
        </p:spPr>
        <p:txBody>
          <a:bodyPr wrap="none">
            <a:prstTxWarp prst="textNoShape">
              <a:avLst/>
            </a:prstTxWarp>
            <a:spAutoFit/>
          </a:bodyPr>
          <a:lstStyle/>
          <a:p>
            <a:r>
              <a:rPr lang="en-US"/>
              <a:t>easy to accelerate (Acc. Arch1)</a:t>
            </a:r>
          </a:p>
        </p:txBody>
      </p:sp>
      <p:sp>
        <p:nvSpPr>
          <p:cNvPr id="21" name="Rectangle 20"/>
          <p:cNvSpPr/>
          <p:nvPr/>
        </p:nvSpPr>
        <p:spPr>
          <a:xfrm>
            <a:off x="2133600" y="3200400"/>
            <a:ext cx="609600" cy="5334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2743200" y="3200400"/>
            <a:ext cx="4267200" cy="533400"/>
          </a:xfrm>
          <a:prstGeom prst="rect">
            <a:avLst/>
          </a:prstGeom>
          <a:solidFill>
            <a:srgbClr val="0066FF"/>
          </a:solidFill>
          <a:ln>
            <a:solidFill>
              <a:srgbClr val="00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Freeform 13"/>
          <p:cNvSpPr/>
          <p:nvPr/>
        </p:nvSpPr>
        <p:spPr>
          <a:xfrm>
            <a:off x="1371600" y="3505200"/>
            <a:ext cx="515938" cy="1143000"/>
          </a:xfrm>
          <a:custGeom>
            <a:avLst/>
            <a:gdLst>
              <a:gd name="connsiteX0" fmla="*/ 516467 w 516467"/>
              <a:gd name="connsiteY0" fmla="*/ 0 h 1219200"/>
              <a:gd name="connsiteX1" fmla="*/ 8467 w 516467"/>
              <a:gd name="connsiteY1" fmla="*/ 622300 h 1219200"/>
              <a:gd name="connsiteX2" fmla="*/ 465667 w 516467"/>
              <a:gd name="connsiteY2" fmla="*/ 1219200 h 1219200"/>
            </a:gdLst>
            <a:ahLst/>
            <a:cxnLst>
              <a:cxn ang="0">
                <a:pos x="connsiteX0" y="connsiteY0"/>
              </a:cxn>
              <a:cxn ang="0">
                <a:pos x="connsiteX1" y="connsiteY1"/>
              </a:cxn>
              <a:cxn ang="0">
                <a:pos x="connsiteX2" y="connsiteY2"/>
              </a:cxn>
            </a:cxnLst>
            <a:rect l="l" t="t" r="r" b="b"/>
            <a:pathLst>
              <a:path w="516467" h="1219200">
                <a:moveTo>
                  <a:pt x="516467" y="0"/>
                </a:moveTo>
                <a:cubicBezTo>
                  <a:pt x="266700" y="209550"/>
                  <a:pt x="16934" y="419100"/>
                  <a:pt x="8467" y="622300"/>
                </a:cubicBezTo>
                <a:cubicBezTo>
                  <a:pt x="0" y="825500"/>
                  <a:pt x="232833" y="1022350"/>
                  <a:pt x="465667" y="1219200"/>
                </a:cubicBezTo>
              </a:path>
            </a:pathLst>
          </a:custGeom>
          <a:ln w="76200">
            <a:solidFill>
              <a:srgbClr val="0066FF"/>
            </a:solidFill>
            <a:tailEnd type="stealt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6" name="Rectangle 15"/>
          <p:cNvSpPr/>
          <p:nvPr/>
        </p:nvSpPr>
        <p:spPr>
          <a:xfrm>
            <a:off x="2133600" y="4343400"/>
            <a:ext cx="609600" cy="5334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ectangle 16"/>
          <p:cNvSpPr/>
          <p:nvPr/>
        </p:nvSpPr>
        <p:spPr>
          <a:xfrm>
            <a:off x="2743200" y="4343400"/>
            <a:ext cx="762000" cy="533400"/>
          </a:xfrm>
          <a:prstGeom prst="rect">
            <a:avLst/>
          </a:prstGeom>
          <a:solidFill>
            <a:srgbClr val="0066FF"/>
          </a:solidFill>
          <a:ln>
            <a:solidFill>
              <a:srgbClr val="00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Freeform 25"/>
          <p:cNvSpPr/>
          <p:nvPr/>
        </p:nvSpPr>
        <p:spPr>
          <a:xfrm>
            <a:off x="1389063" y="2362200"/>
            <a:ext cx="515937" cy="990600"/>
          </a:xfrm>
          <a:custGeom>
            <a:avLst/>
            <a:gdLst>
              <a:gd name="connsiteX0" fmla="*/ 516467 w 516467"/>
              <a:gd name="connsiteY0" fmla="*/ 0 h 1219200"/>
              <a:gd name="connsiteX1" fmla="*/ 8467 w 516467"/>
              <a:gd name="connsiteY1" fmla="*/ 622300 h 1219200"/>
              <a:gd name="connsiteX2" fmla="*/ 465667 w 516467"/>
              <a:gd name="connsiteY2" fmla="*/ 1219200 h 1219200"/>
            </a:gdLst>
            <a:ahLst/>
            <a:cxnLst>
              <a:cxn ang="0">
                <a:pos x="connsiteX0" y="connsiteY0"/>
              </a:cxn>
              <a:cxn ang="0">
                <a:pos x="connsiteX1" y="connsiteY1"/>
              </a:cxn>
              <a:cxn ang="0">
                <a:pos x="connsiteX2" y="connsiteY2"/>
              </a:cxn>
            </a:cxnLst>
            <a:rect l="l" t="t" r="r" b="b"/>
            <a:pathLst>
              <a:path w="516467" h="1219200">
                <a:moveTo>
                  <a:pt x="516467" y="0"/>
                </a:moveTo>
                <a:cubicBezTo>
                  <a:pt x="266700" y="209550"/>
                  <a:pt x="16934" y="419100"/>
                  <a:pt x="8467" y="622300"/>
                </a:cubicBezTo>
                <a:cubicBezTo>
                  <a:pt x="0" y="825500"/>
                  <a:pt x="232833" y="1022350"/>
                  <a:pt x="465667" y="1219200"/>
                </a:cubicBezTo>
              </a:path>
            </a:pathLst>
          </a:custGeom>
          <a:ln w="76200">
            <a:solidFill>
              <a:srgbClr val="0066FF"/>
            </a:solidFill>
            <a:tailEnd type="stealt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7" name="Rectangle 26"/>
          <p:cNvSpPr/>
          <p:nvPr/>
        </p:nvSpPr>
        <p:spPr>
          <a:xfrm>
            <a:off x="2085975" y="2057400"/>
            <a:ext cx="3705225" cy="5334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Rectangle 27"/>
          <p:cNvSpPr/>
          <p:nvPr/>
        </p:nvSpPr>
        <p:spPr>
          <a:xfrm>
            <a:off x="5791200" y="2057400"/>
            <a:ext cx="1171575" cy="533400"/>
          </a:xfrm>
          <a:prstGeom prst="rect">
            <a:avLst/>
          </a:prstGeom>
          <a:solidFill>
            <a:srgbClr val="0066FF"/>
          </a:solidFill>
          <a:ln>
            <a:solidFill>
              <a:srgbClr val="00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3854" name="TextBox 29"/>
          <p:cNvSpPr txBox="1">
            <a:spLocks noChangeArrowheads="1"/>
          </p:cNvSpPr>
          <p:nvPr/>
        </p:nvSpPr>
        <p:spPr bwMode="auto">
          <a:xfrm>
            <a:off x="5797550" y="2819400"/>
            <a:ext cx="3379788" cy="646113"/>
          </a:xfrm>
          <a:prstGeom prst="rect">
            <a:avLst/>
          </a:prstGeom>
          <a:noFill/>
          <a:ln w="9525">
            <a:noFill/>
            <a:miter lim="800000"/>
            <a:headEnd/>
            <a:tailEnd/>
          </a:ln>
        </p:spPr>
        <p:txBody>
          <a:bodyPr wrap="none">
            <a:prstTxWarp prst="textNoShape">
              <a:avLst/>
            </a:prstTxWarp>
            <a:spAutoFit/>
          </a:bodyPr>
          <a:lstStyle/>
          <a:p>
            <a:r>
              <a:rPr lang="en-US"/>
              <a:t>easy to accelerate (Acc. Arch2)</a:t>
            </a:r>
          </a:p>
          <a:p>
            <a:endParaRPr lang="en-US"/>
          </a:p>
        </p:txBody>
      </p:sp>
      <p:cxnSp>
        <p:nvCxnSpPr>
          <p:cNvPr id="33" name="Straight Arrow Connector 32"/>
          <p:cNvCxnSpPr/>
          <p:nvPr/>
        </p:nvCxnSpPr>
        <p:spPr>
          <a:xfrm rot="10800000" flipV="1">
            <a:off x="2667000" y="2362200"/>
            <a:ext cx="3048000" cy="0"/>
          </a:xfrm>
          <a:prstGeom prst="straightConnector1">
            <a:avLst/>
          </a:prstGeom>
          <a:ln w="53975">
            <a:solidFill>
              <a:srgbClr val="0066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03785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2254250" y="2590800"/>
            <a:ext cx="4603750" cy="3841402"/>
          </a:xfrm>
          <a:prstGeom prst="ellipse">
            <a:avLst/>
          </a:prstGeom>
          <a:solidFill>
            <a:srgbClr val="FFFF00"/>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4000" dirty="0">
              <a:solidFill>
                <a:schemeClr val="tx1"/>
              </a:solidFill>
            </a:endParaRPr>
          </a:p>
        </p:txBody>
      </p:sp>
      <p:sp>
        <p:nvSpPr>
          <p:cNvPr id="2" name="Title 1"/>
          <p:cNvSpPr>
            <a:spLocks noGrp="1"/>
          </p:cNvSpPr>
          <p:nvPr>
            <p:ph type="title"/>
          </p:nvPr>
        </p:nvSpPr>
        <p:spPr>
          <a:xfrm>
            <a:off x="457200" y="0"/>
            <a:ext cx="8229600" cy="884237"/>
          </a:xfrm>
        </p:spPr>
        <p:txBody>
          <a:bodyPr/>
          <a:lstStyle/>
          <a:p>
            <a:r>
              <a:rPr lang="en-CA" dirty="0" smtClean="0"/>
              <a:t>Forward-Looking GPU Software</a:t>
            </a:r>
            <a:endParaRPr lang="en-CA" dirty="0"/>
          </a:p>
        </p:txBody>
      </p:sp>
      <p:sp>
        <p:nvSpPr>
          <p:cNvPr id="3" name="Content Placeholder 2"/>
          <p:cNvSpPr>
            <a:spLocks noGrp="1"/>
          </p:cNvSpPr>
          <p:nvPr>
            <p:ph sz="quarter" idx="1"/>
          </p:nvPr>
        </p:nvSpPr>
        <p:spPr>
          <a:xfrm>
            <a:off x="457200" y="884237"/>
            <a:ext cx="8229600" cy="4525963"/>
          </a:xfrm>
        </p:spPr>
        <p:txBody>
          <a:bodyPr/>
          <a:lstStyle/>
          <a:p>
            <a:r>
              <a:rPr lang="en-CA" dirty="0" smtClean="0"/>
              <a:t>Still Massively Parallel</a:t>
            </a:r>
          </a:p>
          <a:p>
            <a:r>
              <a:rPr lang="en-CA" dirty="0" smtClean="0"/>
              <a:t>Less Structured</a:t>
            </a:r>
          </a:p>
          <a:p>
            <a:pPr lvl="1"/>
            <a:r>
              <a:rPr lang="en-CA" dirty="0" smtClean="0"/>
              <a:t>Memory access and control flow patterns are less predictable</a:t>
            </a:r>
            <a:endParaRPr lang="en-CA"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46</a:t>
            </a:fld>
            <a:endParaRPr lang="en-US"/>
          </a:p>
        </p:txBody>
      </p:sp>
      <p:sp>
        <p:nvSpPr>
          <p:cNvPr id="5" name="Oval 4"/>
          <p:cNvSpPr/>
          <p:nvPr/>
        </p:nvSpPr>
        <p:spPr>
          <a:xfrm>
            <a:off x="2724150" y="3960582"/>
            <a:ext cx="2667000" cy="2450068"/>
          </a:xfrm>
          <a:prstGeom prst="ellipse">
            <a:avLst/>
          </a:prstGeom>
          <a:solidFill>
            <a:srgbClr val="92D050"/>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4000" dirty="0">
              <a:solidFill>
                <a:schemeClr val="tx1"/>
              </a:solidFill>
            </a:endParaRPr>
          </a:p>
        </p:txBody>
      </p:sp>
      <p:sp>
        <p:nvSpPr>
          <p:cNvPr id="6" name="TextBox 5"/>
          <p:cNvSpPr txBox="1"/>
          <p:nvPr/>
        </p:nvSpPr>
        <p:spPr>
          <a:xfrm>
            <a:off x="3092450" y="4216119"/>
            <a:ext cx="1981200" cy="646331"/>
          </a:xfrm>
          <a:prstGeom prst="rect">
            <a:avLst/>
          </a:prstGeom>
          <a:noFill/>
        </p:spPr>
        <p:txBody>
          <a:bodyPr wrap="square" rtlCol="0">
            <a:spAutoFit/>
          </a:bodyPr>
          <a:lstStyle/>
          <a:p>
            <a:pPr algn="ctr"/>
            <a:r>
              <a:rPr lang="en-CA" dirty="0" smtClean="0"/>
              <a:t>Execute efficiently on a GPU today</a:t>
            </a:r>
            <a:endParaRPr lang="en-CA" dirty="0"/>
          </a:p>
        </p:txBody>
      </p:sp>
      <p:sp>
        <p:nvSpPr>
          <p:cNvPr id="7" name="TextBox 6"/>
          <p:cNvSpPr txBox="1"/>
          <p:nvPr/>
        </p:nvSpPr>
        <p:spPr>
          <a:xfrm>
            <a:off x="2724150" y="4908930"/>
            <a:ext cx="1587500" cy="646331"/>
          </a:xfrm>
          <a:prstGeom prst="rect">
            <a:avLst/>
          </a:prstGeom>
          <a:noFill/>
        </p:spPr>
        <p:txBody>
          <a:bodyPr wrap="square" rtlCol="0">
            <a:spAutoFit/>
          </a:bodyPr>
          <a:lstStyle/>
          <a:p>
            <a:pPr algn="ctr"/>
            <a:r>
              <a:rPr lang="en-US" b="1" dirty="0" smtClean="0"/>
              <a:t>Graphics </a:t>
            </a:r>
            <a:r>
              <a:rPr lang="en-US" b="1" dirty="0" err="1" smtClean="0"/>
              <a:t>Shaders</a:t>
            </a:r>
            <a:endParaRPr lang="en-CA" b="1" dirty="0"/>
          </a:p>
        </p:txBody>
      </p:sp>
      <p:sp>
        <p:nvSpPr>
          <p:cNvPr id="8" name="TextBox 7"/>
          <p:cNvSpPr txBox="1"/>
          <p:nvPr/>
        </p:nvSpPr>
        <p:spPr>
          <a:xfrm>
            <a:off x="3416300" y="5555261"/>
            <a:ext cx="1587500" cy="646331"/>
          </a:xfrm>
          <a:prstGeom prst="rect">
            <a:avLst/>
          </a:prstGeom>
          <a:noFill/>
        </p:spPr>
        <p:txBody>
          <a:bodyPr wrap="square" rtlCol="0">
            <a:spAutoFit/>
          </a:bodyPr>
          <a:lstStyle/>
          <a:p>
            <a:pPr algn="ctr"/>
            <a:r>
              <a:rPr lang="en-US" b="1" dirty="0" smtClean="0"/>
              <a:t>Matrix Multiply</a:t>
            </a:r>
            <a:endParaRPr lang="en-CA" b="1" dirty="0"/>
          </a:p>
        </p:txBody>
      </p:sp>
      <p:sp>
        <p:nvSpPr>
          <p:cNvPr id="9" name="TextBox 8"/>
          <p:cNvSpPr txBox="1"/>
          <p:nvPr/>
        </p:nvSpPr>
        <p:spPr>
          <a:xfrm>
            <a:off x="4106533" y="5093596"/>
            <a:ext cx="1092200" cy="369332"/>
          </a:xfrm>
          <a:prstGeom prst="rect">
            <a:avLst/>
          </a:prstGeom>
          <a:noFill/>
        </p:spPr>
        <p:txBody>
          <a:bodyPr wrap="square" rtlCol="0">
            <a:spAutoFit/>
          </a:bodyPr>
          <a:lstStyle/>
          <a:p>
            <a:pPr algn="ctr"/>
            <a:r>
              <a:rPr lang="en-US" b="1" dirty="0" smtClean="0"/>
              <a:t>…</a:t>
            </a:r>
            <a:endParaRPr lang="en-CA" b="1" dirty="0"/>
          </a:p>
        </p:txBody>
      </p:sp>
      <p:sp>
        <p:nvSpPr>
          <p:cNvPr id="11" name="TextBox 10"/>
          <p:cNvSpPr txBox="1"/>
          <p:nvPr/>
        </p:nvSpPr>
        <p:spPr>
          <a:xfrm>
            <a:off x="3551447" y="2743200"/>
            <a:ext cx="1981200" cy="646331"/>
          </a:xfrm>
          <a:prstGeom prst="rect">
            <a:avLst/>
          </a:prstGeom>
          <a:noFill/>
        </p:spPr>
        <p:txBody>
          <a:bodyPr wrap="square" rtlCol="0">
            <a:spAutoFit/>
          </a:bodyPr>
          <a:lstStyle/>
          <a:p>
            <a:pPr algn="ctr"/>
            <a:r>
              <a:rPr lang="en-CA" dirty="0" smtClean="0"/>
              <a:t>Less efficient on today’s GPU</a:t>
            </a:r>
            <a:endParaRPr lang="en-CA" dirty="0"/>
          </a:p>
        </p:txBody>
      </p:sp>
      <p:sp>
        <p:nvSpPr>
          <p:cNvPr id="12" name="TextBox 11"/>
          <p:cNvSpPr txBox="1"/>
          <p:nvPr/>
        </p:nvSpPr>
        <p:spPr>
          <a:xfrm>
            <a:off x="4208612" y="3640380"/>
            <a:ext cx="1587500" cy="369332"/>
          </a:xfrm>
          <a:prstGeom prst="rect">
            <a:avLst/>
          </a:prstGeom>
          <a:noFill/>
        </p:spPr>
        <p:txBody>
          <a:bodyPr wrap="square" rtlCol="0">
            <a:spAutoFit/>
          </a:bodyPr>
          <a:lstStyle/>
          <a:p>
            <a:pPr algn="ctr"/>
            <a:r>
              <a:rPr lang="en-US" b="1" dirty="0" err="1" smtClean="0"/>
              <a:t>Raytracing</a:t>
            </a:r>
            <a:endParaRPr lang="en-CA" b="1" dirty="0"/>
          </a:p>
        </p:txBody>
      </p:sp>
      <p:sp>
        <p:nvSpPr>
          <p:cNvPr id="13" name="TextBox 12"/>
          <p:cNvSpPr txBox="1"/>
          <p:nvPr/>
        </p:nvSpPr>
        <p:spPr>
          <a:xfrm>
            <a:off x="2519033" y="3314251"/>
            <a:ext cx="1587500" cy="646331"/>
          </a:xfrm>
          <a:prstGeom prst="rect">
            <a:avLst/>
          </a:prstGeom>
          <a:noFill/>
        </p:spPr>
        <p:txBody>
          <a:bodyPr wrap="square" rtlCol="0">
            <a:spAutoFit/>
          </a:bodyPr>
          <a:lstStyle/>
          <a:p>
            <a:pPr algn="ctr"/>
            <a:r>
              <a:rPr lang="en-US" b="1" dirty="0" smtClean="0"/>
              <a:t>Molecular Dynamics</a:t>
            </a:r>
            <a:endParaRPr lang="en-CA" b="1" dirty="0"/>
          </a:p>
        </p:txBody>
      </p:sp>
      <p:sp>
        <p:nvSpPr>
          <p:cNvPr id="14" name="TextBox 13"/>
          <p:cNvSpPr txBox="1"/>
          <p:nvPr/>
        </p:nvSpPr>
        <p:spPr>
          <a:xfrm>
            <a:off x="5220299" y="4262599"/>
            <a:ext cx="1587500" cy="646331"/>
          </a:xfrm>
          <a:prstGeom prst="rect">
            <a:avLst/>
          </a:prstGeom>
          <a:noFill/>
        </p:spPr>
        <p:txBody>
          <a:bodyPr wrap="square" rtlCol="0">
            <a:spAutoFit/>
          </a:bodyPr>
          <a:lstStyle/>
          <a:p>
            <a:pPr algn="ctr"/>
            <a:r>
              <a:rPr lang="en-US" b="1" dirty="0" smtClean="0"/>
              <a:t>Object Classification</a:t>
            </a:r>
            <a:endParaRPr lang="en-CA" b="1" dirty="0"/>
          </a:p>
        </p:txBody>
      </p:sp>
      <p:sp>
        <p:nvSpPr>
          <p:cNvPr id="15" name="TextBox 14"/>
          <p:cNvSpPr txBox="1"/>
          <p:nvPr/>
        </p:nvSpPr>
        <p:spPr>
          <a:xfrm>
            <a:off x="5391150" y="5000950"/>
            <a:ext cx="924225" cy="369332"/>
          </a:xfrm>
          <a:prstGeom prst="rect">
            <a:avLst/>
          </a:prstGeom>
          <a:noFill/>
        </p:spPr>
        <p:txBody>
          <a:bodyPr wrap="square" rtlCol="0">
            <a:spAutoFit/>
          </a:bodyPr>
          <a:lstStyle/>
          <a:p>
            <a:pPr algn="ctr"/>
            <a:r>
              <a:rPr lang="en-US" b="1" dirty="0" smtClean="0"/>
              <a:t>…</a:t>
            </a:r>
            <a:endParaRPr lang="en-CA" b="1" dirty="0"/>
          </a:p>
        </p:txBody>
      </p:sp>
      <p:sp>
        <p:nvSpPr>
          <p:cNvPr id="16" name="Date Placeholder 15"/>
          <p:cNvSpPr>
            <a:spLocks noGrp="1"/>
          </p:cNvSpPr>
          <p:nvPr>
            <p:ph type="dt" sz="half" idx="10"/>
          </p:nvPr>
        </p:nvSpPr>
        <p:spPr/>
        <p:txBody>
          <a:bodyPr/>
          <a:lstStyle/>
          <a:p>
            <a:r>
              <a:rPr lang="en-US" dirty="0" smtClean="0"/>
              <a:t>[Tim Rogers]</a:t>
            </a:r>
            <a:endParaRPr lang="en-US" dirty="0"/>
          </a:p>
        </p:txBody>
      </p:sp>
    </p:spTree>
    <p:extLst>
      <p:ext uri="{BB962C8B-B14F-4D97-AF65-F5344CB8AC3E}">
        <p14:creationId xmlns:p14="http://schemas.microsoft.com/office/powerpoint/2010/main" val="208982356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Number Placeholder 4"/>
          <p:cNvSpPr>
            <a:spLocks noGrp="1"/>
          </p:cNvSpPr>
          <p:nvPr>
            <p:ph type="sldNum" sz="quarter" idx="12"/>
          </p:nvPr>
        </p:nvSpPr>
        <p:spPr>
          <a:noFill/>
        </p:spPr>
        <p:txBody>
          <a:bodyPr/>
          <a:lstStyle/>
          <a:p>
            <a:fld id="{D65AB619-690A-0A4C-8BA3-B997004A52BE}" type="slidenum">
              <a:rPr lang="en-CA" smtClean="0">
                <a:latin typeface="Arial" pitchFamily="-65" charset="0"/>
                <a:ea typeface="ＭＳ Ｐゴシック" pitchFamily="-65" charset="-128"/>
                <a:cs typeface="ＭＳ Ｐゴシック" pitchFamily="-65" charset="-128"/>
              </a:rPr>
              <a:pPr/>
              <a:t>47</a:t>
            </a:fld>
            <a:endParaRPr lang="en-CA" smtClean="0">
              <a:latin typeface="Arial" pitchFamily="-65" charset="0"/>
              <a:ea typeface="ＭＳ Ｐゴシック" pitchFamily="-65" charset="-128"/>
              <a:cs typeface="ＭＳ Ｐゴシック" pitchFamily="-65" charset="-128"/>
            </a:endParaRPr>
          </a:p>
        </p:txBody>
      </p:sp>
      <p:cxnSp>
        <p:nvCxnSpPr>
          <p:cNvPr id="12" name="Straight Arrow Connector 11"/>
          <p:cNvCxnSpPr/>
          <p:nvPr/>
        </p:nvCxnSpPr>
        <p:spPr>
          <a:xfrm rot="5400000" flipH="1" flipV="1">
            <a:off x="-42863" y="3167063"/>
            <a:ext cx="3592513" cy="15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752600" y="4953000"/>
            <a:ext cx="5943600" cy="111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4869" name="TextBox 17"/>
          <p:cNvSpPr txBox="1">
            <a:spLocks noChangeArrowheads="1"/>
          </p:cNvSpPr>
          <p:nvPr/>
        </p:nvSpPr>
        <p:spPr bwMode="auto">
          <a:xfrm>
            <a:off x="152400" y="2895600"/>
            <a:ext cx="1570038" cy="646113"/>
          </a:xfrm>
          <a:prstGeom prst="rect">
            <a:avLst/>
          </a:prstGeom>
          <a:noFill/>
          <a:ln w="9525">
            <a:noFill/>
            <a:miter lim="800000"/>
            <a:headEnd/>
            <a:tailEnd/>
          </a:ln>
        </p:spPr>
        <p:txBody>
          <a:bodyPr wrap="none">
            <a:prstTxWarp prst="textNoShape">
              <a:avLst/>
            </a:prstTxWarp>
            <a:spAutoFit/>
          </a:bodyPr>
          <a:lstStyle/>
          <a:p>
            <a:r>
              <a:rPr lang="en-US"/>
              <a:t>Ease of </a:t>
            </a:r>
          </a:p>
          <a:p>
            <a:r>
              <a:rPr lang="en-US"/>
              <a:t>Programming</a:t>
            </a:r>
          </a:p>
        </p:txBody>
      </p:sp>
      <p:sp>
        <p:nvSpPr>
          <p:cNvPr id="164870" name="TextBox 18"/>
          <p:cNvSpPr txBox="1">
            <a:spLocks noChangeArrowheads="1"/>
          </p:cNvSpPr>
          <p:nvPr/>
        </p:nvSpPr>
        <p:spPr bwMode="auto">
          <a:xfrm>
            <a:off x="3352800" y="4953000"/>
            <a:ext cx="1767243" cy="369332"/>
          </a:xfrm>
          <a:prstGeom prst="rect">
            <a:avLst/>
          </a:prstGeom>
          <a:noFill/>
          <a:ln w="9525">
            <a:noFill/>
            <a:miter lim="800000"/>
            <a:headEnd/>
            <a:tailEnd/>
          </a:ln>
        </p:spPr>
        <p:txBody>
          <a:bodyPr wrap="none">
            <a:prstTxWarp prst="textNoShape">
              <a:avLst/>
            </a:prstTxWarp>
            <a:spAutoFit/>
          </a:bodyPr>
          <a:lstStyle/>
          <a:p>
            <a:r>
              <a:rPr lang="en-US" dirty="0" smtClean="0"/>
              <a:t>Energy Efficiency</a:t>
            </a:r>
            <a:endParaRPr lang="en-US" dirty="0"/>
          </a:p>
        </p:txBody>
      </p:sp>
      <p:pic>
        <p:nvPicPr>
          <p:cNvPr id="164871" name="Picture 5"/>
          <p:cNvPicPr>
            <a:picLocks noChangeAspect="1" noChangeArrowheads="1"/>
          </p:cNvPicPr>
          <p:nvPr/>
        </p:nvPicPr>
        <p:blipFill>
          <a:blip r:embed="rId3"/>
          <a:srcRect/>
          <a:stretch>
            <a:fillRect/>
          </a:stretch>
        </p:blipFill>
        <p:spPr bwMode="auto">
          <a:xfrm>
            <a:off x="2362200" y="1524000"/>
            <a:ext cx="534988" cy="609600"/>
          </a:xfrm>
          <a:prstGeom prst="rect">
            <a:avLst/>
          </a:prstGeom>
          <a:noFill/>
          <a:ln w="9525">
            <a:noFill/>
            <a:round/>
            <a:headEnd/>
            <a:tailEnd/>
          </a:ln>
        </p:spPr>
      </p:pic>
      <p:pic>
        <p:nvPicPr>
          <p:cNvPr id="164872" name="Picture 5" descr="Nehalem_Die_Shot_2-small.jpg"/>
          <p:cNvPicPr>
            <a:picLocks noChangeAspect="1"/>
          </p:cNvPicPr>
          <p:nvPr/>
        </p:nvPicPr>
        <p:blipFill>
          <a:blip r:embed="rId4"/>
          <a:srcRect/>
          <a:stretch>
            <a:fillRect/>
          </a:stretch>
        </p:blipFill>
        <p:spPr bwMode="auto">
          <a:xfrm>
            <a:off x="2359025" y="2514600"/>
            <a:ext cx="762000" cy="528638"/>
          </a:xfrm>
          <a:prstGeom prst="rect">
            <a:avLst/>
          </a:prstGeom>
          <a:noFill/>
          <a:ln w="9525">
            <a:noFill/>
            <a:miter lim="800000"/>
            <a:headEnd/>
            <a:tailEnd/>
          </a:ln>
        </p:spPr>
      </p:pic>
      <p:pic>
        <p:nvPicPr>
          <p:cNvPr id="164873" name="Picture 4" descr="25%"/>
          <p:cNvPicPr>
            <a:picLocks noChangeAspect="1" noChangeArrowheads="1"/>
          </p:cNvPicPr>
          <p:nvPr/>
        </p:nvPicPr>
        <p:blipFill>
          <a:blip r:embed="rId5"/>
          <a:srcRect/>
          <a:stretch>
            <a:fillRect/>
          </a:stretch>
        </p:blipFill>
        <p:spPr bwMode="auto">
          <a:xfrm>
            <a:off x="6553200" y="4332288"/>
            <a:ext cx="533400" cy="539750"/>
          </a:xfrm>
          <a:prstGeom prst="rect">
            <a:avLst/>
          </a:prstGeom>
          <a:noFill/>
          <a:ln w="12700">
            <a:noFill/>
            <a:miter lim="800000"/>
            <a:headEnd/>
            <a:tailEnd/>
          </a:ln>
        </p:spPr>
      </p:pic>
      <p:sp>
        <p:nvSpPr>
          <p:cNvPr id="164874" name="TextBox 35"/>
          <p:cNvSpPr txBox="1">
            <a:spLocks noChangeArrowheads="1"/>
          </p:cNvSpPr>
          <p:nvPr/>
        </p:nvSpPr>
        <p:spPr bwMode="auto">
          <a:xfrm>
            <a:off x="6400800" y="1371600"/>
            <a:ext cx="1377950" cy="584200"/>
          </a:xfrm>
          <a:prstGeom prst="rect">
            <a:avLst/>
          </a:prstGeom>
          <a:noFill/>
          <a:ln w="9525">
            <a:noFill/>
            <a:miter lim="800000"/>
            <a:headEnd/>
            <a:tailEnd/>
          </a:ln>
        </p:spPr>
        <p:txBody>
          <a:bodyPr wrap="none">
            <a:prstTxWarp prst="textNoShape">
              <a:avLst/>
            </a:prstTxWarp>
            <a:spAutoFit/>
          </a:bodyPr>
          <a:lstStyle/>
          <a:p>
            <a:r>
              <a:rPr lang="en-US" sz="3200" b="1">
                <a:solidFill>
                  <a:srgbClr val="0000FF"/>
                </a:solidFill>
              </a:rPr>
              <a:t>Better</a:t>
            </a:r>
          </a:p>
        </p:txBody>
      </p:sp>
      <p:cxnSp>
        <p:nvCxnSpPr>
          <p:cNvPr id="47" name="Straight Arrow Connector 46"/>
          <p:cNvCxnSpPr/>
          <p:nvPr/>
        </p:nvCxnSpPr>
        <p:spPr>
          <a:xfrm>
            <a:off x="5541963" y="3886200"/>
            <a:ext cx="630237" cy="1588"/>
          </a:xfrm>
          <a:prstGeom prst="straightConnector1">
            <a:avLst/>
          </a:prstGeom>
          <a:ln w="6667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pic>
        <p:nvPicPr>
          <p:cNvPr id="164876" name="Picture 50"/>
          <p:cNvPicPr>
            <a:picLocks noChangeAspect="1"/>
          </p:cNvPicPr>
          <p:nvPr/>
        </p:nvPicPr>
        <p:blipFill>
          <a:blip r:embed="rId6"/>
          <a:srcRect/>
          <a:stretch>
            <a:fillRect/>
          </a:stretch>
        </p:blipFill>
        <p:spPr bwMode="auto">
          <a:xfrm>
            <a:off x="4953000" y="3886200"/>
            <a:ext cx="588963" cy="541338"/>
          </a:xfrm>
          <a:prstGeom prst="rect">
            <a:avLst/>
          </a:prstGeom>
          <a:noFill/>
          <a:ln w="9525">
            <a:noFill/>
            <a:miter lim="800000"/>
            <a:headEnd/>
            <a:tailEnd/>
          </a:ln>
        </p:spPr>
      </p:pic>
      <p:pic>
        <p:nvPicPr>
          <p:cNvPr id="164877" name="Picture 52"/>
          <p:cNvPicPr>
            <a:picLocks noChangeAspect="1"/>
          </p:cNvPicPr>
          <p:nvPr/>
        </p:nvPicPr>
        <p:blipFill>
          <a:blip r:embed="rId7"/>
          <a:srcRect/>
          <a:stretch>
            <a:fillRect/>
          </a:stretch>
        </p:blipFill>
        <p:spPr bwMode="auto">
          <a:xfrm>
            <a:off x="3246438" y="3200400"/>
            <a:ext cx="685800" cy="506413"/>
          </a:xfrm>
          <a:prstGeom prst="rect">
            <a:avLst/>
          </a:prstGeom>
          <a:noFill/>
          <a:ln w="9525">
            <a:noFill/>
            <a:miter lim="800000"/>
            <a:headEnd/>
            <a:tailEnd/>
          </a:ln>
        </p:spPr>
      </p:pic>
      <p:cxnSp>
        <p:nvCxnSpPr>
          <p:cNvPr id="17" name="Straight Arrow Connector 16"/>
          <p:cNvCxnSpPr/>
          <p:nvPr/>
        </p:nvCxnSpPr>
        <p:spPr>
          <a:xfrm rot="5400000" flipH="1" flipV="1">
            <a:off x="5344319" y="3058319"/>
            <a:ext cx="990600" cy="665162"/>
          </a:xfrm>
          <a:prstGeom prst="straightConnector1">
            <a:avLst/>
          </a:prstGeom>
          <a:ln w="66675">
            <a:solidFill>
              <a:srgbClr val="0000FF"/>
            </a:solidFill>
            <a:prstDash val="sysDot"/>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5400000" flipH="1" flipV="1">
            <a:off x="5015311" y="3387329"/>
            <a:ext cx="983458" cy="1588"/>
          </a:xfrm>
          <a:prstGeom prst="straightConnector1">
            <a:avLst/>
          </a:prstGeom>
          <a:ln w="6667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TextBox 65"/>
          <p:cNvSpPr txBox="1">
            <a:spLocks noChangeArrowheads="1"/>
          </p:cNvSpPr>
          <p:nvPr/>
        </p:nvSpPr>
        <p:spPr bwMode="auto">
          <a:xfrm>
            <a:off x="2362200" y="228600"/>
            <a:ext cx="4546587" cy="646331"/>
          </a:xfrm>
          <a:prstGeom prst="rect">
            <a:avLst/>
          </a:prstGeom>
          <a:noFill/>
          <a:ln w="9525">
            <a:noFill/>
            <a:miter lim="800000"/>
            <a:headEnd/>
            <a:tailEnd/>
          </a:ln>
        </p:spPr>
        <p:txBody>
          <a:bodyPr wrap="none">
            <a:prstTxWarp prst="textNoShape">
              <a:avLst/>
            </a:prstTxWarp>
            <a:spAutoFit/>
          </a:bodyPr>
          <a:lstStyle/>
          <a:p>
            <a:r>
              <a:rPr lang="en-US" sz="3600" dirty="0" smtClean="0">
                <a:solidFill>
                  <a:srgbClr val="0066FF"/>
                </a:solidFill>
              </a:rPr>
              <a:t>Two Routes to “Better”</a:t>
            </a:r>
            <a:endParaRPr lang="en-US" sz="3600" dirty="0">
              <a:solidFill>
                <a:srgbClr val="0066FF"/>
              </a:solidFill>
            </a:endParaRPr>
          </a:p>
        </p:txBody>
      </p:sp>
    </p:spTree>
    <p:extLst>
      <p:ext uri="{BB962C8B-B14F-4D97-AF65-F5344CB8AC3E}">
        <p14:creationId xmlns:p14="http://schemas.microsoft.com/office/powerpoint/2010/main" val="3449034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fontScale="90000"/>
          </a:bodyPr>
          <a:lstStyle/>
          <a:p>
            <a:r>
              <a:rPr lang="en-US" i="1" dirty="0" smtClean="0"/>
              <a:t>Research Direction 1:</a:t>
            </a:r>
            <a:br>
              <a:rPr lang="en-US" i="1" dirty="0" smtClean="0"/>
            </a:br>
            <a:r>
              <a:rPr lang="en-US" dirty="0" smtClean="0"/>
              <a:t>Mitigating SIMT Control Divergence</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48</a:t>
            </a:fld>
            <a:endParaRPr lang="en-US"/>
          </a:p>
        </p:txBody>
      </p:sp>
    </p:spTree>
    <p:extLst>
      <p:ext uri="{BB962C8B-B14F-4D97-AF65-F5344CB8AC3E}">
        <p14:creationId xmlns:p14="http://schemas.microsoft.com/office/powerpoint/2010/main" val="366591844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143000"/>
          </a:xfrm>
        </p:spPr>
        <p:txBody>
          <a:bodyPr>
            <a:normAutofit fontScale="90000"/>
          </a:bodyPr>
          <a:lstStyle/>
          <a:p>
            <a:r>
              <a:rPr lang="en-US" i="1" dirty="0"/>
              <a:t>Research Direction </a:t>
            </a:r>
            <a:r>
              <a:rPr lang="en-US" i="1" dirty="0" smtClean="0"/>
              <a:t>2:</a:t>
            </a:r>
            <a:r>
              <a:rPr lang="en-US" i="1" dirty="0"/>
              <a:t/>
            </a:r>
            <a:br>
              <a:rPr lang="en-US" i="1" dirty="0"/>
            </a:br>
            <a:r>
              <a:rPr lang="en-US" dirty="0" smtClean="0"/>
              <a:t>Mitigating High GPGPU Memory Bandwidth Demands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49</a:t>
            </a:fld>
            <a:endParaRPr lang="en-US"/>
          </a:p>
        </p:txBody>
      </p:sp>
    </p:spTree>
    <p:extLst>
      <p:ext uri="{BB962C8B-B14F-4D97-AF65-F5344CB8AC3E}">
        <p14:creationId xmlns:p14="http://schemas.microsoft.com/office/powerpoint/2010/main" val="39379699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4A9CB2A-16F3-0145-BC9B-D87A052A4F19}" type="slidenum">
              <a:rPr lang="en-US" sz="1400">
                <a:latin typeface="Arial  " charset="0"/>
              </a:rPr>
              <a:pPr/>
              <a:t>5</a:t>
            </a:fld>
            <a:r>
              <a:rPr lang="en-US" sz="1400">
                <a:latin typeface="Arial  " charset="0"/>
              </a:rPr>
              <a:t> </a:t>
            </a:r>
            <a:endParaRPr lang="en-US" sz="1400"/>
          </a:p>
        </p:txBody>
      </p:sp>
      <p:pic>
        <p:nvPicPr>
          <p:cNvPr id="26627" name="Picture 6" descr="medusa2008061804414592cn7"/>
          <p:cNvPicPr>
            <a:picLocks noChangeAspect="1" noChangeArrowheads="1"/>
          </p:cNvPicPr>
          <p:nvPr/>
        </p:nvPicPr>
        <p:blipFill>
          <a:blip r:embed="rId3">
            <a:extLst>
              <a:ext uri="{28A0092B-C50C-407E-A947-70E740481C1C}">
                <a14:useLocalDpi xmlns:a14="http://schemas.microsoft.com/office/drawing/2010/main" val="0"/>
              </a:ext>
            </a:extLst>
          </a:blip>
          <a:srcRect t="12598" b="12445"/>
          <a:stretch>
            <a:fillRect/>
          </a:stretch>
        </p:blipFill>
        <p:spPr bwMode="auto">
          <a:xfrm>
            <a:off x="0" y="836613"/>
            <a:ext cx="9144000"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4"/>
          <p:cNvSpPr txBox="1">
            <a:spLocks noChangeArrowheads="1"/>
          </p:cNvSpPr>
          <p:nvPr/>
        </p:nvSpPr>
        <p:spPr bwMode="auto">
          <a:xfrm>
            <a:off x="755650" y="188913"/>
            <a:ext cx="68611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CA" sz="2800">
                <a:solidFill>
                  <a:srgbClr val="0000FF"/>
                </a:solidFill>
              </a:rPr>
              <a:t>pixel color result of running “shader” program</a:t>
            </a:r>
          </a:p>
        </p:txBody>
      </p:sp>
      <p:sp>
        <p:nvSpPr>
          <p:cNvPr id="5" name="TextBox 4"/>
          <p:cNvSpPr txBox="1"/>
          <p:nvPr/>
        </p:nvSpPr>
        <p:spPr>
          <a:xfrm>
            <a:off x="8686800" y="133290"/>
            <a:ext cx="312906" cy="400110"/>
          </a:xfrm>
          <a:prstGeom prst="rect">
            <a:avLst/>
          </a:prstGeom>
          <a:noFill/>
        </p:spPr>
        <p:txBody>
          <a:bodyPr wrap="none" rtlCol="0">
            <a:spAutoFit/>
          </a:bodyPr>
          <a:lstStyle/>
          <a:p>
            <a:r>
              <a:rPr lang="en-US" sz="2000" dirty="0" smtClean="0"/>
              <a:t>+</a:t>
            </a:r>
            <a:endParaRPr lang="en-US" sz="2000" dirty="0"/>
          </a:p>
        </p:txBody>
      </p:sp>
    </p:spTree>
    <p:extLst>
      <p:ext uri="{BB962C8B-B14F-4D97-AF65-F5344CB8AC3E}">
        <p14:creationId xmlns:p14="http://schemas.microsoft.com/office/powerpoint/2010/main" val="244010653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Reducing Off-Chip Access / Divergence</a:t>
            </a:r>
            <a:endParaRPr lang="en-US" dirty="0"/>
          </a:p>
        </p:txBody>
      </p:sp>
      <p:sp>
        <p:nvSpPr>
          <p:cNvPr id="3" name="Content Placeholder 2"/>
          <p:cNvSpPr>
            <a:spLocks noGrp="1"/>
          </p:cNvSpPr>
          <p:nvPr>
            <p:ph idx="1"/>
          </p:nvPr>
        </p:nvSpPr>
        <p:spPr/>
        <p:txBody>
          <a:bodyPr/>
          <a:lstStyle/>
          <a:p>
            <a:r>
              <a:rPr lang="en-US" dirty="0" smtClean="0"/>
              <a:t>Re-writing software to use “shared memory” and avoid </a:t>
            </a:r>
            <a:r>
              <a:rPr lang="en-US" dirty="0" err="1" smtClean="0"/>
              <a:t>uncoalesced</a:t>
            </a:r>
            <a:r>
              <a:rPr lang="en-US" dirty="0" smtClean="0"/>
              <a:t> global accesses is bane of GPU programmer existence.</a:t>
            </a:r>
          </a:p>
          <a:p>
            <a:r>
              <a:rPr lang="en-US" dirty="0" smtClean="0"/>
              <a:t>Recent GPUs introduce caches, but large number of warps/</a:t>
            </a:r>
            <a:r>
              <a:rPr lang="en-US" dirty="0" err="1" smtClean="0"/>
              <a:t>wavefronts</a:t>
            </a:r>
            <a:r>
              <a:rPr lang="en-US" dirty="0" smtClean="0"/>
              <a:t> lead to thrashing.  </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50</a:t>
            </a:fld>
            <a:endParaRPr lang="en-US"/>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endParaRPr lang="en-US" dirty="0"/>
          </a:p>
        </p:txBody>
      </p:sp>
      <p:sp>
        <p:nvSpPr>
          <p:cNvPr id="3" name="Content Placeholder 2"/>
          <p:cNvSpPr>
            <a:spLocks noGrp="1"/>
          </p:cNvSpPr>
          <p:nvPr>
            <p:ph idx="1"/>
          </p:nvPr>
        </p:nvSpPr>
        <p:spPr>
          <a:xfrm>
            <a:off x="457200" y="1066800"/>
            <a:ext cx="8229600" cy="5257800"/>
          </a:xfrm>
        </p:spPr>
        <p:txBody>
          <a:bodyPr>
            <a:normAutofit fontScale="92500"/>
          </a:bodyPr>
          <a:lstStyle/>
          <a:p>
            <a:r>
              <a:rPr lang="en-US" dirty="0" smtClean="0"/>
              <a:t>NVIDIA: Register file cache (ISCA 2011, MICRO)</a:t>
            </a:r>
          </a:p>
          <a:p>
            <a:pPr lvl="1"/>
            <a:r>
              <a:rPr lang="en-US" dirty="0" smtClean="0"/>
              <a:t>Register file burns significant energy</a:t>
            </a:r>
          </a:p>
          <a:p>
            <a:pPr lvl="1"/>
            <a:r>
              <a:rPr lang="en-US" dirty="0" smtClean="0"/>
              <a:t>Many values read once soon after written</a:t>
            </a:r>
          </a:p>
          <a:p>
            <a:pPr lvl="1"/>
            <a:r>
              <a:rPr lang="en-US" dirty="0" smtClean="0"/>
              <a:t>Small register file cache captures locality and saves energy but does not help performance</a:t>
            </a:r>
          </a:p>
          <a:p>
            <a:pPr lvl="1"/>
            <a:r>
              <a:rPr lang="en-US" dirty="0" smtClean="0"/>
              <a:t>Recent follow on work from academia</a:t>
            </a:r>
          </a:p>
          <a:p>
            <a:r>
              <a:rPr lang="en-US" dirty="0" smtClean="0"/>
              <a:t>Prefetching (Kim, MICRO 2010)</a:t>
            </a:r>
          </a:p>
          <a:p>
            <a:r>
              <a:rPr lang="en-US" dirty="0" smtClean="0"/>
              <a:t>Interconnect (</a:t>
            </a:r>
            <a:r>
              <a:rPr lang="en-US" dirty="0" err="1" smtClean="0"/>
              <a:t>Bakhoda</a:t>
            </a:r>
            <a:r>
              <a:rPr lang="en-US" dirty="0" smtClean="0"/>
              <a:t>, MICRO 2010)</a:t>
            </a:r>
          </a:p>
          <a:p>
            <a:r>
              <a:rPr lang="en-US" dirty="0" smtClean="0"/>
              <a:t>Lee &amp; Kim (HPCA 2012) CPU/GPU cache sharing</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51</a:t>
            </a:fld>
            <a:endParaRPr lang="en-US"/>
          </a:p>
        </p:txBody>
      </p:sp>
    </p:spTree>
    <p:extLst>
      <p:ext uri="{BB962C8B-B14F-4D97-AF65-F5344CB8AC3E}">
        <p14:creationId xmlns:p14="http://schemas.microsoft.com/office/powerpoint/2010/main" val="211166122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CA" dirty="0" smtClean="0"/>
              <a:t>Thread Scheduling Analogy</a:t>
            </a:r>
            <a:br>
              <a:rPr lang="en-CA" dirty="0" smtClean="0"/>
            </a:br>
            <a:r>
              <a:rPr lang="en-CA" sz="2200" dirty="0" smtClean="0"/>
              <a:t>[MICRO 2012]</a:t>
            </a:r>
            <a:endParaRPr lang="en-CA" sz="2200" dirty="0"/>
          </a:p>
        </p:txBody>
      </p:sp>
      <p:sp>
        <p:nvSpPr>
          <p:cNvPr id="3" name="Content Placeholder 2"/>
          <p:cNvSpPr>
            <a:spLocks noGrp="1"/>
          </p:cNvSpPr>
          <p:nvPr>
            <p:ph sz="quarter" idx="1"/>
          </p:nvPr>
        </p:nvSpPr>
        <p:spPr>
          <a:xfrm>
            <a:off x="457200" y="1036637"/>
            <a:ext cx="8229600" cy="4525963"/>
          </a:xfrm>
        </p:spPr>
        <p:txBody>
          <a:bodyPr>
            <a:normAutofit/>
          </a:bodyPr>
          <a:lstStyle/>
          <a:p>
            <a:r>
              <a:rPr lang="en-CA" sz="2800" dirty="0" smtClean="0"/>
              <a:t>Human Multitasking</a:t>
            </a:r>
          </a:p>
          <a:p>
            <a:pPr lvl="1"/>
            <a:r>
              <a:rPr lang="en-CA" sz="2400" dirty="0" smtClean="0"/>
              <a:t>Humans have limited </a:t>
            </a:r>
            <a:r>
              <a:rPr lang="en-CA" sz="2400" b="1" dirty="0" smtClean="0"/>
              <a:t>attention capacity</a:t>
            </a:r>
          </a:p>
          <a:p>
            <a:endParaRPr lang="en-CA" sz="2800" dirty="0"/>
          </a:p>
          <a:p>
            <a:endParaRPr lang="en-CA" sz="2800" dirty="0" smtClean="0"/>
          </a:p>
          <a:p>
            <a:endParaRPr lang="en-CA" sz="2800" dirty="0"/>
          </a:p>
          <a:p>
            <a:pPr marL="0" indent="0">
              <a:buNone/>
            </a:pPr>
            <a:endParaRPr lang="en-CA" sz="2800" dirty="0" smtClean="0"/>
          </a:p>
          <a:p>
            <a:pPr lvl="1"/>
            <a:r>
              <a:rPr lang="en-CA" sz="2400" dirty="0" smtClean="0"/>
              <a:t>GPUs have limited </a:t>
            </a:r>
            <a:r>
              <a:rPr lang="en-CA" sz="2400" b="1" dirty="0" smtClean="0"/>
              <a:t>cache capacity</a:t>
            </a:r>
            <a:endParaRPr lang="en-CA" sz="2400" b="1"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52</a:t>
            </a:fld>
            <a:endParaRPr lang="en-US" dirty="0"/>
          </a:p>
        </p:txBody>
      </p:sp>
      <p:graphicFrame>
        <p:nvGraphicFramePr>
          <p:cNvPr id="6" name="Chart 5"/>
          <p:cNvGraphicFramePr>
            <a:graphicFrameLocks noGrp="1"/>
          </p:cNvGraphicFramePr>
          <p:nvPr>
            <p:extLst>
              <p:ext uri="{D42A27DB-BD31-4B8C-83A1-F6EECF244321}">
                <p14:modId xmlns:p14="http://schemas.microsoft.com/office/powerpoint/2010/main" val="1807193957"/>
              </p:ext>
            </p:extLst>
          </p:nvPr>
        </p:nvGraphicFramePr>
        <p:xfrm>
          <a:off x="4114800" y="2073728"/>
          <a:ext cx="3657600" cy="1905000"/>
        </p:xfrm>
        <a:graphic>
          <a:graphicData uri="http://schemas.openxmlformats.org/drawingml/2006/chart">
            <c:chart xmlns:c="http://schemas.openxmlformats.org/drawingml/2006/chart" xmlns:r="http://schemas.openxmlformats.org/officeDocument/2006/relationships" r:id="rId2"/>
          </a:graphicData>
        </a:graphic>
      </p:graphicFrame>
      <p:sp>
        <p:nvSpPr>
          <p:cNvPr id="7" name="AutoShape 2" descr="Image result for multitasking m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 name="Rectangle 8"/>
          <p:cNvSpPr/>
          <p:nvPr/>
        </p:nvSpPr>
        <p:spPr>
          <a:xfrm>
            <a:off x="1405035" y="4508950"/>
            <a:ext cx="2438400" cy="1495189"/>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CA" dirty="0" smtClean="0">
                <a:solidFill>
                  <a:schemeClr val="tx1"/>
                </a:solidFill>
              </a:rPr>
              <a:t>GPU Core</a:t>
            </a:r>
            <a:endParaRPr lang="en-CA" dirty="0">
              <a:solidFill>
                <a:schemeClr val="tx1"/>
              </a:solidFill>
            </a:endParaRPr>
          </a:p>
        </p:txBody>
      </p:sp>
      <p:sp>
        <p:nvSpPr>
          <p:cNvPr id="10" name="Rectangle 9"/>
          <p:cNvSpPr/>
          <p:nvPr/>
        </p:nvSpPr>
        <p:spPr>
          <a:xfrm>
            <a:off x="1557435" y="5040682"/>
            <a:ext cx="914399" cy="762834"/>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dirty="0" smtClean="0">
                <a:solidFill>
                  <a:schemeClr val="tx1"/>
                </a:solidFill>
              </a:rPr>
              <a:t>Processor</a:t>
            </a:r>
            <a:endParaRPr lang="en-CA" sz="1400" dirty="0">
              <a:solidFill>
                <a:schemeClr val="tx1"/>
              </a:solidFill>
            </a:endParaRPr>
          </a:p>
        </p:txBody>
      </p:sp>
      <p:sp>
        <p:nvSpPr>
          <p:cNvPr id="11" name="Rectangle 10"/>
          <p:cNvSpPr/>
          <p:nvPr/>
        </p:nvSpPr>
        <p:spPr>
          <a:xfrm>
            <a:off x="2675033" y="5040682"/>
            <a:ext cx="914399" cy="762834"/>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b="1" dirty="0" smtClean="0">
                <a:solidFill>
                  <a:schemeClr val="tx1"/>
                </a:solidFill>
              </a:rPr>
              <a:t>Cache</a:t>
            </a:r>
            <a:endParaRPr lang="en-CA" sz="1400" b="1" dirty="0">
              <a:solidFill>
                <a:schemeClr val="tx1"/>
              </a:solidFill>
            </a:endParaRPr>
          </a:p>
        </p:txBody>
      </p:sp>
      <p:graphicFrame>
        <p:nvGraphicFramePr>
          <p:cNvPr id="12" name="Chart 11"/>
          <p:cNvGraphicFramePr>
            <a:graphicFrameLocks noGrp="1"/>
          </p:cNvGraphicFramePr>
          <p:nvPr>
            <p:extLst>
              <p:ext uri="{D42A27DB-BD31-4B8C-83A1-F6EECF244321}">
                <p14:modId xmlns:p14="http://schemas.microsoft.com/office/powerpoint/2010/main" val="2349131680"/>
              </p:ext>
            </p:extLst>
          </p:nvPr>
        </p:nvGraphicFramePr>
        <p:xfrm>
          <a:off x="4038601" y="4454915"/>
          <a:ext cx="4648200" cy="1869686"/>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435" y="2156460"/>
            <a:ext cx="1614152" cy="1801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95362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Graphic spid="12"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CA" dirty="0" smtClean="0"/>
              <a:t>Use Memory System Feedback</a:t>
            </a:r>
            <a:br>
              <a:rPr lang="en-CA" dirty="0" smtClean="0"/>
            </a:br>
            <a:r>
              <a:rPr lang="en-CA" sz="2400" dirty="0"/>
              <a:t>[MICRO 2012]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53</a:t>
            </a:fld>
            <a:endParaRPr lang="en-US" dirty="0"/>
          </a:p>
        </p:txBody>
      </p:sp>
      <p:graphicFrame>
        <p:nvGraphicFramePr>
          <p:cNvPr id="6" name="Chart 5"/>
          <p:cNvGraphicFramePr>
            <a:graphicFrameLocks noGrp="1"/>
          </p:cNvGraphicFramePr>
          <p:nvPr>
            <p:extLst>
              <p:ext uri="{D42A27DB-BD31-4B8C-83A1-F6EECF244321}">
                <p14:modId xmlns:p14="http://schemas.microsoft.com/office/powerpoint/2010/main" val="1644107318"/>
              </p:ext>
            </p:extLst>
          </p:nvPr>
        </p:nvGraphicFramePr>
        <p:xfrm>
          <a:off x="228601" y="1295401"/>
          <a:ext cx="8610600" cy="2857499"/>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279400" y="1066800"/>
            <a:ext cx="7874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7924800" y="990600"/>
            <a:ext cx="6858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5562600" y="1872734"/>
            <a:ext cx="1752600" cy="369332"/>
          </a:xfrm>
          <a:prstGeom prst="rect">
            <a:avLst/>
          </a:prstGeom>
          <a:solidFill>
            <a:schemeClr val="bg1"/>
          </a:solidFill>
        </p:spPr>
        <p:txBody>
          <a:bodyPr wrap="square" rtlCol="0">
            <a:spAutoFit/>
          </a:bodyPr>
          <a:lstStyle/>
          <a:p>
            <a:r>
              <a:rPr lang="en-CA" b="1" dirty="0" smtClean="0"/>
              <a:t>Performance</a:t>
            </a:r>
            <a:endParaRPr lang="en-CA" b="1" dirty="0"/>
          </a:p>
        </p:txBody>
      </p:sp>
      <p:sp>
        <p:nvSpPr>
          <p:cNvPr id="10" name="TextBox 9"/>
          <p:cNvSpPr txBox="1"/>
          <p:nvPr/>
        </p:nvSpPr>
        <p:spPr>
          <a:xfrm>
            <a:off x="5334000" y="1219200"/>
            <a:ext cx="1752600" cy="369332"/>
          </a:xfrm>
          <a:prstGeom prst="rect">
            <a:avLst/>
          </a:prstGeom>
          <a:solidFill>
            <a:schemeClr val="bg1"/>
          </a:solidFill>
        </p:spPr>
        <p:txBody>
          <a:bodyPr wrap="square" rtlCol="0">
            <a:spAutoFit/>
          </a:bodyPr>
          <a:lstStyle/>
          <a:p>
            <a:r>
              <a:rPr lang="en-CA" b="1" dirty="0" smtClean="0"/>
              <a:t>Cache Misses</a:t>
            </a:r>
            <a:endParaRPr lang="en-CA" b="1" dirty="0"/>
          </a:p>
        </p:txBody>
      </p:sp>
      <p:sp>
        <p:nvSpPr>
          <p:cNvPr id="11" name="Rectangle 10"/>
          <p:cNvSpPr/>
          <p:nvPr/>
        </p:nvSpPr>
        <p:spPr>
          <a:xfrm>
            <a:off x="2105658" y="4419600"/>
            <a:ext cx="4720300" cy="169114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CA" dirty="0" smtClean="0">
                <a:solidFill>
                  <a:schemeClr val="tx1"/>
                </a:solidFill>
              </a:rPr>
              <a:t>GPU Core</a:t>
            </a:r>
            <a:endParaRPr lang="en-CA" dirty="0">
              <a:solidFill>
                <a:schemeClr val="tx1"/>
              </a:solidFill>
            </a:endParaRPr>
          </a:p>
        </p:txBody>
      </p:sp>
      <p:sp>
        <p:nvSpPr>
          <p:cNvPr id="12" name="Rectangle 11"/>
          <p:cNvSpPr/>
          <p:nvPr/>
        </p:nvSpPr>
        <p:spPr>
          <a:xfrm>
            <a:off x="4091413" y="4876798"/>
            <a:ext cx="914399" cy="599442"/>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dirty="0" smtClean="0">
                <a:solidFill>
                  <a:schemeClr val="tx1"/>
                </a:solidFill>
              </a:rPr>
              <a:t>Processor</a:t>
            </a:r>
            <a:endParaRPr lang="en-CA" sz="1400" dirty="0">
              <a:solidFill>
                <a:schemeClr val="tx1"/>
              </a:solidFill>
            </a:endParaRPr>
          </a:p>
        </p:txBody>
      </p:sp>
      <p:sp>
        <p:nvSpPr>
          <p:cNvPr id="13" name="Rectangle 12"/>
          <p:cNvSpPr/>
          <p:nvPr/>
        </p:nvSpPr>
        <p:spPr>
          <a:xfrm>
            <a:off x="5706110" y="4876798"/>
            <a:ext cx="914399" cy="599442"/>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dirty="0" smtClean="0">
                <a:solidFill>
                  <a:schemeClr val="tx1"/>
                </a:solidFill>
              </a:rPr>
              <a:t>Cache</a:t>
            </a:r>
            <a:endParaRPr lang="en-CA" sz="1400" dirty="0">
              <a:solidFill>
                <a:schemeClr val="tx1"/>
              </a:solidFill>
            </a:endParaRPr>
          </a:p>
        </p:txBody>
      </p:sp>
      <p:sp>
        <p:nvSpPr>
          <p:cNvPr id="14" name="Rectangle 13"/>
          <p:cNvSpPr/>
          <p:nvPr/>
        </p:nvSpPr>
        <p:spPr>
          <a:xfrm>
            <a:off x="2471030" y="4876800"/>
            <a:ext cx="914399" cy="599442"/>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dirty="0" smtClean="0">
                <a:solidFill>
                  <a:schemeClr val="tx1"/>
                </a:solidFill>
              </a:rPr>
              <a:t>Thread Scheduler</a:t>
            </a:r>
            <a:endParaRPr lang="en-CA" sz="1400" dirty="0">
              <a:solidFill>
                <a:schemeClr val="tx1"/>
              </a:solidFill>
            </a:endParaRPr>
          </a:p>
        </p:txBody>
      </p:sp>
      <p:cxnSp>
        <p:nvCxnSpPr>
          <p:cNvPr id="16" name="Straight Arrow Connector 15"/>
          <p:cNvCxnSpPr/>
          <p:nvPr/>
        </p:nvCxnSpPr>
        <p:spPr>
          <a:xfrm>
            <a:off x="7391400" y="1403866"/>
            <a:ext cx="0" cy="1948934"/>
          </a:xfrm>
          <a:prstGeom prst="straightConnector1">
            <a:avLst/>
          </a:prstGeom>
          <a:ln w="508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2" name="Elbow Connector 21"/>
          <p:cNvCxnSpPr>
            <a:endCxn id="14" idx="2"/>
          </p:cNvCxnSpPr>
          <p:nvPr/>
        </p:nvCxnSpPr>
        <p:spPr>
          <a:xfrm rot="10800000" flipV="1">
            <a:off x="2928231" y="5476240"/>
            <a:ext cx="3235079" cy="1"/>
          </a:xfrm>
          <a:prstGeom prst="bentConnector4">
            <a:avLst>
              <a:gd name="adj1" fmla="val -170"/>
              <a:gd name="adj2" fmla="val 22860100000"/>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14" idx="3"/>
            <a:endCxn id="12" idx="1"/>
          </p:cNvCxnSpPr>
          <p:nvPr/>
        </p:nvCxnSpPr>
        <p:spPr>
          <a:xfrm flipV="1">
            <a:off x="3385429" y="5176519"/>
            <a:ext cx="705984" cy="2"/>
          </a:xfrm>
          <a:prstGeom prst="bentConnector3">
            <a:avLst>
              <a:gd name="adj1" fmla="val 50000"/>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flipV="1">
            <a:off x="5005812" y="5181600"/>
            <a:ext cx="705984" cy="2"/>
          </a:xfrm>
          <a:prstGeom prst="bentConnector3">
            <a:avLst>
              <a:gd name="adj1" fmla="val 50000"/>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590800" y="5410200"/>
            <a:ext cx="3810000" cy="700546"/>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ectangle 38"/>
          <p:cNvSpPr/>
          <p:nvPr/>
        </p:nvSpPr>
        <p:spPr>
          <a:xfrm>
            <a:off x="7162800" y="1295400"/>
            <a:ext cx="457200" cy="22098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ectangle 39"/>
          <p:cNvSpPr/>
          <p:nvPr/>
        </p:nvSpPr>
        <p:spPr>
          <a:xfrm>
            <a:off x="1828800" y="1373386"/>
            <a:ext cx="457200" cy="22098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TextBox 41"/>
          <p:cNvSpPr txBox="1"/>
          <p:nvPr/>
        </p:nvSpPr>
        <p:spPr>
          <a:xfrm>
            <a:off x="3543300" y="5741414"/>
            <a:ext cx="1752600" cy="369332"/>
          </a:xfrm>
          <a:prstGeom prst="rect">
            <a:avLst/>
          </a:prstGeom>
          <a:noFill/>
        </p:spPr>
        <p:txBody>
          <a:bodyPr wrap="square" rtlCol="0">
            <a:spAutoFit/>
          </a:bodyPr>
          <a:lstStyle/>
          <a:p>
            <a:pPr algn="ctr"/>
            <a:r>
              <a:rPr lang="en-CA" b="1" dirty="0" smtClean="0"/>
              <a:t>Feedback</a:t>
            </a:r>
            <a:endParaRPr lang="en-CA" b="1" dirty="0"/>
          </a:p>
        </p:txBody>
      </p:sp>
    </p:spTree>
    <p:extLst>
      <p:ext uri="{BB962C8B-B14F-4D97-AF65-F5344CB8AC3E}">
        <p14:creationId xmlns:p14="http://schemas.microsoft.com/office/powerpoint/2010/main" val="30526721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3.33333E-6 7.40741E-7 L -0.58333 -0.00232 " pathEditMode="relative" rAng="0" ptsTypes="AA">
                                      <p:cBhvr>
                                        <p:cTn id="20" dur="2000" fill="hold"/>
                                        <p:tgtEl>
                                          <p:spTgt spid="16"/>
                                        </p:tgtEl>
                                        <p:attrNameLst>
                                          <p:attrName>ppt_x</p:attrName>
                                          <p:attrName>ppt_y</p:attrName>
                                        </p:attrNameLst>
                                      </p:cBhvr>
                                      <p:rCtr x="-29167" y="-116"/>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39" grpId="1" animBg="1"/>
      <p:bldP spid="40" grpId="0" animBg="1"/>
      <p:bldP spid="4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fontScale="90000"/>
          </a:bodyPr>
          <a:lstStyle/>
          <a:p>
            <a:r>
              <a:rPr lang="en-US" i="1" dirty="0"/>
              <a:t>Research Direction </a:t>
            </a:r>
            <a:r>
              <a:rPr lang="en-US" i="1" dirty="0" smtClean="0"/>
              <a:t>3:</a:t>
            </a:r>
            <a:r>
              <a:rPr lang="en-US" i="1" dirty="0"/>
              <a:t/>
            </a:r>
            <a:br>
              <a:rPr lang="en-US" i="1" dirty="0"/>
            </a:br>
            <a:r>
              <a:rPr lang="en-US" dirty="0" smtClean="0"/>
              <a:t>Coherent Memory for Accelerators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54</a:t>
            </a:fld>
            <a:endParaRPr lang="en-US"/>
          </a:p>
        </p:txBody>
      </p:sp>
    </p:spTree>
    <p:extLst>
      <p:ext uri="{BB962C8B-B14F-4D97-AF65-F5344CB8AC3E}">
        <p14:creationId xmlns:p14="http://schemas.microsoft.com/office/powerpoint/2010/main" val="209975726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Why GPU Coding Difficult?</a:t>
            </a:r>
            <a:endParaRPr lang="en-US" dirty="0"/>
          </a:p>
        </p:txBody>
      </p:sp>
      <p:sp>
        <p:nvSpPr>
          <p:cNvPr id="3" name="Content Placeholder 2"/>
          <p:cNvSpPr>
            <a:spLocks noGrp="1"/>
          </p:cNvSpPr>
          <p:nvPr>
            <p:ph idx="1"/>
          </p:nvPr>
        </p:nvSpPr>
        <p:spPr>
          <a:xfrm>
            <a:off x="457200" y="1524000"/>
            <a:ext cx="8229600" cy="4525963"/>
          </a:xfrm>
        </p:spPr>
        <p:txBody>
          <a:bodyPr>
            <a:normAutofit fontScale="92500" lnSpcReduction="10000"/>
          </a:bodyPr>
          <a:lstStyle/>
          <a:p>
            <a:r>
              <a:rPr lang="en-US" dirty="0" smtClean="0"/>
              <a:t>Manual data movement CPU </a:t>
            </a:r>
            <a:r>
              <a:rPr lang="en-US" dirty="0" err="1" smtClean="0">
                <a:sym typeface="Wingdings"/>
              </a:rPr>
              <a:t></a:t>
            </a:r>
            <a:r>
              <a:rPr lang="en-US" dirty="0" smtClean="0">
                <a:sym typeface="Wingdings"/>
              </a:rPr>
              <a:t> GPU</a:t>
            </a:r>
            <a:endParaRPr lang="en-US" dirty="0" smtClean="0"/>
          </a:p>
          <a:p>
            <a:r>
              <a:rPr lang="en-US" dirty="0" smtClean="0"/>
              <a:t>Lack of generic I/O , system support on GPU</a:t>
            </a:r>
          </a:p>
          <a:p>
            <a:r>
              <a:rPr lang="en-US" dirty="0" smtClean="0"/>
              <a:t>Need for performance tuning to reduce</a:t>
            </a:r>
          </a:p>
          <a:p>
            <a:pPr lvl="1"/>
            <a:r>
              <a:rPr lang="en-US" dirty="0" smtClean="0"/>
              <a:t>off-chip accesses </a:t>
            </a:r>
          </a:p>
          <a:p>
            <a:pPr lvl="1"/>
            <a:r>
              <a:rPr lang="en-US" dirty="0" smtClean="0"/>
              <a:t>memory divergence</a:t>
            </a:r>
          </a:p>
          <a:p>
            <a:pPr lvl="1"/>
            <a:r>
              <a:rPr lang="en-US" dirty="0" smtClean="0"/>
              <a:t>control divergence</a:t>
            </a:r>
          </a:p>
          <a:p>
            <a:r>
              <a:rPr lang="en-US" dirty="0" smtClean="0">
                <a:solidFill>
                  <a:srgbClr val="000000"/>
                </a:solidFill>
              </a:rPr>
              <a:t>For complex algorithms, synchronization</a:t>
            </a:r>
          </a:p>
          <a:p>
            <a:r>
              <a:rPr lang="en-US" dirty="0" smtClean="0"/>
              <a:t>Non-deterministic behavior for buggy code </a:t>
            </a:r>
          </a:p>
          <a:p>
            <a:r>
              <a:rPr lang="en-US" dirty="0" smtClean="0"/>
              <a:t>Lack of good performance analysis tools</a:t>
            </a:r>
          </a:p>
          <a:p>
            <a:pPr lvl="1">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55</a:t>
            </a:fld>
            <a:endParaRPr lang="en-US"/>
          </a:p>
        </p:txBody>
      </p:sp>
    </p:spTree>
    <p:extLst>
      <p:ext uri="{BB962C8B-B14F-4D97-AF65-F5344CB8AC3E}">
        <p14:creationId xmlns:p14="http://schemas.microsoft.com/office/powerpoint/2010/main" val="185428821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Manual CPU </a:t>
            </a:r>
            <a:r>
              <a:rPr lang="en-US" dirty="0" err="1" smtClean="0">
                <a:sym typeface="Wingdings"/>
              </a:rPr>
              <a:t></a:t>
            </a:r>
            <a:r>
              <a:rPr lang="en-US" dirty="0" smtClean="0">
                <a:sym typeface="Wingdings"/>
              </a:rPr>
              <a:t> GPU </a:t>
            </a:r>
            <a:r>
              <a:rPr lang="en-US" dirty="0" smtClean="0"/>
              <a:t>Data Movement</a:t>
            </a:r>
            <a:endParaRPr lang="en-US" dirty="0"/>
          </a:p>
        </p:txBody>
      </p:sp>
      <p:sp>
        <p:nvSpPr>
          <p:cNvPr id="3" name="Content Placeholder 2"/>
          <p:cNvSpPr>
            <a:spLocks noGrp="1"/>
          </p:cNvSpPr>
          <p:nvPr>
            <p:ph idx="1"/>
          </p:nvPr>
        </p:nvSpPr>
        <p:spPr>
          <a:xfrm>
            <a:off x="457200" y="1417638"/>
            <a:ext cx="8229600" cy="4906962"/>
          </a:xfrm>
        </p:spPr>
        <p:txBody>
          <a:bodyPr>
            <a:noAutofit/>
          </a:bodyPr>
          <a:lstStyle/>
          <a:p>
            <a:r>
              <a:rPr lang="en-US" sz="2800" b="1" dirty="0" smtClean="0"/>
              <a:t>Problem #1:</a:t>
            </a:r>
            <a:r>
              <a:rPr lang="en-US" sz="2800" dirty="0" smtClean="0"/>
              <a:t> Programmer needs to identify data needed in a kernel and insert calls to move it to GPU</a:t>
            </a:r>
          </a:p>
          <a:p>
            <a:r>
              <a:rPr lang="en-US" sz="2800" b="1" dirty="0" smtClean="0"/>
              <a:t>Problem #2: </a:t>
            </a:r>
            <a:r>
              <a:rPr lang="en-US" sz="2800" dirty="0" smtClean="0"/>
              <a:t>Pointer on CPU does not work on GPU since different address spaces</a:t>
            </a:r>
          </a:p>
          <a:p>
            <a:r>
              <a:rPr lang="en-US" sz="2800" b="1" dirty="0" smtClean="0"/>
              <a:t>Problem #3: </a:t>
            </a:r>
            <a:r>
              <a:rPr lang="en-US" sz="2800" dirty="0" smtClean="0"/>
              <a:t>Bandwidth connecting CPU and GPU is order of magnitude smaller than GPU off-chip</a:t>
            </a:r>
          </a:p>
          <a:p>
            <a:r>
              <a:rPr lang="en-US" sz="2800" b="1" dirty="0" smtClean="0"/>
              <a:t>Problem #4: </a:t>
            </a:r>
            <a:r>
              <a:rPr lang="en-US" sz="2800" dirty="0" smtClean="0"/>
              <a:t>Latency to transfer data from CPU to GPU is order of magnitude higher than GPU off-chip</a:t>
            </a:r>
          </a:p>
          <a:p>
            <a:r>
              <a:rPr lang="en-US" sz="2800" b="1" dirty="0" smtClean="0"/>
              <a:t>Problem #5: </a:t>
            </a:r>
            <a:r>
              <a:rPr lang="en-US" sz="2800" dirty="0" smtClean="0"/>
              <a:t>Size of GPU DRAM memory much smaller than size of CPU main memory</a:t>
            </a:r>
            <a:endParaRPr lang="en-US" sz="2800" dirty="0"/>
          </a:p>
        </p:txBody>
      </p:sp>
      <p:sp>
        <p:nvSpPr>
          <p:cNvPr id="4" name="Slide Number Placeholder 3"/>
          <p:cNvSpPr>
            <a:spLocks noGrp="1"/>
          </p:cNvSpPr>
          <p:nvPr>
            <p:ph type="sldNum" sz="quarter" idx="12"/>
          </p:nvPr>
        </p:nvSpPr>
        <p:spPr/>
        <p:txBody>
          <a:bodyPr/>
          <a:lstStyle/>
          <a:p>
            <a:fld id="{F23EC47D-D5CA-A042-A8D0-C217E3EA6E2F}" type="slidenum">
              <a:rPr lang="en-US" smtClean="0"/>
              <a:t>56</a:t>
            </a:fld>
            <a:endParaRPr lang="en-US"/>
          </a:p>
        </p:txBody>
      </p:sp>
    </p:spTree>
    <p:extLst>
      <p:ext uri="{BB962C8B-B14F-4D97-AF65-F5344CB8AC3E}">
        <p14:creationId xmlns:p14="http://schemas.microsoft.com/office/powerpoint/2010/main" val="330945811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Identifying data to move CPU </a:t>
            </a:r>
            <a:r>
              <a:rPr lang="en-US" dirty="0" err="1" smtClean="0">
                <a:sym typeface="Wingdings"/>
              </a:rPr>
              <a:t></a:t>
            </a:r>
            <a:r>
              <a:rPr lang="en-US" dirty="0" smtClean="0">
                <a:sym typeface="Wingdings"/>
              </a:rPr>
              <a:t> GPU</a:t>
            </a:r>
            <a:endParaRPr lang="en-US" dirty="0"/>
          </a:p>
        </p:txBody>
      </p:sp>
      <p:sp>
        <p:nvSpPr>
          <p:cNvPr id="3" name="Content Placeholder 2"/>
          <p:cNvSpPr>
            <a:spLocks noGrp="1"/>
          </p:cNvSpPr>
          <p:nvPr>
            <p:ph idx="1"/>
          </p:nvPr>
        </p:nvSpPr>
        <p:spPr/>
        <p:txBody>
          <a:bodyPr/>
          <a:lstStyle/>
          <a:p>
            <a:r>
              <a:rPr lang="en-US" dirty="0" smtClean="0"/>
              <a:t>CUDA/</a:t>
            </a:r>
            <a:r>
              <a:rPr lang="en-US" dirty="0" err="1" smtClean="0"/>
              <a:t>OpenCL</a:t>
            </a:r>
            <a:r>
              <a:rPr lang="en-US" dirty="0" smtClean="0"/>
              <a:t>:  Job of programmer </a:t>
            </a:r>
            <a:r>
              <a:rPr lang="en-US" dirty="0" smtClean="0">
                <a:sym typeface="Wingdings"/>
              </a:rPr>
              <a:t></a:t>
            </a:r>
            <a:endParaRPr lang="en-US" dirty="0" smtClean="0"/>
          </a:p>
          <a:p>
            <a:endParaRPr lang="en-US" dirty="0"/>
          </a:p>
          <a:p>
            <a:r>
              <a:rPr lang="en-US" dirty="0" smtClean="0"/>
              <a:t>C++AMP passes job to compiler.  </a:t>
            </a:r>
          </a:p>
          <a:p>
            <a:endParaRPr lang="en-US" dirty="0" smtClean="0"/>
          </a:p>
          <a:p>
            <a:r>
              <a:rPr lang="en-US" dirty="0" err="1" smtClean="0"/>
              <a:t>OpenACC</a:t>
            </a:r>
            <a:r>
              <a:rPr lang="en-US" dirty="0" smtClean="0"/>
              <a:t> uses pragmas to indicate loops that should be offloaded to GPU.</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57</a:t>
            </a:fld>
            <a:endParaRPr lang="en-US"/>
          </a:p>
        </p:txBody>
      </p:sp>
    </p:spTree>
    <p:extLst>
      <p:ext uri="{BB962C8B-B14F-4D97-AF65-F5344CB8AC3E}">
        <p14:creationId xmlns:p14="http://schemas.microsoft.com/office/powerpoint/2010/main" val="114909803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Model</a:t>
            </a:r>
            <a:endParaRPr lang="en-US" dirty="0"/>
          </a:p>
        </p:txBody>
      </p:sp>
      <p:sp>
        <p:nvSpPr>
          <p:cNvPr id="3" name="Content Placeholder 2"/>
          <p:cNvSpPr>
            <a:spLocks noGrp="1"/>
          </p:cNvSpPr>
          <p:nvPr>
            <p:ph idx="1"/>
          </p:nvPr>
        </p:nvSpPr>
        <p:spPr/>
        <p:txBody>
          <a:bodyPr>
            <a:normAutofit/>
          </a:bodyPr>
          <a:lstStyle/>
          <a:p>
            <a:pPr>
              <a:buNone/>
            </a:pPr>
            <a:r>
              <a:rPr lang="en-US" dirty="0"/>
              <a:t>R</a:t>
            </a:r>
            <a:r>
              <a:rPr lang="en-US" dirty="0" smtClean="0"/>
              <a:t>apid change (making </a:t>
            </a:r>
            <a:r>
              <a:rPr lang="en-US" dirty="0" smtClean="0">
                <a:solidFill>
                  <a:srgbClr val="0000FF"/>
                </a:solidFill>
              </a:rPr>
              <a:t>programming easier</a:t>
            </a:r>
            <a:r>
              <a:rPr lang="en-US" dirty="0" smtClean="0"/>
              <a:t>)</a:t>
            </a:r>
          </a:p>
          <a:p>
            <a:r>
              <a:rPr lang="en-US" dirty="0" smtClean="0"/>
              <a:t>Late 1990’s: fixed function graphics only</a:t>
            </a:r>
          </a:p>
          <a:p>
            <a:r>
              <a:rPr lang="en-US" dirty="0" smtClean="0"/>
              <a:t>2003: programmable graphics </a:t>
            </a:r>
            <a:r>
              <a:rPr lang="en-US" dirty="0" err="1" smtClean="0"/>
              <a:t>shaders</a:t>
            </a:r>
            <a:endParaRPr lang="en-US" dirty="0" smtClean="0"/>
          </a:p>
          <a:p>
            <a:r>
              <a:rPr lang="en-US" dirty="0" smtClean="0"/>
              <a:t>2006: + global/local/shared  (GeForce 8)</a:t>
            </a:r>
          </a:p>
          <a:p>
            <a:r>
              <a:rPr lang="en-US" dirty="0" smtClean="0"/>
              <a:t>2009: + caching of global/local </a:t>
            </a:r>
          </a:p>
          <a:p>
            <a:r>
              <a:rPr lang="en-US" dirty="0" smtClean="0"/>
              <a:t>2011: + unified virtual addressing</a:t>
            </a:r>
          </a:p>
          <a:p>
            <a:r>
              <a:rPr lang="en-US" dirty="0" smtClean="0"/>
              <a:t>2014: + unified memory / coherence</a:t>
            </a:r>
          </a:p>
        </p:txBody>
      </p:sp>
      <p:sp>
        <p:nvSpPr>
          <p:cNvPr id="4" name="Slide Number Placeholder 3"/>
          <p:cNvSpPr>
            <a:spLocks noGrp="1"/>
          </p:cNvSpPr>
          <p:nvPr>
            <p:ph type="sldNum" sz="quarter" idx="12"/>
          </p:nvPr>
        </p:nvSpPr>
        <p:spPr/>
        <p:txBody>
          <a:bodyPr/>
          <a:lstStyle/>
          <a:p>
            <a:fld id="{F23EC47D-D5CA-A042-A8D0-C217E3EA6E2F}" type="slidenum">
              <a:rPr lang="en-US" smtClean="0"/>
              <a:t>58</a:t>
            </a:fld>
            <a:endParaRPr lang="en-US"/>
          </a:p>
        </p:txBody>
      </p:sp>
    </p:spTree>
    <p:extLst>
      <p:ext uri="{BB962C8B-B14F-4D97-AF65-F5344CB8AC3E}">
        <p14:creationId xmlns:p14="http://schemas.microsoft.com/office/powerpoint/2010/main" val="231875592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Caching</a:t>
            </a:r>
            <a:endParaRPr lang="en-US" dirty="0"/>
          </a:p>
        </p:txBody>
      </p:sp>
      <p:sp>
        <p:nvSpPr>
          <p:cNvPr id="3" name="Content Placeholder 2"/>
          <p:cNvSpPr>
            <a:spLocks noGrp="1"/>
          </p:cNvSpPr>
          <p:nvPr>
            <p:ph idx="1"/>
          </p:nvPr>
        </p:nvSpPr>
        <p:spPr/>
        <p:txBody>
          <a:bodyPr>
            <a:normAutofit/>
          </a:bodyPr>
          <a:lstStyle/>
          <a:p>
            <a:r>
              <a:rPr lang="en-US" dirty="0"/>
              <a:t>S</a:t>
            </a:r>
            <a:r>
              <a:rPr lang="en-US" dirty="0" smtClean="0"/>
              <a:t>cratchpad uses explicit data movement. Extra work. Beneficial when reuse pattern statically predictable.</a:t>
            </a:r>
          </a:p>
          <a:p>
            <a:endParaRPr lang="en-US" dirty="0" smtClean="0"/>
          </a:p>
          <a:p>
            <a:r>
              <a:rPr lang="en-US" dirty="0" smtClean="0"/>
              <a:t>NVIDIA Fermi / AMD Southern Island add caches for accesses to global memory space.   </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59</a:t>
            </a:fld>
            <a:endParaRPr lang="en-US"/>
          </a:p>
        </p:txBody>
      </p:sp>
    </p:spTree>
    <p:extLst>
      <p:ext uri="{BB962C8B-B14F-4D97-AF65-F5344CB8AC3E}">
        <p14:creationId xmlns:p14="http://schemas.microsoft.com/office/powerpoint/2010/main" val="274948237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Why use a GPU for computing?</a:t>
            </a:r>
            <a:endParaRPr lang="en-US" dirty="0"/>
          </a:p>
        </p:txBody>
      </p:sp>
      <p:sp>
        <p:nvSpPr>
          <p:cNvPr id="3" name="Content Placeholder 2"/>
          <p:cNvSpPr>
            <a:spLocks noGrp="1"/>
          </p:cNvSpPr>
          <p:nvPr>
            <p:ph idx="1"/>
          </p:nvPr>
        </p:nvSpPr>
        <p:spPr>
          <a:xfrm>
            <a:off x="457200" y="1143000"/>
            <a:ext cx="8229600" cy="4830763"/>
          </a:xfrm>
        </p:spPr>
        <p:txBody>
          <a:bodyPr>
            <a:normAutofit/>
          </a:bodyPr>
          <a:lstStyle/>
          <a:p>
            <a:r>
              <a:rPr lang="en-US" sz="2400" dirty="0" smtClean="0"/>
              <a:t>GPU uses larger fraction of silicon for computation than CPU.  </a:t>
            </a:r>
          </a:p>
          <a:p>
            <a:r>
              <a:rPr lang="en-US" sz="2400" dirty="0" smtClean="0"/>
              <a:t>At peak performance GPU uses order of magnitude less energy per operation than CPU.</a:t>
            </a:r>
          </a:p>
        </p:txBody>
      </p:sp>
      <p:sp>
        <p:nvSpPr>
          <p:cNvPr id="4" name="Slide Number Placeholder 3"/>
          <p:cNvSpPr>
            <a:spLocks noGrp="1"/>
          </p:cNvSpPr>
          <p:nvPr>
            <p:ph type="sldNum" sz="quarter" idx="12"/>
          </p:nvPr>
        </p:nvSpPr>
        <p:spPr/>
        <p:txBody>
          <a:bodyPr/>
          <a:lstStyle/>
          <a:p>
            <a:fld id="{F23EC47D-D5CA-A042-A8D0-C217E3EA6E2F}" type="slidenum">
              <a:rPr lang="en-US" smtClean="0"/>
              <a:t>6</a:t>
            </a:fld>
            <a:endParaRPr lang="en-US"/>
          </a:p>
        </p:txBody>
      </p:sp>
      <p:sp>
        <p:nvSpPr>
          <p:cNvPr id="5" name="Rectangle 4"/>
          <p:cNvSpPr/>
          <p:nvPr/>
        </p:nvSpPr>
        <p:spPr>
          <a:xfrm>
            <a:off x="762000" y="2819400"/>
            <a:ext cx="1981200" cy="1828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CPU</a:t>
            </a:r>
          </a:p>
          <a:p>
            <a:pPr algn="ctr"/>
            <a:r>
              <a:rPr lang="en-CA" dirty="0" smtClean="0"/>
              <a:t>2nJ/op</a:t>
            </a:r>
            <a:endParaRPr lang="en-CA" dirty="0"/>
          </a:p>
        </p:txBody>
      </p:sp>
      <p:sp>
        <p:nvSpPr>
          <p:cNvPr id="6" name="Rectangle 5"/>
          <p:cNvSpPr/>
          <p:nvPr/>
        </p:nvSpPr>
        <p:spPr>
          <a:xfrm>
            <a:off x="5943600" y="2819400"/>
            <a:ext cx="1981200" cy="1828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GPU</a:t>
            </a:r>
          </a:p>
          <a:p>
            <a:pPr algn="ctr"/>
            <a:r>
              <a:rPr lang="en-CA" dirty="0"/>
              <a:t>2</a:t>
            </a:r>
            <a:r>
              <a:rPr lang="en-CA" dirty="0" smtClean="0"/>
              <a:t>00pJ/op</a:t>
            </a:r>
            <a:endParaRPr lang="en-CA" dirty="0"/>
          </a:p>
        </p:txBody>
      </p:sp>
      <p:sp>
        <p:nvSpPr>
          <p:cNvPr id="7" name="Right Arrow 6"/>
          <p:cNvSpPr/>
          <p:nvPr/>
        </p:nvSpPr>
        <p:spPr>
          <a:xfrm>
            <a:off x="2895600" y="3429000"/>
            <a:ext cx="2971800" cy="609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3276600" y="3059668"/>
            <a:ext cx="2057400" cy="369332"/>
          </a:xfrm>
          <a:prstGeom prst="rect">
            <a:avLst/>
          </a:prstGeom>
          <a:noFill/>
        </p:spPr>
        <p:txBody>
          <a:bodyPr wrap="square" rtlCol="0">
            <a:spAutoFit/>
          </a:bodyPr>
          <a:lstStyle/>
          <a:p>
            <a:pPr algn="ctr"/>
            <a:r>
              <a:rPr lang="en-CA" dirty="0" smtClean="0"/>
              <a:t>Rewrite Application</a:t>
            </a:r>
            <a:endParaRPr lang="en-CA" dirty="0"/>
          </a:p>
        </p:txBody>
      </p:sp>
      <p:sp>
        <p:nvSpPr>
          <p:cNvPr id="9" name="Rounded Rectangle 8"/>
          <p:cNvSpPr/>
          <p:nvPr/>
        </p:nvSpPr>
        <p:spPr>
          <a:xfrm>
            <a:off x="5434012" y="4419600"/>
            <a:ext cx="3000375" cy="641866"/>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b="1" dirty="0" smtClean="0"/>
              <a:t>Order of Magnitude More Energy Efficient</a:t>
            </a:r>
            <a:endParaRPr lang="en-CA" b="1" dirty="0"/>
          </a:p>
        </p:txBody>
      </p:sp>
      <p:sp>
        <p:nvSpPr>
          <p:cNvPr id="10" name="TextBox 9"/>
          <p:cNvSpPr txBox="1"/>
          <p:nvPr/>
        </p:nvSpPr>
        <p:spPr>
          <a:xfrm>
            <a:off x="5162549" y="5334501"/>
            <a:ext cx="3543302" cy="646331"/>
          </a:xfrm>
          <a:prstGeom prst="rect">
            <a:avLst/>
          </a:prstGeom>
          <a:noFill/>
        </p:spPr>
        <p:txBody>
          <a:bodyPr wrap="square" rtlCol="0">
            <a:spAutoFit/>
          </a:bodyPr>
          <a:lstStyle/>
          <a:p>
            <a:pPr algn="ctr"/>
            <a:r>
              <a:rPr lang="en-CA" dirty="0" smtClean="0"/>
              <a:t>However….</a:t>
            </a:r>
          </a:p>
          <a:p>
            <a:pPr algn="ctr"/>
            <a:r>
              <a:rPr lang="en-CA" b="1" dirty="0" smtClean="0"/>
              <a:t>Application must perform well</a:t>
            </a:r>
            <a:endParaRPr lang="en-CA" b="1" dirty="0"/>
          </a:p>
        </p:txBody>
      </p:sp>
      <p:sp>
        <p:nvSpPr>
          <p:cNvPr id="11" name="Rounded Rectangle 10"/>
          <p:cNvSpPr/>
          <p:nvPr/>
        </p:nvSpPr>
        <p:spPr>
          <a:xfrm>
            <a:off x="5226049" y="5226868"/>
            <a:ext cx="3416302" cy="861598"/>
          </a:xfrm>
          <a:prstGeom prst="round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p:cNvSpPr txBox="1"/>
          <p:nvPr/>
        </p:nvSpPr>
        <p:spPr>
          <a:xfrm>
            <a:off x="609600" y="5334501"/>
            <a:ext cx="4343400" cy="923330"/>
          </a:xfrm>
          <a:prstGeom prst="rect">
            <a:avLst/>
          </a:prstGeom>
          <a:noFill/>
        </p:spPr>
        <p:txBody>
          <a:bodyPr wrap="square" rtlCol="0">
            <a:spAutoFit/>
          </a:bodyPr>
          <a:lstStyle/>
          <a:p>
            <a:r>
              <a:rPr lang="en-US" dirty="0" smtClean="0"/>
              <a:t>e.g., paper in ISCA 2010 shows average speedup for throughput bound applications over core i7 is 2.5 x</a:t>
            </a:r>
            <a:endParaRPr lang="en-US" dirty="0"/>
          </a:p>
        </p:txBody>
      </p:sp>
    </p:spTree>
    <p:extLst>
      <p:ext uri="{BB962C8B-B14F-4D97-AF65-F5344CB8AC3E}">
        <p14:creationId xmlns:p14="http://schemas.microsoft.com/office/powerpoint/2010/main" val="4570616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CPU memory vs. GPU global memory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Prior to CUDA: input data is texture map.</a:t>
            </a:r>
          </a:p>
          <a:p>
            <a:r>
              <a:rPr lang="en-US" dirty="0" smtClean="0"/>
              <a:t>CUDA 1.0 introduces </a:t>
            </a:r>
            <a:r>
              <a:rPr lang="en-US" dirty="0" err="1" smtClean="0"/>
              <a:t>cudaMemcpy</a:t>
            </a:r>
            <a:endParaRPr lang="en-US" dirty="0" smtClean="0"/>
          </a:p>
          <a:p>
            <a:pPr lvl="1"/>
            <a:r>
              <a:rPr lang="en-US" dirty="0" smtClean="0"/>
              <a:t>Allows copy of data between CPU memory space to global memory on GPU</a:t>
            </a:r>
          </a:p>
          <a:p>
            <a:r>
              <a:rPr lang="en-US" dirty="0" smtClean="0"/>
              <a:t>Still has problems:</a:t>
            </a:r>
          </a:p>
          <a:p>
            <a:pPr lvl="1"/>
            <a:r>
              <a:rPr lang="en-US" dirty="0" smtClean="0"/>
              <a:t>#1: Programmer still has to think about it!</a:t>
            </a:r>
          </a:p>
          <a:p>
            <a:pPr lvl="1"/>
            <a:r>
              <a:rPr lang="en-US" dirty="0" smtClean="0"/>
              <a:t>#2: Communicate only at kernel grid boundaries</a:t>
            </a:r>
          </a:p>
          <a:p>
            <a:pPr lvl="1"/>
            <a:r>
              <a:rPr lang="en-US" dirty="0" smtClean="0"/>
              <a:t>#3: Different virtual address space </a:t>
            </a:r>
          </a:p>
          <a:p>
            <a:pPr lvl="2"/>
            <a:r>
              <a:rPr lang="en-US" dirty="0" smtClean="0"/>
              <a:t>pointer on CPU not a pointer on GPU =&gt; cannot easily share complex data structures between CPU and GPU</a:t>
            </a:r>
          </a:p>
          <a:p>
            <a:pPr lvl="1"/>
            <a:endParaRPr lang="en-US" dirty="0" smtClean="0"/>
          </a:p>
        </p:txBody>
      </p:sp>
      <p:sp>
        <p:nvSpPr>
          <p:cNvPr id="4" name="Slide Number Placeholder 3"/>
          <p:cNvSpPr>
            <a:spLocks noGrp="1"/>
          </p:cNvSpPr>
          <p:nvPr>
            <p:ph type="sldNum" sz="quarter" idx="12"/>
          </p:nvPr>
        </p:nvSpPr>
        <p:spPr/>
        <p:txBody>
          <a:bodyPr/>
          <a:lstStyle/>
          <a:p>
            <a:fld id="{F23EC47D-D5CA-A042-A8D0-C217E3EA6E2F}" type="slidenum">
              <a:rPr lang="en-US" smtClean="0"/>
              <a:t>60</a:t>
            </a:fld>
            <a:endParaRPr lang="en-US"/>
          </a:p>
        </p:txBody>
      </p:sp>
    </p:spTree>
    <p:extLst>
      <p:ext uri="{BB962C8B-B14F-4D97-AF65-F5344CB8AC3E}">
        <p14:creationId xmlns:p14="http://schemas.microsoft.com/office/powerpoint/2010/main" val="103238438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Fusion / Integrated GPUs</a:t>
            </a:r>
            <a:endParaRPr lang="en-US" dirty="0"/>
          </a:p>
        </p:txBody>
      </p:sp>
      <p:sp>
        <p:nvSpPr>
          <p:cNvPr id="3" name="Content Placeholder 2"/>
          <p:cNvSpPr>
            <a:spLocks noGrp="1"/>
          </p:cNvSpPr>
          <p:nvPr>
            <p:ph idx="1"/>
          </p:nvPr>
        </p:nvSpPr>
        <p:spPr/>
        <p:txBody>
          <a:bodyPr>
            <a:normAutofit/>
          </a:bodyPr>
          <a:lstStyle/>
          <a:p>
            <a:r>
              <a:rPr lang="en-US" dirty="0" smtClean="0"/>
              <a:t>Why integrate?</a:t>
            </a:r>
          </a:p>
          <a:p>
            <a:pPr lvl="1"/>
            <a:r>
              <a:rPr lang="en-US" dirty="0" smtClean="0"/>
              <a:t>One chip versus two (cf. Moore’s Law, VLSI)</a:t>
            </a:r>
          </a:p>
          <a:p>
            <a:pPr lvl="1"/>
            <a:r>
              <a:rPr lang="en-US" dirty="0" smtClean="0"/>
              <a:t>Latency and bandwidth of communication: shared physical address space, even if off-chip, eliminates copy: AMD Fusion. 1</a:t>
            </a:r>
            <a:r>
              <a:rPr lang="en-US" baseline="30000" dirty="0" smtClean="0"/>
              <a:t>st</a:t>
            </a:r>
            <a:r>
              <a:rPr lang="en-US" dirty="0" smtClean="0"/>
              <a:t> iteration 2011.  Same DRAM</a:t>
            </a:r>
          </a:p>
          <a:p>
            <a:pPr lvl="1"/>
            <a:r>
              <a:rPr lang="en-US" dirty="0" smtClean="0"/>
              <a:t>Shared virtual address space? (AMD </a:t>
            </a:r>
            <a:r>
              <a:rPr lang="en-US" dirty="0" err="1" smtClean="0"/>
              <a:t>Kavari</a:t>
            </a:r>
            <a:r>
              <a:rPr lang="en-US" dirty="0" smtClean="0"/>
              <a:t> 2014)</a:t>
            </a:r>
          </a:p>
          <a:p>
            <a:pPr lvl="1"/>
            <a:r>
              <a:rPr lang="en-US" dirty="0" smtClean="0"/>
              <a:t>Reduce latency to spawn kernel means kernel needs to do less to justify cost of launching</a:t>
            </a:r>
          </a:p>
        </p:txBody>
      </p:sp>
      <p:sp>
        <p:nvSpPr>
          <p:cNvPr id="4" name="Slide Number Placeholder 3"/>
          <p:cNvSpPr>
            <a:spLocks noGrp="1"/>
          </p:cNvSpPr>
          <p:nvPr>
            <p:ph type="sldNum" sz="quarter" idx="12"/>
          </p:nvPr>
        </p:nvSpPr>
        <p:spPr/>
        <p:txBody>
          <a:bodyPr/>
          <a:lstStyle/>
          <a:p>
            <a:fld id="{F23EC47D-D5CA-A042-A8D0-C217E3EA6E2F}" type="slidenum">
              <a:rPr lang="en-US" smtClean="0"/>
              <a:t>61</a:t>
            </a:fld>
            <a:endParaRPr lang="en-US"/>
          </a:p>
        </p:txBody>
      </p:sp>
    </p:spTree>
    <p:extLst>
      <p:ext uri="{BB962C8B-B14F-4D97-AF65-F5344CB8AC3E}">
        <p14:creationId xmlns:p14="http://schemas.microsoft.com/office/powerpoint/2010/main" val="7541363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CPU Pointer not a GPU Pointer</a:t>
            </a:r>
            <a:endParaRPr lang="en-US" dirty="0"/>
          </a:p>
        </p:txBody>
      </p:sp>
      <p:sp>
        <p:nvSpPr>
          <p:cNvPr id="3" name="Content Placeholder 2"/>
          <p:cNvSpPr>
            <a:spLocks noGrp="1"/>
          </p:cNvSpPr>
          <p:nvPr>
            <p:ph idx="1"/>
          </p:nvPr>
        </p:nvSpPr>
        <p:spPr/>
        <p:txBody>
          <a:bodyPr/>
          <a:lstStyle/>
          <a:p>
            <a:r>
              <a:rPr lang="en-US" dirty="0" smtClean="0"/>
              <a:t>NVIDIA Unified Virtual Memory partially solves the problem but in a bad way:  </a:t>
            </a:r>
          </a:p>
          <a:p>
            <a:pPr lvl="1"/>
            <a:r>
              <a:rPr lang="en-US" dirty="0" smtClean="0"/>
              <a:t>GPU kernel reads from CPU memory space</a:t>
            </a:r>
          </a:p>
          <a:p>
            <a:r>
              <a:rPr lang="en-US" dirty="0" smtClean="0"/>
              <a:t>NVIDIA Uniform Memory (CUDA 6) improves by enabling automatic migration of data</a:t>
            </a:r>
          </a:p>
          <a:p>
            <a:r>
              <a:rPr lang="en-US" dirty="0" smtClean="0"/>
              <a:t>Limited academic work. </a:t>
            </a:r>
            <a:r>
              <a:rPr lang="en-US" dirty="0" err="1" smtClean="0"/>
              <a:t>Gelado</a:t>
            </a:r>
            <a:r>
              <a:rPr lang="en-US" dirty="0" smtClean="0"/>
              <a:t> et al. ASPLOS 2010.</a:t>
            </a:r>
          </a:p>
          <a:p>
            <a:pPr>
              <a:buNone/>
            </a:pP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62</a:t>
            </a:fld>
            <a:endParaRPr lang="en-US"/>
          </a:p>
        </p:txBody>
      </p:sp>
    </p:spTree>
    <p:extLst>
      <p:ext uri="{BB962C8B-B14F-4D97-AF65-F5344CB8AC3E}">
        <p14:creationId xmlns:p14="http://schemas.microsoft.com/office/powerpoint/2010/main" val="326963310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CPU </a:t>
            </a:r>
            <a:r>
              <a:rPr lang="en-US" dirty="0" err="1" smtClean="0">
                <a:sym typeface="Wingdings"/>
              </a:rPr>
              <a:t></a:t>
            </a:r>
            <a:r>
              <a:rPr lang="en-US" dirty="0" smtClean="0">
                <a:sym typeface="Wingdings"/>
              </a:rPr>
              <a:t> GPU </a:t>
            </a:r>
            <a:r>
              <a:rPr lang="en-US" dirty="0" smtClean="0"/>
              <a:t>Bandwidth</a:t>
            </a:r>
            <a:endParaRPr lang="en-US" dirty="0"/>
          </a:p>
        </p:txBody>
      </p:sp>
      <p:sp>
        <p:nvSpPr>
          <p:cNvPr id="3" name="Content Placeholder 2"/>
          <p:cNvSpPr>
            <a:spLocks noGrp="1"/>
          </p:cNvSpPr>
          <p:nvPr>
            <p:ph idx="1"/>
          </p:nvPr>
        </p:nvSpPr>
        <p:spPr>
          <a:xfrm>
            <a:off x="457200" y="1295400"/>
            <a:ext cx="8229600" cy="4525963"/>
          </a:xfrm>
        </p:spPr>
        <p:txBody>
          <a:bodyPr>
            <a:normAutofit fontScale="92500" lnSpcReduction="10000"/>
          </a:bodyPr>
          <a:lstStyle/>
          <a:p>
            <a:r>
              <a:rPr lang="en-US" dirty="0" smtClean="0"/>
              <a:t>Shared DRAM as found in AMD Fusion (recent Core i7) enables the elimination of copies from CPU to GPU.  Painful coding as of 2013.</a:t>
            </a:r>
          </a:p>
          <a:p>
            <a:endParaRPr lang="en-US" dirty="0" smtClean="0"/>
          </a:p>
          <a:p>
            <a:r>
              <a:rPr lang="en-US" dirty="0" smtClean="0"/>
              <a:t>One question how much benefit versus good coding.  Our limit study (WDDD 2008) found only ~50% gain.  </a:t>
            </a:r>
            <a:r>
              <a:rPr lang="en-US" dirty="0" err="1" smtClean="0"/>
              <a:t>Lustig</a:t>
            </a:r>
            <a:r>
              <a:rPr lang="en-US" dirty="0" smtClean="0"/>
              <a:t> &amp; </a:t>
            </a:r>
            <a:r>
              <a:rPr lang="en-US" dirty="0" err="1" smtClean="0"/>
              <a:t>Martonosi</a:t>
            </a:r>
            <a:r>
              <a:rPr lang="en-US" dirty="0" smtClean="0"/>
              <a:t> HPCA 2013.</a:t>
            </a:r>
          </a:p>
          <a:p>
            <a:endParaRPr lang="en-US" dirty="0" smtClean="0"/>
          </a:p>
          <a:p>
            <a:r>
              <a:rPr lang="en-US" dirty="0" smtClean="0"/>
              <a:t>Algorithm design—</a:t>
            </a:r>
            <a:r>
              <a:rPr lang="en-US" dirty="0" err="1" smtClean="0"/>
              <a:t>MummerGPU</a:t>
            </a:r>
            <a:r>
              <a:rPr lang="en-US" dirty="0" smtClean="0"/>
              <a:t>++</a:t>
            </a:r>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63</a:t>
            </a:fld>
            <a:endParaRPr lang="en-US"/>
          </a:p>
        </p:txBody>
      </p:sp>
    </p:spTree>
    <p:extLst>
      <p:ext uri="{BB962C8B-B14F-4D97-AF65-F5344CB8AC3E}">
        <p14:creationId xmlns:p14="http://schemas.microsoft.com/office/powerpoint/2010/main" val="198334278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CPU </a:t>
            </a:r>
            <a:r>
              <a:rPr lang="en-US" dirty="0" err="1" smtClean="0">
                <a:sym typeface="Wingdings"/>
              </a:rPr>
              <a:t></a:t>
            </a:r>
            <a:r>
              <a:rPr lang="en-US" dirty="0" smtClean="0">
                <a:sym typeface="Wingdings"/>
              </a:rPr>
              <a:t> GPU </a:t>
            </a:r>
            <a:r>
              <a:rPr lang="en-US" dirty="0" smtClean="0"/>
              <a:t>Latency</a:t>
            </a:r>
            <a:endParaRPr lang="en-US" dirty="0"/>
          </a:p>
        </p:txBody>
      </p:sp>
      <p:sp>
        <p:nvSpPr>
          <p:cNvPr id="3" name="Content Placeholder 2"/>
          <p:cNvSpPr>
            <a:spLocks noGrp="1"/>
          </p:cNvSpPr>
          <p:nvPr>
            <p:ph idx="1"/>
          </p:nvPr>
        </p:nvSpPr>
        <p:spPr>
          <a:xfrm>
            <a:off x="457200" y="1371600"/>
            <a:ext cx="8229600" cy="4525963"/>
          </a:xfrm>
        </p:spPr>
        <p:txBody>
          <a:bodyPr>
            <a:normAutofit lnSpcReduction="10000"/>
          </a:bodyPr>
          <a:lstStyle/>
          <a:p>
            <a:r>
              <a:rPr lang="en-US" dirty="0" smtClean="0"/>
              <a:t>NVIDIA’s solution: </a:t>
            </a:r>
            <a:r>
              <a:rPr lang="en-US" dirty="0" smtClean="0">
                <a:solidFill>
                  <a:srgbClr val="0000FF"/>
                </a:solidFill>
              </a:rPr>
              <a:t>CUDA Streams</a:t>
            </a:r>
            <a:r>
              <a:rPr lang="en-US" dirty="0"/>
              <a:t>.</a:t>
            </a:r>
            <a:r>
              <a:rPr lang="en-US" dirty="0" smtClean="0"/>
              <a:t>  Overlap GPU kernel computation with memory transfer. </a:t>
            </a:r>
            <a:r>
              <a:rPr lang="en-US" dirty="0"/>
              <a:t>S</a:t>
            </a:r>
            <a:r>
              <a:rPr lang="en-US" dirty="0" smtClean="0"/>
              <a:t>tream = ordered sequence of data movement commands and kernels.  Streams scheduled independently.  </a:t>
            </a:r>
            <a:r>
              <a:rPr lang="en-US" dirty="0" smtClean="0">
                <a:solidFill>
                  <a:srgbClr val="FF0000"/>
                </a:solidFill>
              </a:rPr>
              <a:t>Very painful programming.</a:t>
            </a:r>
          </a:p>
          <a:p>
            <a:r>
              <a:rPr lang="en-US" dirty="0" smtClean="0"/>
              <a:t>Academic work:  Limit Study (WDDD 2008), </a:t>
            </a:r>
            <a:r>
              <a:rPr lang="en-US" dirty="0" err="1" smtClean="0"/>
              <a:t>Lustig</a:t>
            </a:r>
            <a:r>
              <a:rPr lang="en-US" dirty="0" smtClean="0"/>
              <a:t> &amp; </a:t>
            </a:r>
            <a:r>
              <a:rPr lang="en-US" dirty="0" err="1" smtClean="0"/>
              <a:t>Martonosi</a:t>
            </a:r>
            <a:r>
              <a:rPr lang="en-US" dirty="0" smtClean="0"/>
              <a:t> HPCA 2013, Compiler data movement (August, PLDI 2011).</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64</a:t>
            </a:fld>
            <a:endParaRPr lang="en-US"/>
          </a:p>
        </p:txBody>
      </p:sp>
    </p:spTree>
    <p:extLst>
      <p:ext uri="{BB962C8B-B14F-4D97-AF65-F5344CB8AC3E}">
        <p14:creationId xmlns:p14="http://schemas.microsoft.com/office/powerpoint/2010/main" val="268003847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GPU Memory Size</a:t>
            </a:r>
            <a:endParaRPr lang="en-US" dirty="0"/>
          </a:p>
        </p:txBody>
      </p:sp>
      <p:sp>
        <p:nvSpPr>
          <p:cNvPr id="3" name="Content Placeholder 2"/>
          <p:cNvSpPr>
            <a:spLocks noGrp="1"/>
          </p:cNvSpPr>
          <p:nvPr>
            <p:ph idx="1"/>
          </p:nvPr>
        </p:nvSpPr>
        <p:spPr/>
        <p:txBody>
          <a:bodyPr/>
          <a:lstStyle/>
          <a:p>
            <a:r>
              <a:rPr lang="en-US" dirty="0" smtClean="0"/>
              <a:t>CUDA Streams</a:t>
            </a:r>
          </a:p>
          <a:p>
            <a:endParaRPr lang="en-US" dirty="0" smtClean="0"/>
          </a:p>
          <a:p>
            <a:r>
              <a:rPr lang="en-US" dirty="0"/>
              <a:t>A</a:t>
            </a:r>
            <a:r>
              <a:rPr lang="en-US" dirty="0" smtClean="0"/>
              <a:t>cademic work: Treat GPU memory as cache on CPU memory (Kim et al., </a:t>
            </a:r>
            <a:r>
              <a:rPr lang="en-US" dirty="0" err="1" smtClean="0"/>
              <a:t>ScaleGPU</a:t>
            </a:r>
            <a:r>
              <a:rPr lang="en-US" dirty="0" smtClean="0"/>
              <a:t>, IEEE CAL early access).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65</a:t>
            </a:fld>
            <a:endParaRPr lang="en-US"/>
          </a:p>
        </p:txBody>
      </p:sp>
    </p:spTree>
    <p:extLst>
      <p:ext uri="{BB962C8B-B14F-4D97-AF65-F5344CB8AC3E}">
        <p14:creationId xmlns:p14="http://schemas.microsoft.com/office/powerpoint/2010/main" val="416901364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to all these sub-issues?</a:t>
            </a:r>
            <a:endParaRPr lang="en-US" dirty="0"/>
          </a:p>
        </p:txBody>
      </p:sp>
      <p:sp>
        <p:nvSpPr>
          <p:cNvPr id="3" name="Content Placeholder 2"/>
          <p:cNvSpPr>
            <a:spLocks noGrp="1"/>
          </p:cNvSpPr>
          <p:nvPr>
            <p:ph idx="1"/>
          </p:nvPr>
        </p:nvSpPr>
        <p:spPr/>
        <p:txBody>
          <a:bodyPr/>
          <a:lstStyle/>
          <a:p>
            <a:r>
              <a:rPr lang="en-US" dirty="0" smtClean="0"/>
              <a:t>Heterogeneous System Architecture: Integrated CPU and GPU with coherence memory address space.</a:t>
            </a:r>
          </a:p>
          <a:p>
            <a:endParaRPr lang="en-US" dirty="0" smtClean="0"/>
          </a:p>
          <a:p>
            <a:r>
              <a:rPr lang="en-US" dirty="0" smtClean="0"/>
              <a:t>Need to figure out how to provide coherence between CPU and GPU.  </a:t>
            </a:r>
          </a:p>
          <a:p>
            <a:r>
              <a:rPr lang="en-US" dirty="0" smtClean="0"/>
              <a:t>Really two problems: Coherence within GPU and then between CPU and GPU.</a:t>
            </a:r>
          </a:p>
        </p:txBody>
      </p:sp>
      <p:sp>
        <p:nvSpPr>
          <p:cNvPr id="4" name="Slide Number Placeholder 3"/>
          <p:cNvSpPr>
            <a:spLocks noGrp="1"/>
          </p:cNvSpPr>
          <p:nvPr>
            <p:ph type="sldNum" sz="quarter" idx="12"/>
          </p:nvPr>
        </p:nvSpPr>
        <p:spPr/>
        <p:txBody>
          <a:bodyPr/>
          <a:lstStyle/>
          <a:p>
            <a:fld id="{F23EC47D-D5CA-A042-A8D0-C217E3EA6E2F}" type="slidenum">
              <a:rPr lang="en-US" smtClean="0"/>
              <a:t>66</a:t>
            </a:fld>
            <a:endParaRPr lang="en-US"/>
          </a:p>
        </p:txBody>
      </p:sp>
    </p:spTree>
    <p:extLst>
      <p:ext uri="{BB962C8B-B14F-4D97-AF65-F5344CB8AC3E}">
        <p14:creationId xmlns:p14="http://schemas.microsoft.com/office/powerpoint/2010/main" val="380746723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fontScale="90000"/>
          </a:bodyPr>
          <a:lstStyle/>
          <a:p>
            <a:r>
              <a:rPr lang="en-US" i="1" dirty="0"/>
              <a:t>Research Direction 4</a:t>
            </a:r>
            <a:r>
              <a:rPr lang="en-US" i="1" dirty="0" smtClean="0"/>
              <a:t>:</a:t>
            </a:r>
            <a:r>
              <a:rPr lang="en-US" i="1" dirty="0"/>
              <a:t/>
            </a:r>
            <a:br>
              <a:rPr lang="en-US" i="1" dirty="0"/>
            </a:br>
            <a:r>
              <a:rPr lang="en-US" dirty="0" smtClean="0"/>
              <a:t>Easier Programming with Synchronization</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67</a:t>
            </a:fld>
            <a:endParaRPr lang="en-US"/>
          </a:p>
        </p:txBody>
      </p:sp>
    </p:spTree>
    <p:extLst>
      <p:ext uri="{BB962C8B-B14F-4D97-AF65-F5344CB8AC3E}">
        <p14:creationId xmlns:p14="http://schemas.microsoft.com/office/powerpoint/2010/main" val="280898928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Synchronization </a:t>
            </a:r>
            <a:endParaRPr lang="en-US" dirty="0"/>
          </a:p>
        </p:txBody>
      </p:sp>
      <p:sp>
        <p:nvSpPr>
          <p:cNvPr id="3" name="Content Placeholder 2"/>
          <p:cNvSpPr>
            <a:spLocks noGrp="1"/>
          </p:cNvSpPr>
          <p:nvPr>
            <p:ph idx="1"/>
          </p:nvPr>
        </p:nvSpPr>
        <p:spPr>
          <a:xfrm>
            <a:off x="457200" y="1143000"/>
            <a:ext cx="8229600" cy="4983163"/>
          </a:xfrm>
        </p:spPr>
        <p:txBody>
          <a:bodyPr>
            <a:normAutofit fontScale="85000" lnSpcReduction="10000"/>
          </a:bodyPr>
          <a:lstStyle/>
          <a:p>
            <a:r>
              <a:rPr lang="en-US" dirty="0" smtClean="0"/>
              <a:t>Locks are not encouraged in current GPGPU programming manuals.  </a:t>
            </a:r>
          </a:p>
          <a:p>
            <a:r>
              <a:rPr lang="en-US" dirty="0" smtClean="0"/>
              <a:t>Interaction with SIMT stack can easily cause deadlocks:</a:t>
            </a:r>
          </a:p>
          <a:p>
            <a:endParaRPr lang="en-US" dirty="0"/>
          </a:p>
          <a:p>
            <a:pPr marL="0" indent="0">
              <a:buNone/>
            </a:pPr>
            <a:r>
              <a:rPr lang="en-US" sz="2100" dirty="0" smtClean="0">
                <a:latin typeface="Consolas"/>
                <a:cs typeface="Consolas"/>
              </a:rPr>
              <a:t>  </a:t>
            </a:r>
            <a:r>
              <a:rPr lang="en-US" sz="2100" b="1" dirty="0" smtClean="0">
                <a:solidFill>
                  <a:srgbClr val="0000FF"/>
                </a:solidFill>
                <a:latin typeface="Consolas"/>
                <a:cs typeface="Consolas"/>
              </a:rPr>
              <a:t>while</a:t>
            </a:r>
            <a:r>
              <a:rPr lang="en-US" sz="2100" dirty="0" smtClean="0">
                <a:latin typeface="Consolas"/>
                <a:cs typeface="Consolas"/>
              </a:rPr>
              <a:t>( </a:t>
            </a:r>
            <a:r>
              <a:rPr lang="en-US" sz="2100" dirty="0" err="1" smtClean="0">
                <a:solidFill>
                  <a:schemeClr val="accent5">
                    <a:lumMod val="75000"/>
                  </a:schemeClr>
                </a:solidFill>
                <a:latin typeface="Consolas"/>
                <a:cs typeface="Consolas"/>
              </a:rPr>
              <a:t>atomicCAS</a:t>
            </a:r>
            <a:r>
              <a:rPr lang="en-US" sz="2100" dirty="0" smtClean="0">
                <a:latin typeface="Consolas"/>
                <a:cs typeface="Consolas"/>
              </a:rPr>
              <a:t>(&amp;lock[a[</a:t>
            </a:r>
            <a:r>
              <a:rPr lang="en-US" sz="2100" dirty="0" err="1" smtClean="0">
                <a:latin typeface="Consolas"/>
                <a:cs typeface="Consolas"/>
              </a:rPr>
              <a:t>tid</a:t>
            </a:r>
            <a:r>
              <a:rPr lang="en-US" sz="2100" dirty="0" smtClean="0">
                <a:latin typeface="Consolas"/>
                <a:cs typeface="Consolas"/>
              </a:rPr>
              <a:t>]],0,1</a:t>
            </a:r>
            <a:r>
              <a:rPr lang="en-US" sz="2100" dirty="0">
                <a:latin typeface="Consolas"/>
                <a:cs typeface="Consolas"/>
              </a:rPr>
              <a:t>) != </a:t>
            </a:r>
            <a:r>
              <a:rPr lang="en-US" sz="2100" dirty="0" smtClean="0">
                <a:latin typeface="Consolas"/>
                <a:cs typeface="Consolas"/>
              </a:rPr>
              <a:t>0 )</a:t>
            </a:r>
          </a:p>
          <a:p>
            <a:pPr marL="0" indent="0">
              <a:buNone/>
            </a:pPr>
            <a:r>
              <a:rPr lang="en-US" sz="2100" dirty="0">
                <a:latin typeface="Consolas"/>
                <a:cs typeface="Consolas"/>
              </a:rPr>
              <a:t> </a:t>
            </a:r>
            <a:r>
              <a:rPr lang="en-US" sz="2100" dirty="0" smtClean="0">
                <a:latin typeface="Consolas"/>
                <a:cs typeface="Consolas"/>
              </a:rPr>
              <a:t>   ;  </a:t>
            </a:r>
            <a:r>
              <a:rPr lang="en-US" sz="2100" i="1" dirty="0" smtClean="0">
                <a:solidFill>
                  <a:srgbClr val="008000"/>
                </a:solidFill>
                <a:latin typeface="Consolas"/>
                <a:cs typeface="Consolas"/>
              </a:rPr>
              <a:t>// deadlock here if a[</a:t>
            </a:r>
            <a:r>
              <a:rPr lang="en-US" sz="2100" i="1" dirty="0" err="1">
                <a:solidFill>
                  <a:srgbClr val="008000"/>
                </a:solidFill>
                <a:latin typeface="Consolas"/>
                <a:cs typeface="Consolas"/>
              </a:rPr>
              <a:t>i</a:t>
            </a:r>
            <a:r>
              <a:rPr lang="en-US" sz="2100" i="1" dirty="0" smtClean="0">
                <a:solidFill>
                  <a:srgbClr val="008000"/>
                </a:solidFill>
                <a:latin typeface="Consolas"/>
                <a:cs typeface="Consolas"/>
              </a:rPr>
              <a:t>] = a[j] for any </a:t>
            </a:r>
            <a:r>
              <a:rPr lang="en-US" sz="2100" i="1" dirty="0" err="1" smtClean="0">
                <a:solidFill>
                  <a:srgbClr val="008000"/>
                </a:solidFill>
                <a:latin typeface="Consolas"/>
                <a:cs typeface="Consolas"/>
              </a:rPr>
              <a:t>i,j</a:t>
            </a:r>
            <a:r>
              <a:rPr lang="en-US" sz="2100" i="1" dirty="0" smtClean="0">
                <a:solidFill>
                  <a:srgbClr val="008000"/>
                </a:solidFill>
                <a:latin typeface="Consolas"/>
                <a:cs typeface="Consolas"/>
              </a:rPr>
              <a:t> = </a:t>
            </a:r>
            <a:r>
              <a:rPr lang="en-US" sz="2100" i="1" dirty="0" err="1" smtClean="0">
                <a:solidFill>
                  <a:srgbClr val="008000"/>
                </a:solidFill>
                <a:latin typeface="Consolas"/>
                <a:cs typeface="Consolas"/>
              </a:rPr>
              <a:t>tid</a:t>
            </a:r>
            <a:r>
              <a:rPr lang="en-US" sz="2100" i="1" dirty="0" smtClean="0">
                <a:solidFill>
                  <a:srgbClr val="008000"/>
                </a:solidFill>
                <a:latin typeface="Consolas"/>
                <a:cs typeface="Consolas"/>
              </a:rPr>
              <a:t> in warp</a:t>
            </a:r>
          </a:p>
          <a:p>
            <a:pPr marL="0" indent="0">
              <a:buNone/>
            </a:pPr>
            <a:r>
              <a:rPr lang="en-US" sz="2100" dirty="0">
                <a:latin typeface="Consolas"/>
                <a:cs typeface="Consolas"/>
              </a:rPr>
              <a:t> </a:t>
            </a:r>
            <a:r>
              <a:rPr lang="en-US" sz="2100" dirty="0" smtClean="0">
                <a:latin typeface="Consolas"/>
                <a:cs typeface="Consolas"/>
              </a:rPr>
              <a:t> </a:t>
            </a:r>
          </a:p>
          <a:p>
            <a:pPr marL="0" indent="0">
              <a:buNone/>
            </a:pPr>
            <a:r>
              <a:rPr lang="en-US" sz="2100" dirty="0" smtClean="0">
                <a:latin typeface="Consolas"/>
                <a:cs typeface="Consolas"/>
              </a:rPr>
              <a:t>  </a:t>
            </a:r>
            <a:r>
              <a:rPr lang="en-US" sz="2100" i="1" dirty="0" smtClean="0">
                <a:solidFill>
                  <a:srgbClr val="008000"/>
                </a:solidFill>
                <a:latin typeface="Consolas"/>
                <a:cs typeface="Consolas"/>
              </a:rPr>
              <a:t>// critical section goes here</a:t>
            </a:r>
            <a:endParaRPr lang="en-US" sz="2100" i="1" dirty="0">
              <a:solidFill>
                <a:srgbClr val="008000"/>
              </a:solidFill>
              <a:latin typeface="Consolas"/>
              <a:cs typeface="Consolas"/>
            </a:endParaRPr>
          </a:p>
          <a:p>
            <a:pPr marL="0" indent="0">
              <a:buNone/>
            </a:pPr>
            <a:endParaRPr lang="en-US" sz="2100" dirty="0" smtClean="0">
              <a:latin typeface="Consolas"/>
              <a:cs typeface="Consolas"/>
            </a:endParaRPr>
          </a:p>
          <a:p>
            <a:pPr marL="0" indent="0">
              <a:buNone/>
            </a:pPr>
            <a:r>
              <a:rPr lang="en-US" sz="2100" dirty="0">
                <a:latin typeface="Consolas"/>
                <a:cs typeface="Consolas"/>
              </a:rPr>
              <a:t> </a:t>
            </a:r>
            <a:r>
              <a:rPr lang="en-US" sz="2100" dirty="0" smtClean="0">
                <a:latin typeface="Consolas"/>
                <a:cs typeface="Consolas"/>
              </a:rPr>
              <a:t> </a:t>
            </a:r>
            <a:r>
              <a:rPr lang="en-US" sz="2100" dirty="0" err="1" smtClean="0">
                <a:solidFill>
                  <a:srgbClr val="31859C"/>
                </a:solidFill>
                <a:latin typeface="Consolas"/>
                <a:cs typeface="Consolas"/>
              </a:rPr>
              <a:t>atomicExch</a:t>
            </a:r>
            <a:r>
              <a:rPr lang="en-US" sz="2100" dirty="0" smtClean="0">
                <a:solidFill>
                  <a:srgbClr val="31859C"/>
                </a:solidFill>
                <a:latin typeface="Consolas"/>
                <a:cs typeface="Consolas"/>
              </a:rPr>
              <a:t> </a:t>
            </a:r>
            <a:r>
              <a:rPr lang="en-US" sz="2100" dirty="0" smtClean="0">
                <a:latin typeface="Consolas"/>
                <a:cs typeface="Consolas"/>
              </a:rPr>
              <a:t>(&amp;lock[a[</a:t>
            </a:r>
            <a:r>
              <a:rPr lang="en-US" sz="2100" dirty="0" err="1" smtClean="0">
                <a:latin typeface="Consolas"/>
                <a:cs typeface="Consolas"/>
              </a:rPr>
              <a:t>tid</a:t>
            </a:r>
            <a:r>
              <a:rPr lang="en-US" sz="2100" dirty="0" smtClean="0">
                <a:latin typeface="Consolas"/>
                <a:cs typeface="Consolas"/>
              </a:rPr>
              <a:t>]], </a:t>
            </a:r>
            <a:r>
              <a:rPr lang="en-US" sz="2100" dirty="0">
                <a:latin typeface="Consolas"/>
                <a:cs typeface="Consolas"/>
              </a:rPr>
              <a:t>0) ;</a:t>
            </a:r>
            <a:endParaRPr lang="en-US" sz="2100" dirty="0" smtClean="0">
              <a:latin typeface="Consolas"/>
              <a:cs typeface="Consolas"/>
            </a:endParaRPr>
          </a:p>
          <a:p>
            <a:pPr marL="0" indent="0">
              <a:buNone/>
            </a:pPr>
            <a:r>
              <a:rPr lang="en-US" dirty="0"/>
              <a:t>	</a:t>
            </a:r>
            <a:endParaRPr lang="en-US" dirty="0" smtClean="0"/>
          </a:p>
          <a:p>
            <a:pPr marL="0" indent="0">
              <a:buNone/>
            </a:pPr>
            <a:r>
              <a:rPr lang="en-US" dirty="0" smtClean="0"/>
              <a:t>  </a:t>
            </a:r>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68</a:t>
            </a:fld>
            <a:endParaRPr lang="en-US"/>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791200"/>
          </a:xfrm>
        </p:spPr>
        <p:txBody>
          <a:bodyPr>
            <a:normAutofit fontScale="92500" lnSpcReduction="20000"/>
          </a:bodyPr>
          <a:lstStyle/>
          <a:p>
            <a:pPr marL="0" indent="0">
              <a:buNone/>
            </a:pPr>
            <a:r>
              <a:rPr lang="en-US" dirty="0" smtClean="0"/>
              <a:t>Correct way to write critical section for GPGPU:</a:t>
            </a:r>
          </a:p>
          <a:p>
            <a:endParaRPr lang="en-US" dirty="0"/>
          </a:p>
          <a:p>
            <a:pPr marL="0" indent="0">
              <a:buNone/>
            </a:pPr>
            <a:r>
              <a:rPr lang="it-IT" sz="2100" dirty="0" smtClean="0">
                <a:latin typeface="Consolas"/>
                <a:cs typeface="Consolas"/>
              </a:rPr>
              <a:t> </a:t>
            </a:r>
            <a:r>
              <a:rPr lang="it-IT" sz="2100" dirty="0" err="1" smtClean="0">
                <a:latin typeface="Consolas"/>
                <a:cs typeface="Consolas"/>
              </a:rPr>
              <a:t>done</a:t>
            </a:r>
            <a:r>
              <a:rPr lang="it-IT" sz="2100" dirty="0" smtClean="0">
                <a:latin typeface="Consolas"/>
                <a:cs typeface="Consolas"/>
              </a:rPr>
              <a:t> </a:t>
            </a:r>
            <a:r>
              <a:rPr lang="it-IT" sz="2100" dirty="0">
                <a:latin typeface="Consolas"/>
                <a:cs typeface="Consolas"/>
              </a:rPr>
              <a:t>= </a:t>
            </a:r>
            <a:r>
              <a:rPr lang="it-IT" sz="2100" dirty="0" smtClean="0">
                <a:latin typeface="Consolas"/>
                <a:cs typeface="Consolas"/>
              </a:rPr>
              <a:t>false;</a:t>
            </a:r>
            <a:endParaRPr lang="it-IT" sz="2100" dirty="0">
              <a:latin typeface="Consolas"/>
              <a:cs typeface="Consolas"/>
            </a:endParaRPr>
          </a:p>
          <a:p>
            <a:pPr marL="0" indent="0">
              <a:buNone/>
            </a:pPr>
            <a:r>
              <a:rPr lang="en-US" sz="2100" b="1" dirty="0" smtClean="0">
                <a:solidFill>
                  <a:srgbClr val="0000FF"/>
                </a:solidFill>
                <a:latin typeface="Consolas"/>
                <a:cs typeface="Consolas"/>
              </a:rPr>
              <a:t> while</a:t>
            </a:r>
            <a:r>
              <a:rPr lang="en-US" sz="2100" dirty="0" smtClean="0">
                <a:latin typeface="Consolas"/>
                <a:cs typeface="Consolas"/>
              </a:rPr>
              <a:t>( !done </a:t>
            </a:r>
            <a:r>
              <a:rPr lang="en-US" sz="2100" dirty="0">
                <a:latin typeface="Consolas"/>
                <a:cs typeface="Consolas"/>
              </a:rPr>
              <a:t>) {</a:t>
            </a:r>
          </a:p>
          <a:p>
            <a:pPr marL="0" indent="0">
              <a:buNone/>
            </a:pPr>
            <a:r>
              <a:rPr lang="de-DE" sz="2100" dirty="0" smtClean="0">
                <a:latin typeface="Consolas"/>
                <a:cs typeface="Consolas"/>
              </a:rPr>
              <a:t>   </a:t>
            </a:r>
            <a:r>
              <a:rPr lang="de-DE" sz="2100" b="1" dirty="0" err="1" smtClean="0">
                <a:solidFill>
                  <a:srgbClr val="0000FF"/>
                </a:solidFill>
                <a:latin typeface="Consolas"/>
                <a:cs typeface="Consolas"/>
              </a:rPr>
              <a:t>if</a:t>
            </a:r>
            <a:r>
              <a:rPr lang="de-DE" sz="2100" dirty="0" smtClean="0">
                <a:latin typeface="Consolas"/>
                <a:cs typeface="Consolas"/>
              </a:rPr>
              <a:t>( </a:t>
            </a:r>
            <a:r>
              <a:rPr lang="en-US" sz="2100" dirty="0" err="1" smtClean="0">
                <a:solidFill>
                  <a:schemeClr val="accent5">
                    <a:lumMod val="75000"/>
                  </a:schemeClr>
                </a:solidFill>
                <a:latin typeface="Consolas"/>
                <a:cs typeface="Consolas"/>
              </a:rPr>
              <a:t>atomicCAS</a:t>
            </a:r>
            <a:r>
              <a:rPr lang="de-DE" sz="2100" dirty="0" smtClean="0">
                <a:latin typeface="Consolas"/>
                <a:cs typeface="Consolas"/>
              </a:rPr>
              <a:t> </a:t>
            </a:r>
            <a:r>
              <a:rPr lang="de-DE" sz="2100" dirty="0">
                <a:latin typeface="Consolas"/>
                <a:cs typeface="Consolas"/>
              </a:rPr>
              <a:t>(</a:t>
            </a:r>
            <a:r>
              <a:rPr lang="de-DE" sz="2100" dirty="0" smtClean="0">
                <a:latin typeface="Consolas"/>
                <a:cs typeface="Consolas"/>
              </a:rPr>
              <a:t>&amp;</a:t>
            </a:r>
            <a:r>
              <a:rPr lang="en-US" sz="2100" dirty="0">
                <a:latin typeface="Consolas"/>
                <a:cs typeface="Consolas"/>
              </a:rPr>
              <a:t>lock[a[</a:t>
            </a:r>
            <a:r>
              <a:rPr lang="en-US" sz="2100" dirty="0" err="1">
                <a:latin typeface="Consolas"/>
                <a:cs typeface="Consolas"/>
              </a:rPr>
              <a:t>tid</a:t>
            </a:r>
            <a:r>
              <a:rPr lang="en-US" sz="2100" dirty="0">
                <a:latin typeface="Consolas"/>
                <a:cs typeface="Consolas"/>
              </a:rPr>
              <a:t>]]</a:t>
            </a:r>
            <a:r>
              <a:rPr lang="de-DE" sz="2100" dirty="0" smtClean="0">
                <a:latin typeface="Consolas"/>
                <a:cs typeface="Consolas"/>
              </a:rPr>
              <a:t>, </a:t>
            </a:r>
            <a:r>
              <a:rPr lang="de-DE" sz="2100" dirty="0">
                <a:latin typeface="Consolas"/>
                <a:cs typeface="Consolas"/>
              </a:rPr>
              <a:t>0 , 1 </a:t>
            </a:r>
            <a:r>
              <a:rPr lang="de-DE" sz="2100" dirty="0" smtClean="0">
                <a:latin typeface="Consolas"/>
                <a:cs typeface="Consolas"/>
              </a:rPr>
              <a:t>)=</a:t>
            </a:r>
            <a:r>
              <a:rPr lang="de-DE" sz="2100" dirty="0">
                <a:latin typeface="Consolas"/>
                <a:cs typeface="Consolas"/>
              </a:rPr>
              <a:t>=</a:t>
            </a:r>
            <a:r>
              <a:rPr lang="de-DE" sz="2100" dirty="0" smtClean="0">
                <a:latin typeface="Consolas"/>
                <a:cs typeface="Consolas"/>
              </a:rPr>
              <a:t>0 ) {</a:t>
            </a:r>
          </a:p>
          <a:p>
            <a:pPr marL="0" indent="0">
              <a:buNone/>
            </a:pPr>
            <a:endParaRPr lang="de-DE" sz="2100" dirty="0">
              <a:latin typeface="Consolas"/>
              <a:cs typeface="Consolas"/>
            </a:endParaRPr>
          </a:p>
          <a:p>
            <a:pPr marL="0" indent="0">
              <a:buNone/>
            </a:pPr>
            <a:r>
              <a:rPr lang="en-US" sz="2100" i="1" dirty="0" smtClean="0">
                <a:solidFill>
                  <a:srgbClr val="008000"/>
                </a:solidFill>
                <a:latin typeface="Consolas"/>
                <a:cs typeface="Consolas"/>
              </a:rPr>
              <a:t>     /</a:t>
            </a:r>
            <a:r>
              <a:rPr lang="en-US" sz="2100" i="1" dirty="0">
                <a:solidFill>
                  <a:srgbClr val="008000"/>
                </a:solidFill>
                <a:latin typeface="Consolas"/>
                <a:cs typeface="Consolas"/>
              </a:rPr>
              <a:t>/ critical </a:t>
            </a:r>
            <a:r>
              <a:rPr lang="en-US" sz="2100" i="1" dirty="0" smtClean="0">
                <a:solidFill>
                  <a:srgbClr val="008000"/>
                </a:solidFill>
                <a:latin typeface="Consolas"/>
                <a:cs typeface="Consolas"/>
              </a:rPr>
              <a:t>section goes here</a:t>
            </a:r>
            <a:endParaRPr lang="en-US" sz="2100" i="1" dirty="0">
              <a:solidFill>
                <a:srgbClr val="008000"/>
              </a:solidFill>
              <a:latin typeface="Consolas"/>
              <a:cs typeface="Consolas"/>
            </a:endParaRPr>
          </a:p>
          <a:p>
            <a:pPr marL="0" indent="0">
              <a:buNone/>
            </a:pPr>
            <a:endParaRPr lang="de-DE" sz="2100" dirty="0" smtClean="0">
              <a:latin typeface="Consolas"/>
              <a:cs typeface="Consolas"/>
            </a:endParaRPr>
          </a:p>
          <a:p>
            <a:pPr marL="0" indent="0">
              <a:buNone/>
            </a:pPr>
            <a:r>
              <a:rPr lang="de-DE" sz="2100" dirty="0" smtClean="0">
                <a:latin typeface="Consolas"/>
                <a:cs typeface="Consolas"/>
              </a:rPr>
              <a:t>     </a:t>
            </a:r>
            <a:r>
              <a:rPr lang="en-US" sz="2100" dirty="0" err="1" smtClean="0">
                <a:solidFill>
                  <a:srgbClr val="31859C"/>
                </a:solidFill>
                <a:latin typeface="Consolas"/>
                <a:cs typeface="Consolas"/>
              </a:rPr>
              <a:t>atomicExch</a:t>
            </a:r>
            <a:r>
              <a:rPr lang="de-DE" sz="2100" dirty="0" smtClean="0">
                <a:latin typeface="Consolas"/>
                <a:cs typeface="Consolas"/>
              </a:rPr>
              <a:t>(&amp;</a:t>
            </a:r>
            <a:r>
              <a:rPr lang="en-US" sz="2100" dirty="0">
                <a:latin typeface="Consolas"/>
                <a:cs typeface="Consolas"/>
              </a:rPr>
              <a:t>lock[a[</a:t>
            </a:r>
            <a:r>
              <a:rPr lang="en-US" sz="2100" dirty="0" err="1">
                <a:latin typeface="Consolas"/>
                <a:cs typeface="Consolas"/>
              </a:rPr>
              <a:t>tid</a:t>
            </a:r>
            <a:r>
              <a:rPr lang="en-US" sz="2100" dirty="0">
                <a:latin typeface="Consolas"/>
                <a:cs typeface="Consolas"/>
              </a:rPr>
              <a:t>]]</a:t>
            </a:r>
            <a:r>
              <a:rPr lang="de-DE" sz="2100" dirty="0" smtClean="0">
                <a:latin typeface="Consolas"/>
                <a:cs typeface="Consolas"/>
              </a:rPr>
              <a:t>, </a:t>
            </a:r>
            <a:r>
              <a:rPr lang="de-DE" sz="2100" dirty="0">
                <a:latin typeface="Consolas"/>
                <a:cs typeface="Consolas"/>
              </a:rPr>
              <a:t>0 ) ;</a:t>
            </a:r>
          </a:p>
          <a:p>
            <a:pPr marL="0" indent="0">
              <a:buNone/>
            </a:pPr>
            <a:r>
              <a:rPr lang="de-DE" sz="2100" dirty="0" smtClean="0">
                <a:latin typeface="Consolas"/>
                <a:cs typeface="Consolas"/>
              </a:rPr>
              <a:t>   }</a:t>
            </a:r>
            <a:endParaRPr lang="de-DE" sz="2100" dirty="0">
              <a:latin typeface="Consolas"/>
              <a:cs typeface="Consolas"/>
            </a:endParaRPr>
          </a:p>
          <a:p>
            <a:pPr marL="0" indent="0">
              <a:buNone/>
            </a:pPr>
            <a:r>
              <a:rPr lang="de-DE" sz="2100" dirty="0" smtClean="0">
                <a:latin typeface="Consolas"/>
                <a:cs typeface="Consolas"/>
              </a:rPr>
              <a:t> }</a:t>
            </a:r>
            <a:endParaRPr lang="en-US" sz="2100" dirty="0" smtClean="0">
              <a:latin typeface="Consolas"/>
              <a:cs typeface="Consolas"/>
            </a:endParaRPr>
          </a:p>
          <a:p>
            <a:pPr marL="0" indent="0">
              <a:buNone/>
            </a:pPr>
            <a:r>
              <a:rPr lang="en-US" dirty="0" smtClean="0"/>
              <a:t>  </a:t>
            </a:r>
          </a:p>
          <a:p>
            <a:pPr marL="0" indent="0">
              <a:buNone/>
            </a:pPr>
            <a:r>
              <a:rPr lang="en-US" dirty="0" smtClean="0"/>
              <a:t>Most current </a:t>
            </a:r>
            <a:r>
              <a:rPr lang="en-US" dirty="0"/>
              <a:t>GPGPU programs use barriers within thread blocks </a:t>
            </a:r>
            <a:r>
              <a:rPr lang="en-US" dirty="0" smtClean="0"/>
              <a:t>and/or lock-free </a:t>
            </a:r>
            <a:r>
              <a:rPr lang="en-US" dirty="0"/>
              <a:t>data structures</a:t>
            </a:r>
            <a:r>
              <a:rPr lang="en-US" dirty="0" smtClean="0"/>
              <a:t>.</a:t>
            </a:r>
          </a:p>
          <a:p>
            <a:pPr marL="0" indent="0">
              <a:buNone/>
            </a:pPr>
            <a:endParaRPr lang="en-US" dirty="0"/>
          </a:p>
          <a:p>
            <a:pPr marL="0" indent="0">
              <a:buNone/>
            </a:pPr>
            <a:r>
              <a:rPr lang="en-US" dirty="0" smtClean="0"/>
              <a:t>This leads to the following picture…</a:t>
            </a:r>
            <a:endParaRPr lang="en-US" dirty="0"/>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69</a:t>
            </a:fld>
            <a:endParaRPr lang="en-US"/>
          </a:p>
        </p:txBody>
      </p:sp>
    </p:spTree>
    <p:extLst>
      <p:ext uri="{BB962C8B-B14F-4D97-AF65-F5344CB8AC3E}">
        <p14:creationId xmlns:p14="http://schemas.microsoft.com/office/powerpoint/2010/main" val="57174943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Growing Interest in GPGPU</a:t>
            </a:r>
            <a:endParaRPr lang="en-US" dirty="0"/>
          </a:p>
        </p:txBody>
      </p:sp>
      <p:sp>
        <p:nvSpPr>
          <p:cNvPr id="3" name="Content Placeholder 2"/>
          <p:cNvSpPr>
            <a:spLocks noGrp="1"/>
          </p:cNvSpPr>
          <p:nvPr>
            <p:ph idx="1"/>
          </p:nvPr>
        </p:nvSpPr>
        <p:spPr>
          <a:xfrm>
            <a:off x="457200" y="1447800"/>
            <a:ext cx="8229600" cy="4525963"/>
          </a:xfrm>
        </p:spPr>
        <p:txBody>
          <a:bodyPr>
            <a:normAutofit fontScale="92500"/>
          </a:bodyPr>
          <a:lstStyle/>
          <a:p>
            <a:r>
              <a:rPr lang="en-US" dirty="0" smtClean="0"/>
              <a:t>Supercomputing – Green500.org Nov 2014 </a:t>
            </a:r>
          </a:p>
          <a:p>
            <a:pPr marL="457200" lvl="1" indent="0">
              <a:buNone/>
            </a:pPr>
            <a:r>
              <a:rPr lang="en-US" sz="2400" dirty="0" smtClean="0"/>
              <a:t>“</a:t>
            </a:r>
            <a:r>
              <a:rPr lang="en-US" sz="2400" dirty="0"/>
              <a:t>the top three slots of the Green500 were powered by three different accelerators with number one, L-CSC, being powered by AMD </a:t>
            </a:r>
            <a:r>
              <a:rPr lang="en-US" sz="2400" dirty="0" err="1"/>
              <a:t>FirePro</a:t>
            </a:r>
            <a:r>
              <a:rPr lang="en-US" sz="2400" dirty="0"/>
              <a:t>™ S9150 GPUs; number two, </a:t>
            </a:r>
            <a:r>
              <a:rPr lang="en-US" sz="2400" dirty="0" err="1"/>
              <a:t>Suiren</a:t>
            </a:r>
            <a:r>
              <a:rPr lang="en-US" sz="2400" dirty="0"/>
              <a:t>, powered by PEZY-SC many-core accelerators; and number three, TSUBAME-KFC, powered by NVIDIA K20x GPUs. Beyond these top three, the next 20 supercomputers were also accelerator-based</a:t>
            </a:r>
            <a:r>
              <a:rPr lang="en-US" sz="2400" dirty="0" smtClean="0"/>
              <a:t>.”</a:t>
            </a:r>
          </a:p>
          <a:p>
            <a:r>
              <a:rPr lang="en-US" dirty="0" smtClean="0"/>
              <a:t>Deep Belief Networks map </a:t>
            </a:r>
            <a:r>
              <a:rPr lang="en-US" i="1" dirty="0" smtClean="0"/>
              <a:t>very</a:t>
            </a:r>
            <a:r>
              <a:rPr lang="en-US" dirty="0" smtClean="0"/>
              <a:t> well </a:t>
            </a:r>
            <a:r>
              <a:rPr lang="en-US" dirty="0"/>
              <a:t>to GPUs (e.g., </a:t>
            </a:r>
            <a:r>
              <a:rPr lang="en-US" dirty="0" smtClean="0"/>
              <a:t>Google</a:t>
            </a:r>
            <a:r>
              <a:rPr lang="en-US" dirty="0"/>
              <a:t> </a:t>
            </a:r>
            <a:r>
              <a:rPr lang="en-US" dirty="0" smtClean="0"/>
              <a:t>keynote at 2015 GPU Tech Conf.)	</a:t>
            </a:r>
          </a:p>
          <a:p>
            <a:pPr marL="0" indent="0">
              <a:buNone/>
            </a:pPr>
            <a:r>
              <a:rPr lang="en-US" sz="2400" dirty="0"/>
              <a:t> </a:t>
            </a:r>
            <a:r>
              <a:rPr lang="en-US" sz="2400" dirty="0" smtClean="0"/>
              <a:t>      http</a:t>
            </a:r>
            <a:r>
              <a:rPr lang="en-US" sz="2400" dirty="0"/>
              <a:t>://</a:t>
            </a:r>
            <a:r>
              <a:rPr lang="en-US" sz="2400" dirty="0" err="1"/>
              <a:t>blogs.nvidia.com</a:t>
            </a:r>
            <a:r>
              <a:rPr lang="en-US" sz="2400" dirty="0"/>
              <a:t>/blog/2015/03/18/</a:t>
            </a:r>
            <a:r>
              <a:rPr lang="en-US" sz="2400" dirty="0" err="1"/>
              <a:t>google-gpu</a:t>
            </a:r>
            <a:r>
              <a:rPr lang="en-US" sz="2400" dirty="0" smtClean="0"/>
              <a:t>/</a:t>
            </a:r>
          </a:p>
          <a:p>
            <a:pPr marL="0" indent="0">
              <a:buNone/>
            </a:pPr>
            <a:r>
              <a:rPr lang="en-US" sz="2400" dirty="0" smtClean="0"/>
              <a:t>	http</a:t>
            </a:r>
            <a:r>
              <a:rPr lang="en-US" sz="2400" dirty="0"/>
              <a:t>://</a:t>
            </a:r>
            <a:r>
              <a:rPr lang="en-US" sz="2400" dirty="0" err="1"/>
              <a:t>www.ustream.tv</a:t>
            </a:r>
            <a:r>
              <a:rPr lang="en-US" sz="2400" dirty="0"/>
              <a:t>/recorded/60071572</a:t>
            </a:r>
          </a:p>
        </p:txBody>
      </p:sp>
      <p:sp>
        <p:nvSpPr>
          <p:cNvPr id="4" name="Slide Number Placeholder 3"/>
          <p:cNvSpPr>
            <a:spLocks noGrp="1"/>
          </p:cNvSpPr>
          <p:nvPr>
            <p:ph type="sldNum" sz="quarter" idx="12"/>
          </p:nvPr>
        </p:nvSpPr>
        <p:spPr/>
        <p:txBody>
          <a:bodyPr/>
          <a:lstStyle/>
          <a:p>
            <a:fld id="{F23EC47D-D5CA-A042-A8D0-C217E3EA6E2F}" type="slidenum">
              <a:rPr lang="en-US" smtClean="0"/>
              <a:t>7</a:t>
            </a:fld>
            <a:endParaRPr lang="en-US"/>
          </a:p>
        </p:txBody>
      </p:sp>
    </p:spTree>
    <p:extLst>
      <p:ext uri="{BB962C8B-B14F-4D97-AF65-F5344CB8AC3E}">
        <p14:creationId xmlns:p14="http://schemas.microsoft.com/office/powerpoint/2010/main" val="9170848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6"/>
          <p:cNvSpPr>
            <a:spLocks noGrp="1" noChangeArrowheads="1"/>
          </p:cNvSpPr>
          <p:nvPr>
            <p:ph type="sldNum" sz="quarter" idx="12"/>
          </p:nvPr>
        </p:nvSpPr>
        <p:spPr>
          <a:noFill/>
        </p:spPr>
        <p:txBody>
          <a:bodyPr/>
          <a:lstStyle/>
          <a:p>
            <a:fld id="{6B996D6F-878B-7147-88B4-EC221D9233CB}" type="slidenum">
              <a:rPr lang="en-US">
                <a:latin typeface="Arial" pitchFamily="-65" charset="0"/>
                <a:ea typeface="ＭＳ Ｐゴシック" pitchFamily="-65" charset="-128"/>
                <a:cs typeface="ＭＳ Ｐゴシック" pitchFamily="-65" charset="-128"/>
              </a:rPr>
              <a:pPr/>
              <a:t>70</a:t>
            </a:fld>
            <a:endParaRPr lang="en-US">
              <a:latin typeface="Arial" pitchFamily="-65" charset="0"/>
              <a:ea typeface="ＭＳ Ｐゴシック" pitchFamily="-65" charset="-128"/>
              <a:cs typeface="ＭＳ Ｐゴシック" pitchFamily="-65" charset="-128"/>
            </a:endParaRPr>
          </a:p>
        </p:txBody>
      </p:sp>
      <p:sp>
        <p:nvSpPr>
          <p:cNvPr id="250944" name="Rectangle 64"/>
          <p:cNvSpPr>
            <a:spLocks noChangeArrowheads="1"/>
          </p:cNvSpPr>
          <p:nvPr/>
        </p:nvSpPr>
        <p:spPr bwMode="auto">
          <a:xfrm>
            <a:off x="5715000" y="4495800"/>
            <a:ext cx="457200" cy="1295400"/>
          </a:xfrm>
          <a:prstGeom prst="rect">
            <a:avLst/>
          </a:prstGeom>
          <a:solidFill>
            <a:srgbClr val="FFCC00"/>
          </a:solidFill>
          <a:ln w="9525">
            <a:noFill/>
            <a:miter lim="800000"/>
            <a:headEnd/>
            <a:tailEnd/>
          </a:ln>
        </p:spPr>
        <p:txBody>
          <a:bodyPr wrap="none" anchor="ctr">
            <a:prstTxWarp prst="textNoShape">
              <a:avLst/>
            </a:prstTxWarp>
          </a:bodyPr>
          <a:lstStyle/>
          <a:p>
            <a:endParaRPr lang="en-CA"/>
          </a:p>
        </p:txBody>
      </p:sp>
      <p:sp>
        <p:nvSpPr>
          <p:cNvPr id="250941" name="Rectangle 61"/>
          <p:cNvSpPr>
            <a:spLocks noChangeArrowheads="1"/>
          </p:cNvSpPr>
          <p:nvPr/>
        </p:nvSpPr>
        <p:spPr bwMode="auto">
          <a:xfrm>
            <a:off x="914400" y="4495800"/>
            <a:ext cx="1905000" cy="1295400"/>
          </a:xfrm>
          <a:prstGeom prst="rect">
            <a:avLst/>
          </a:prstGeom>
          <a:solidFill>
            <a:srgbClr val="FFCC00"/>
          </a:solidFill>
          <a:ln w="9525">
            <a:noFill/>
            <a:miter lim="800000"/>
            <a:headEnd/>
            <a:tailEnd/>
          </a:ln>
        </p:spPr>
        <p:txBody>
          <a:bodyPr wrap="none" anchor="ctr">
            <a:prstTxWarp prst="textNoShape">
              <a:avLst/>
            </a:prstTxWarp>
          </a:bodyPr>
          <a:lstStyle/>
          <a:p>
            <a:endParaRPr lang="en-CA"/>
          </a:p>
        </p:txBody>
      </p:sp>
      <p:sp>
        <p:nvSpPr>
          <p:cNvPr id="180230" name="Rectangle 3"/>
          <p:cNvSpPr>
            <a:spLocks noGrp="1" noChangeArrowheads="1"/>
          </p:cNvSpPr>
          <p:nvPr>
            <p:ph type="body" idx="1"/>
          </p:nvPr>
        </p:nvSpPr>
        <p:spPr>
          <a:xfrm>
            <a:off x="457200" y="838200"/>
            <a:ext cx="8229600" cy="5292725"/>
          </a:xfrm>
        </p:spPr>
        <p:txBody>
          <a:bodyPr/>
          <a:lstStyle/>
          <a:p>
            <a:r>
              <a:rPr lang="en-US" dirty="0">
                <a:ea typeface="ＭＳ Ｐゴシック" pitchFamily="-65" charset="-128"/>
                <a:cs typeface="ＭＳ Ｐゴシック" pitchFamily="-65" charset="-128"/>
              </a:rPr>
              <a:t>Lifetime of GPU Application Development</a:t>
            </a:r>
          </a:p>
        </p:txBody>
      </p:sp>
      <p:grpSp>
        <p:nvGrpSpPr>
          <p:cNvPr id="2" name="Group 83"/>
          <p:cNvGrpSpPr>
            <a:grpSpLocks/>
          </p:cNvGrpSpPr>
          <p:nvPr/>
        </p:nvGrpSpPr>
        <p:grpSpPr bwMode="auto">
          <a:xfrm>
            <a:off x="457200" y="1676400"/>
            <a:ext cx="3629025" cy="1976438"/>
            <a:chOff x="1179" y="1104"/>
            <a:chExt cx="2286" cy="1245"/>
          </a:xfrm>
        </p:grpSpPr>
        <p:sp>
          <p:nvSpPr>
            <p:cNvPr id="180288" name="Line 5"/>
            <p:cNvSpPr>
              <a:spLocks noChangeShapeType="1"/>
            </p:cNvSpPr>
            <p:nvPr/>
          </p:nvSpPr>
          <p:spPr bwMode="auto">
            <a:xfrm flipV="1">
              <a:off x="1438" y="1104"/>
              <a:ext cx="0" cy="1144"/>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89" name="Line 6"/>
            <p:cNvSpPr>
              <a:spLocks noChangeShapeType="1"/>
            </p:cNvSpPr>
            <p:nvPr/>
          </p:nvSpPr>
          <p:spPr bwMode="auto">
            <a:xfrm>
              <a:off x="1179" y="2080"/>
              <a:ext cx="2286" cy="0"/>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90" name="Text Box 8"/>
            <p:cNvSpPr txBox="1">
              <a:spLocks noChangeArrowheads="1"/>
            </p:cNvSpPr>
            <p:nvPr/>
          </p:nvSpPr>
          <p:spPr bwMode="auto">
            <a:xfrm>
              <a:off x="2091" y="2080"/>
              <a:ext cx="508" cy="269"/>
            </a:xfrm>
            <a:prstGeom prst="rect">
              <a:avLst/>
            </a:prstGeom>
            <a:noFill/>
            <a:ln w="9525">
              <a:noFill/>
              <a:miter lim="800000"/>
              <a:headEnd/>
              <a:tailEnd/>
            </a:ln>
          </p:spPr>
          <p:txBody>
            <a:bodyPr wrap="none">
              <a:prstTxWarp prst="textNoShape">
                <a:avLst/>
              </a:prstTxWarp>
              <a:spAutoFit/>
            </a:bodyPr>
            <a:lstStyle/>
            <a:p>
              <a:pPr defTabSz="4389438"/>
              <a:r>
                <a:rPr lang="en-US" sz="2200"/>
                <a:t>Time</a:t>
              </a:r>
            </a:p>
          </p:txBody>
        </p:sp>
      </p:grpSp>
      <p:grpSp>
        <p:nvGrpSpPr>
          <p:cNvPr id="3" name="Group 26"/>
          <p:cNvGrpSpPr>
            <a:grpSpLocks/>
          </p:cNvGrpSpPr>
          <p:nvPr/>
        </p:nvGrpSpPr>
        <p:grpSpPr bwMode="auto">
          <a:xfrm>
            <a:off x="1023938" y="1752600"/>
            <a:ext cx="4419600" cy="1371600"/>
            <a:chOff x="1584" y="1872"/>
            <a:chExt cx="2784" cy="864"/>
          </a:xfrm>
        </p:grpSpPr>
        <p:grpSp>
          <p:nvGrpSpPr>
            <p:cNvPr id="4" name="Group 23"/>
            <p:cNvGrpSpPr>
              <a:grpSpLocks/>
            </p:cNvGrpSpPr>
            <p:nvPr/>
          </p:nvGrpSpPr>
          <p:grpSpPr bwMode="auto">
            <a:xfrm>
              <a:off x="1584" y="2064"/>
              <a:ext cx="1632" cy="672"/>
              <a:chOff x="1584" y="2112"/>
              <a:chExt cx="1632" cy="624"/>
            </a:xfrm>
          </p:grpSpPr>
          <p:sp>
            <p:nvSpPr>
              <p:cNvPr id="180285" name="Line 18"/>
              <p:cNvSpPr>
                <a:spLocks noChangeShapeType="1"/>
              </p:cNvSpPr>
              <p:nvPr/>
            </p:nvSpPr>
            <p:spPr bwMode="auto">
              <a:xfrm>
                <a:off x="1584" y="2736"/>
                <a:ext cx="240" cy="0"/>
              </a:xfrm>
              <a:prstGeom prst="line">
                <a:avLst/>
              </a:prstGeom>
              <a:noFill/>
              <a:ln w="76200">
                <a:solidFill>
                  <a:schemeClr val="accent2"/>
                </a:solidFill>
                <a:round/>
                <a:headEnd/>
                <a:tailEnd/>
              </a:ln>
            </p:spPr>
            <p:txBody>
              <a:bodyPr>
                <a:prstTxWarp prst="textNoShape">
                  <a:avLst/>
                </a:prstTxWarp>
              </a:bodyPr>
              <a:lstStyle/>
              <a:p>
                <a:endParaRPr lang="en-US"/>
              </a:p>
            </p:txBody>
          </p:sp>
          <p:sp>
            <p:nvSpPr>
              <p:cNvPr id="180286" name="Line 19"/>
              <p:cNvSpPr>
                <a:spLocks noChangeShapeType="1"/>
              </p:cNvSpPr>
              <p:nvPr/>
            </p:nvSpPr>
            <p:spPr bwMode="auto">
              <a:xfrm flipV="1">
                <a:off x="1824" y="2112"/>
                <a:ext cx="48" cy="624"/>
              </a:xfrm>
              <a:prstGeom prst="line">
                <a:avLst/>
              </a:prstGeom>
              <a:noFill/>
              <a:ln w="76200">
                <a:solidFill>
                  <a:schemeClr val="accent2"/>
                </a:solidFill>
                <a:round/>
                <a:headEnd type="oval" w="sm" len="sm"/>
                <a:tailEnd type="oval" w="sm" len="sm"/>
              </a:ln>
            </p:spPr>
            <p:txBody>
              <a:bodyPr>
                <a:prstTxWarp prst="textNoShape">
                  <a:avLst/>
                </a:prstTxWarp>
              </a:bodyPr>
              <a:lstStyle/>
              <a:p>
                <a:endParaRPr lang="en-US"/>
              </a:p>
            </p:txBody>
          </p:sp>
          <p:sp>
            <p:nvSpPr>
              <p:cNvPr id="180287" name="Line 20"/>
              <p:cNvSpPr>
                <a:spLocks noChangeShapeType="1"/>
              </p:cNvSpPr>
              <p:nvPr/>
            </p:nvSpPr>
            <p:spPr bwMode="auto">
              <a:xfrm>
                <a:off x="1872" y="2112"/>
                <a:ext cx="1344" cy="0"/>
              </a:xfrm>
              <a:prstGeom prst="line">
                <a:avLst/>
              </a:prstGeom>
              <a:noFill/>
              <a:ln w="76200">
                <a:solidFill>
                  <a:schemeClr val="accent2"/>
                </a:solidFill>
                <a:round/>
                <a:headEnd/>
                <a:tailEnd/>
              </a:ln>
            </p:spPr>
            <p:txBody>
              <a:bodyPr>
                <a:prstTxWarp prst="textNoShape">
                  <a:avLst/>
                </a:prstTxWarp>
              </a:bodyPr>
              <a:lstStyle/>
              <a:p>
                <a:endParaRPr lang="en-US"/>
              </a:p>
            </p:txBody>
          </p:sp>
        </p:grpSp>
        <p:sp>
          <p:nvSpPr>
            <p:cNvPr id="180284" name="Text Box 9"/>
            <p:cNvSpPr txBox="1">
              <a:spLocks noChangeArrowheads="1"/>
            </p:cNvSpPr>
            <p:nvPr/>
          </p:nvSpPr>
          <p:spPr bwMode="auto">
            <a:xfrm>
              <a:off x="3168" y="1872"/>
              <a:ext cx="1200" cy="211"/>
            </a:xfrm>
            <a:prstGeom prst="rect">
              <a:avLst/>
            </a:prstGeom>
            <a:noFill/>
            <a:ln w="9525">
              <a:noFill/>
              <a:miter lim="800000"/>
              <a:headEnd/>
              <a:tailEnd/>
            </a:ln>
          </p:spPr>
          <p:txBody>
            <a:bodyPr lIns="0" tIns="0" rIns="0" bIns="0">
              <a:prstTxWarp prst="textNoShape">
                <a:avLst/>
              </a:prstTxWarp>
              <a:spAutoFit/>
            </a:bodyPr>
            <a:lstStyle/>
            <a:p>
              <a:pPr algn="ctr" defTabSz="4389438"/>
              <a:r>
                <a:rPr lang="en-US" sz="2200" b="1">
                  <a:solidFill>
                    <a:schemeClr val="accent2"/>
                  </a:solidFill>
                </a:rPr>
                <a:t>Functionality</a:t>
              </a:r>
              <a:r>
                <a:rPr lang="en-US" sz="2200"/>
                <a:t> </a:t>
              </a:r>
            </a:p>
          </p:txBody>
        </p:sp>
      </p:grpSp>
      <p:grpSp>
        <p:nvGrpSpPr>
          <p:cNvPr id="5" name="Group 78"/>
          <p:cNvGrpSpPr>
            <a:grpSpLocks/>
          </p:cNvGrpSpPr>
          <p:nvPr/>
        </p:nvGrpSpPr>
        <p:grpSpPr bwMode="auto">
          <a:xfrm>
            <a:off x="1557338" y="2057400"/>
            <a:ext cx="3886200" cy="1066800"/>
            <a:chOff x="1893" y="1280"/>
            <a:chExt cx="2448" cy="672"/>
          </a:xfrm>
        </p:grpSpPr>
        <p:grpSp>
          <p:nvGrpSpPr>
            <p:cNvPr id="6" name="Group 30"/>
            <p:cNvGrpSpPr>
              <a:grpSpLocks/>
            </p:cNvGrpSpPr>
            <p:nvPr/>
          </p:nvGrpSpPr>
          <p:grpSpPr bwMode="auto">
            <a:xfrm>
              <a:off x="1893" y="1328"/>
              <a:ext cx="1296" cy="624"/>
              <a:chOff x="1920" y="2112"/>
              <a:chExt cx="1296" cy="624"/>
            </a:xfrm>
          </p:grpSpPr>
          <p:sp>
            <p:nvSpPr>
              <p:cNvPr id="180278" name="Freeform 7"/>
              <p:cNvSpPr>
                <a:spLocks/>
              </p:cNvSpPr>
              <p:nvPr/>
            </p:nvSpPr>
            <p:spPr bwMode="auto">
              <a:xfrm>
                <a:off x="1920" y="2112"/>
                <a:ext cx="912" cy="621"/>
              </a:xfrm>
              <a:custGeom>
                <a:avLst/>
                <a:gdLst>
                  <a:gd name="T0" fmla="*/ 0 w 1776"/>
                  <a:gd name="T1" fmla="*/ 19 h 1056"/>
                  <a:gd name="T2" fmla="*/ 28 w 1776"/>
                  <a:gd name="T3" fmla="*/ 15 h 1056"/>
                  <a:gd name="T4" fmla="*/ 39 w 1776"/>
                  <a:gd name="T5" fmla="*/ 0 h 1056"/>
                  <a:gd name="T6" fmla="*/ 0 60000 65536"/>
                  <a:gd name="T7" fmla="*/ 0 60000 65536"/>
                  <a:gd name="T8" fmla="*/ 0 60000 65536"/>
                  <a:gd name="T9" fmla="*/ 0 w 1776"/>
                  <a:gd name="T10" fmla="*/ 0 h 1056"/>
                  <a:gd name="T11" fmla="*/ 1776 w 1776"/>
                  <a:gd name="T12" fmla="*/ 1056 h 1056"/>
                </a:gdLst>
                <a:ahLst/>
                <a:cxnLst>
                  <a:cxn ang="T6">
                    <a:pos x="T0" y="T1"/>
                  </a:cxn>
                  <a:cxn ang="T7">
                    <a:pos x="T2" y="T3"/>
                  </a:cxn>
                  <a:cxn ang="T8">
                    <a:pos x="T4" y="T5"/>
                  </a:cxn>
                </a:cxnLst>
                <a:rect l="T9" t="T10" r="T11" b="T12"/>
                <a:pathLst>
                  <a:path w="1776" h="1056">
                    <a:moveTo>
                      <a:pt x="0" y="1056"/>
                    </a:moveTo>
                    <a:cubicBezTo>
                      <a:pt x="500" y="1024"/>
                      <a:pt x="1000" y="992"/>
                      <a:pt x="1296" y="816"/>
                    </a:cubicBezTo>
                    <a:cubicBezTo>
                      <a:pt x="1592" y="640"/>
                      <a:pt x="1684" y="320"/>
                      <a:pt x="1776" y="0"/>
                    </a:cubicBezTo>
                  </a:path>
                </a:pathLst>
              </a:custGeom>
              <a:noFill/>
              <a:ln w="76200">
                <a:solidFill>
                  <a:srgbClr val="FF3300"/>
                </a:solidFill>
                <a:round/>
                <a:headEnd type="oval" w="sm" len="sm"/>
                <a:tailEnd/>
              </a:ln>
            </p:spPr>
            <p:txBody>
              <a:bodyPr>
                <a:prstTxWarp prst="textNoShape">
                  <a:avLst/>
                </a:prstTxWarp>
              </a:bodyPr>
              <a:lstStyle/>
              <a:p>
                <a:endParaRPr lang="en-US"/>
              </a:p>
            </p:txBody>
          </p:sp>
          <p:sp>
            <p:nvSpPr>
              <p:cNvPr id="180279" name="Line 12"/>
              <p:cNvSpPr>
                <a:spLocks noChangeShapeType="1"/>
              </p:cNvSpPr>
              <p:nvPr/>
            </p:nvSpPr>
            <p:spPr bwMode="auto">
              <a:xfrm>
                <a:off x="2832" y="2112"/>
                <a:ext cx="384" cy="0"/>
              </a:xfrm>
              <a:prstGeom prst="line">
                <a:avLst/>
              </a:prstGeom>
              <a:noFill/>
              <a:ln w="76200">
                <a:solidFill>
                  <a:srgbClr val="FF0000"/>
                </a:solidFill>
                <a:round/>
                <a:headEnd type="oval" w="sm" len="sm"/>
                <a:tailEnd/>
              </a:ln>
            </p:spPr>
            <p:txBody>
              <a:bodyPr>
                <a:prstTxWarp prst="textNoShape">
                  <a:avLst/>
                </a:prstTxWarp>
              </a:bodyPr>
              <a:lstStyle/>
              <a:p>
                <a:endParaRPr lang="en-US"/>
              </a:p>
            </p:txBody>
          </p:sp>
          <p:sp>
            <p:nvSpPr>
              <p:cNvPr id="180280" name="Oval 13"/>
              <p:cNvSpPr>
                <a:spLocks noChangeArrowheads="1"/>
              </p:cNvSpPr>
              <p:nvPr/>
            </p:nvSpPr>
            <p:spPr bwMode="auto">
              <a:xfrm>
                <a:off x="2736" y="2256"/>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81" name="Oval 14"/>
              <p:cNvSpPr>
                <a:spLocks noChangeArrowheads="1"/>
              </p:cNvSpPr>
              <p:nvPr/>
            </p:nvSpPr>
            <p:spPr bwMode="auto">
              <a:xfrm>
                <a:off x="2544" y="2544"/>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82" name="Oval 16"/>
              <p:cNvSpPr>
                <a:spLocks noChangeArrowheads="1"/>
              </p:cNvSpPr>
              <p:nvPr/>
            </p:nvSpPr>
            <p:spPr bwMode="auto">
              <a:xfrm>
                <a:off x="2208" y="2640"/>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grpSp>
        <p:sp>
          <p:nvSpPr>
            <p:cNvPr id="180277" name="Text Box 9"/>
            <p:cNvSpPr txBox="1">
              <a:spLocks noChangeArrowheads="1"/>
            </p:cNvSpPr>
            <p:nvPr/>
          </p:nvSpPr>
          <p:spPr bwMode="auto">
            <a:xfrm>
              <a:off x="3141" y="1280"/>
              <a:ext cx="1200" cy="269"/>
            </a:xfrm>
            <a:prstGeom prst="rect">
              <a:avLst/>
            </a:prstGeom>
            <a:noFill/>
            <a:ln w="9525">
              <a:noFill/>
              <a:miter lim="800000"/>
              <a:headEnd/>
              <a:tailEnd/>
            </a:ln>
          </p:spPr>
          <p:txBody>
            <a:bodyPr>
              <a:prstTxWarp prst="textNoShape">
                <a:avLst/>
              </a:prstTxWarp>
              <a:spAutoFit/>
            </a:bodyPr>
            <a:lstStyle/>
            <a:p>
              <a:pPr algn="ctr" defTabSz="4389438"/>
              <a:r>
                <a:rPr lang="en-US" sz="2200" b="1">
                  <a:solidFill>
                    <a:srgbClr val="FF0000"/>
                  </a:solidFill>
                </a:rPr>
                <a:t>Performance</a:t>
              </a:r>
              <a:r>
                <a:rPr lang="en-US" sz="2200"/>
                <a:t> </a:t>
              </a:r>
            </a:p>
          </p:txBody>
        </p:sp>
      </p:grpSp>
      <p:sp>
        <p:nvSpPr>
          <p:cNvPr id="180234" name="Date Placeholder 3"/>
          <p:cNvSpPr txBox="1">
            <a:spLocks noGrp="1"/>
          </p:cNvSpPr>
          <p:nvPr/>
        </p:nvSpPr>
        <p:spPr bwMode="auto">
          <a:xfrm>
            <a:off x="457200" y="6243638"/>
            <a:ext cx="2286000" cy="457200"/>
          </a:xfrm>
          <a:prstGeom prst="rect">
            <a:avLst/>
          </a:prstGeom>
          <a:noFill/>
          <a:ln w="9525">
            <a:noFill/>
            <a:miter lim="800000"/>
            <a:headEnd/>
            <a:tailEnd/>
          </a:ln>
        </p:spPr>
        <p:txBody>
          <a:bodyPr anchor="b">
            <a:prstTxWarp prst="textNoShape">
              <a:avLst/>
            </a:prstTxWarp>
          </a:bodyPr>
          <a:lstStyle/>
          <a:p>
            <a:r>
              <a:rPr lang="en-US" sz="1000" b="1">
                <a:solidFill>
                  <a:schemeClr val="bg2"/>
                </a:solidFill>
              </a:rPr>
              <a:t>Wilson Fung, Inderpeet Singh, Andrew Brownsword, Tor Aamodt</a:t>
            </a:r>
          </a:p>
        </p:txBody>
      </p:sp>
      <p:sp>
        <p:nvSpPr>
          <p:cNvPr id="250928" name="Text Box 48"/>
          <p:cNvSpPr txBox="1">
            <a:spLocks noChangeArrowheads="1"/>
          </p:cNvSpPr>
          <p:nvPr/>
        </p:nvSpPr>
        <p:spPr bwMode="auto">
          <a:xfrm>
            <a:off x="1447800" y="4852988"/>
            <a:ext cx="431800" cy="579437"/>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rPr>
              <a:t>?</a:t>
            </a:r>
          </a:p>
        </p:txBody>
      </p:sp>
      <p:grpSp>
        <p:nvGrpSpPr>
          <p:cNvPr id="7" name="Group 80"/>
          <p:cNvGrpSpPr>
            <a:grpSpLocks/>
          </p:cNvGrpSpPr>
          <p:nvPr/>
        </p:nvGrpSpPr>
        <p:grpSpPr bwMode="auto">
          <a:xfrm>
            <a:off x="1023938" y="4648200"/>
            <a:ext cx="3548062" cy="1041400"/>
            <a:chOff x="549" y="2928"/>
            <a:chExt cx="2235" cy="656"/>
          </a:xfrm>
        </p:grpSpPr>
        <p:sp>
          <p:nvSpPr>
            <p:cNvPr id="180273" name="Line 36"/>
            <p:cNvSpPr>
              <a:spLocks noChangeShapeType="1"/>
            </p:cNvSpPr>
            <p:nvPr/>
          </p:nvSpPr>
          <p:spPr bwMode="auto">
            <a:xfrm flipV="1">
              <a:off x="549" y="3552"/>
              <a:ext cx="1035" cy="32"/>
            </a:xfrm>
            <a:prstGeom prst="line">
              <a:avLst/>
            </a:prstGeom>
            <a:noFill/>
            <a:ln w="76200">
              <a:solidFill>
                <a:schemeClr val="accent2"/>
              </a:solidFill>
              <a:round/>
              <a:headEnd/>
              <a:tailEnd/>
            </a:ln>
          </p:spPr>
          <p:txBody>
            <a:bodyPr>
              <a:prstTxWarp prst="textNoShape">
                <a:avLst/>
              </a:prstTxWarp>
            </a:bodyPr>
            <a:lstStyle/>
            <a:p>
              <a:endParaRPr lang="en-US"/>
            </a:p>
          </p:txBody>
        </p:sp>
        <p:sp>
          <p:nvSpPr>
            <p:cNvPr id="180274" name="Line 37"/>
            <p:cNvSpPr>
              <a:spLocks noChangeShapeType="1"/>
            </p:cNvSpPr>
            <p:nvPr/>
          </p:nvSpPr>
          <p:spPr bwMode="auto">
            <a:xfrm flipV="1">
              <a:off x="1584" y="2928"/>
              <a:ext cx="48" cy="624"/>
            </a:xfrm>
            <a:prstGeom prst="line">
              <a:avLst/>
            </a:prstGeom>
            <a:noFill/>
            <a:ln w="76200">
              <a:solidFill>
                <a:schemeClr val="accent2"/>
              </a:solidFill>
              <a:round/>
              <a:headEnd type="oval" w="sm" len="sm"/>
              <a:tailEnd type="oval" w="sm" len="sm"/>
            </a:ln>
          </p:spPr>
          <p:txBody>
            <a:bodyPr>
              <a:prstTxWarp prst="textNoShape">
                <a:avLst/>
              </a:prstTxWarp>
            </a:bodyPr>
            <a:lstStyle/>
            <a:p>
              <a:endParaRPr lang="en-US"/>
            </a:p>
          </p:txBody>
        </p:sp>
        <p:sp>
          <p:nvSpPr>
            <p:cNvPr id="180275" name="Line 38"/>
            <p:cNvSpPr>
              <a:spLocks noChangeShapeType="1"/>
            </p:cNvSpPr>
            <p:nvPr/>
          </p:nvSpPr>
          <p:spPr bwMode="auto">
            <a:xfrm>
              <a:off x="1632" y="2928"/>
              <a:ext cx="1152" cy="0"/>
            </a:xfrm>
            <a:prstGeom prst="line">
              <a:avLst/>
            </a:prstGeom>
            <a:noFill/>
            <a:ln w="76200">
              <a:solidFill>
                <a:schemeClr val="accent2"/>
              </a:solidFill>
              <a:round/>
              <a:headEnd/>
              <a:tailEnd/>
            </a:ln>
          </p:spPr>
          <p:txBody>
            <a:bodyPr>
              <a:prstTxWarp prst="textNoShape">
                <a:avLst/>
              </a:prstTxWarp>
            </a:bodyPr>
            <a:lstStyle/>
            <a:p>
              <a:endParaRPr lang="en-US"/>
            </a:p>
          </p:txBody>
        </p:sp>
      </p:grpSp>
      <p:grpSp>
        <p:nvGrpSpPr>
          <p:cNvPr id="8" name="Group 79"/>
          <p:cNvGrpSpPr>
            <a:grpSpLocks/>
          </p:cNvGrpSpPr>
          <p:nvPr/>
        </p:nvGrpSpPr>
        <p:grpSpPr bwMode="auto">
          <a:xfrm>
            <a:off x="2819400" y="4724400"/>
            <a:ext cx="1752600" cy="933450"/>
            <a:chOff x="1680" y="2976"/>
            <a:chExt cx="1104" cy="588"/>
          </a:xfrm>
        </p:grpSpPr>
        <p:sp>
          <p:nvSpPr>
            <p:cNvPr id="180268" name="Freeform 7"/>
            <p:cNvSpPr>
              <a:spLocks/>
            </p:cNvSpPr>
            <p:nvPr/>
          </p:nvSpPr>
          <p:spPr bwMode="auto">
            <a:xfrm>
              <a:off x="1680" y="2976"/>
              <a:ext cx="912" cy="576"/>
            </a:xfrm>
            <a:custGeom>
              <a:avLst/>
              <a:gdLst>
                <a:gd name="T0" fmla="*/ 0 w 1776"/>
                <a:gd name="T1" fmla="*/ 13 h 1056"/>
                <a:gd name="T2" fmla="*/ 28 w 1776"/>
                <a:gd name="T3" fmla="*/ 10 h 1056"/>
                <a:gd name="T4" fmla="*/ 39 w 1776"/>
                <a:gd name="T5" fmla="*/ 0 h 1056"/>
                <a:gd name="T6" fmla="*/ 0 60000 65536"/>
                <a:gd name="T7" fmla="*/ 0 60000 65536"/>
                <a:gd name="T8" fmla="*/ 0 60000 65536"/>
                <a:gd name="T9" fmla="*/ 0 w 1776"/>
                <a:gd name="T10" fmla="*/ 0 h 1056"/>
                <a:gd name="T11" fmla="*/ 1776 w 1776"/>
                <a:gd name="T12" fmla="*/ 1056 h 1056"/>
              </a:gdLst>
              <a:ahLst/>
              <a:cxnLst>
                <a:cxn ang="T6">
                  <a:pos x="T0" y="T1"/>
                </a:cxn>
                <a:cxn ang="T7">
                  <a:pos x="T2" y="T3"/>
                </a:cxn>
                <a:cxn ang="T8">
                  <a:pos x="T4" y="T5"/>
                </a:cxn>
              </a:cxnLst>
              <a:rect l="T9" t="T10" r="T11" b="T12"/>
              <a:pathLst>
                <a:path w="1776" h="1056">
                  <a:moveTo>
                    <a:pt x="0" y="1056"/>
                  </a:moveTo>
                  <a:cubicBezTo>
                    <a:pt x="500" y="1024"/>
                    <a:pt x="1000" y="992"/>
                    <a:pt x="1296" y="816"/>
                  </a:cubicBezTo>
                  <a:cubicBezTo>
                    <a:pt x="1592" y="640"/>
                    <a:pt x="1684" y="320"/>
                    <a:pt x="1776" y="0"/>
                  </a:cubicBezTo>
                </a:path>
              </a:pathLst>
            </a:custGeom>
            <a:noFill/>
            <a:ln w="76200">
              <a:solidFill>
                <a:srgbClr val="FF3300"/>
              </a:solidFill>
              <a:round/>
              <a:headEnd type="oval" w="sm" len="sm"/>
              <a:tailEnd/>
            </a:ln>
          </p:spPr>
          <p:txBody>
            <a:bodyPr>
              <a:prstTxWarp prst="textNoShape">
                <a:avLst/>
              </a:prstTxWarp>
            </a:bodyPr>
            <a:lstStyle/>
            <a:p>
              <a:endParaRPr lang="en-US"/>
            </a:p>
          </p:txBody>
        </p:sp>
        <p:sp>
          <p:nvSpPr>
            <p:cNvPr id="180269" name="Line 42"/>
            <p:cNvSpPr>
              <a:spLocks noChangeShapeType="1"/>
            </p:cNvSpPr>
            <p:nvPr/>
          </p:nvSpPr>
          <p:spPr bwMode="auto">
            <a:xfrm>
              <a:off x="2592" y="2976"/>
              <a:ext cx="192" cy="0"/>
            </a:xfrm>
            <a:prstGeom prst="line">
              <a:avLst/>
            </a:prstGeom>
            <a:noFill/>
            <a:ln w="76200">
              <a:solidFill>
                <a:srgbClr val="FF0000"/>
              </a:solidFill>
              <a:round/>
              <a:headEnd type="oval" w="sm" len="sm"/>
              <a:tailEnd/>
            </a:ln>
          </p:spPr>
          <p:txBody>
            <a:bodyPr>
              <a:prstTxWarp prst="textNoShape">
                <a:avLst/>
              </a:prstTxWarp>
            </a:bodyPr>
            <a:lstStyle/>
            <a:p>
              <a:endParaRPr lang="en-US"/>
            </a:p>
          </p:txBody>
        </p:sp>
        <p:sp>
          <p:nvSpPr>
            <p:cNvPr id="180270" name="Oval 43"/>
            <p:cNvSpPr>
              <a:spLocks noChangeArrowheads="1"/>
            </p:cNvSpPr>
            <p:nvPr/>
          </p:nvSpPr>
          <p:spPr bwMode="auto">
            <a:xfrm>
              <a:off x="2496" y="3120"/>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71" name="Oval 44"/>
            <p:cNvSpPr>
              <a:spLocks noChangeArrowheads="1"/>
            </p:cNvSpPr>
            <p:nvPr/>
          </p:nvSpPr>
          <p:spPr bwMode="auto">
            <a:xfrm>
              <a:off x="2304" y="3360"/>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72" name="Oval 45"/>
            <p:cNvSpPr>
              <a:spLocks noChangeArrowheads="1"/>
            </p:cNvSpPr>
            <p:nvPr/>
          </p:nvSpPr>
          <p:spPr bwMode="auto">
            <a:xfrm>
              <a:off x="1968" y="3468"/>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grpSp>
      <p:grpSp>
        <p:nvGrpSpPr>
          <p:cNvPr id="9" name="Group 81"/>
          <p:cNvGrpSpPr>
            <a:grpSpLocks/>
          </p:cNvGrpSpPr>
          <p:nvPr/>
        </p:nvGrpSpPr>
        <p:grpSpPr bwMode="auto">
          <a:xfrm>
            <a:off x="457200" y="3810000"/>
            <a:ext cx="4191000" cy="2408238"/>
            <a:chOff x="192" y="2400"/>
            <a:chExt cx="2640" cy="1517"/>
          </a:xfrm>
        </p:grpSpPr>
        <p:sp>
          <p:nvSpPr>
            <p:cNvPr id="180264" name="Line 5"/>
            <p:cNvSpPr>
              <a:spLocks noChangeShapeType="1"/>
            </p:cNvSpPr>
            <p:nvPr/>
          </p:nvSpPr>
          <p:spPr bwMode="auto">
            <a:xfrm flipV="1">
              <a:off x="451" y="2672"/>
              <a:ext cx="0" cy="1144"/>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65" name="Line 6"/>
            <p:cNvSpPr>
              <a:spLocks noChangeShapeType="1"/>
            </p:cNvSpPr>
            <p:nvPr/>
          </p:nvSpPr>
          <p:spPr bwMode="auto">
            <a:xfrm>
              <a:off x="192" y="3648"/>
              <a:ext cx="2640" cy="0"/>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66" name="Text Box 8"/>
            <p:cNvSpPr txBox="1">
              <a:spLocks noChangeArrowheads="1"/>
            </p:cNvSpPr>
            <p:nvPr/>
          </p:nvSpPr>
          <p:spPr bwMode="auto">
            <a:xfrm>
              <a:off x="1392" y="3648"/>
              <a:ext cx="508" cy="269"/>
            </a:xfrm>
            <a:prstGeom prst="rect">
              <a:avLst/>
            </a:prstGeom>
            <a:noFill/>
            <a:ln w="9525">
              <a:noFill/>
              <a:miter lim="800000"/>
              <a:headEnd/>
              <a:tailEnd/>
            </a:ln>
          </p:spPr>
          <p:txBody>
            <a:bodyPr wrap="none">
              <a:prstTxWarp prst="textNoShape">
                <a:avLst/>
              </a:prstTxWarp>
              <a:spAutoFit/>
            </a:bodyPr>
            <a:lstStyle/>
            <a:p>
              <a:pPr defTabSz="4389438"/>
              <a:r>
                <a:rPr lang="en-US" sz="2200"/>
                <a:t>Time</a:t>
              </a:r>
            </a:p>
          </p:txBody>
        </p:sp>
        <p:sp>
          <p:nvSpPr>
            <p:cNvPr id="180267" name="Text Box 8"/>
            <p:cNvSpPr txBox="1">
              <a:spLocks noChangeArrowheads="1"/>
            </p:cNvSpPr>
            <p:nvPr/>
          </p:nvSpPr>
          <p:spPr bwMode="auto">
            <a:xfrm>
              <a:off x="240" y="2400"/>
              <a:ext cx="2400" cy="271"/>
            </a:xfrm>
            <a:prstGeom prst="rect">
              <a:avLst/>
            </a:prstGeom>
            <a:noFill/>
            <a:ln w="9525">
              <a:noFill/>
              <a:miter lim="800000"/>
              <a:headEnd/>
              <a:tailEnd/>
            </a:ln>
          </p:spPr>
          <p:txBody>
            <a:bodyPr wrap="none">
              <a:prstTxWarp prst="textNoShape">
                <a:avLst/>
              </a:prstTxWarp>
              <a:spAutoFit/>
            </a:bodyPr>
            <a:lstStyle/>
            <a:p>
              <a:pPr defTabSz="4389438"/>
              <a:r>
                <a:rPr lang="en-US" sz="2200" u="sng" dirty="0"/>
                <a:t>Fine-Grained </a:t>
              </a:r>
              <a:r>
                <a:rPr lang="en-US" sz="2200" u="sng" dirty="0" smtClean="0"/>
                <a:t>Locking/Lock-Free</a:t>
              </a:r>
              <a:endParaRPr lang="en-US" sz="2200" u="sng" dirty="0"/>
            </a:p>
          </p:txBody>
        </p:sp>
      </p:grpSp>
      <p:grpSp>
        <p:nvGrpSpPr>
          <p:cNvPr id="10" name="Group 71"/>
          <p:cNvGrpSpPr>
            <a:grpSpLocks/>
          </p:cNvGrpSpPr>
          <p:nvPr/>
        </p:nvGrpSpPr>
        <p:grpSpPr bwMode="auto">
          <a:xfrm>
            <a:off x="5257800" y="3810000"/>
            <a:ext cx="3124200" cy="2408238"/>
            <a:chOff x="3312" y="2400"/>
            <a:chExt cx="1968" cy="1517"/>
          </a:xfrm>
        </p:grpSpPr>
        <p:sp>
          <p:nvSpPr>
            <p:cNvPr id="180256" name="Line 5"/>
            <p:cNvSpPr>
              <a:spLocks noChangeShapeType="1"/>
            </p:cNvSpPr>
            <p:nvPr/>
          </p:nvSpPr>
          <p:spPr bwMode="auto">
            <a:xfrm flipV="1">
              <a:off x="3571" y="2672"/>
              <a:ext cx="0" cy="1144"/>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57" name="Line 6"/>
            <p:cNvSpPr>
              <a:spLocks noChangeShapeType="1"/>
            </p:cNvSpPr>
            <p:nvPr/>
          </p:nvSpPr>
          <p:spPr bwMode="auto">
            <a:xfrm>
              <a:off x="3312" y="3648"/>
              <a:ext cx="1968" cy="0"/>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58" name="Text Box 8"/>
            <p:cNvSpPr txBox="1">
              <a:spLocks noChangeArrowheads="1"/>
            </p:cNvSpPr>
            <p:nvPr/>
          </p:nvSpPr>
          <p:spPr bwMode="auto">
            <a:xfrm>
              <a:off x="4128" y="3648"/>
              <a:ext cx="508" cy="269"/>
            </a:xfrm>
            <a:prstGeom prst="rect">
              <a:avLst/>
            </a:prstGeom>
            <a:noFill/>
            <a:ln w="9525">
              <a:noFill/>
              <a:miter lim="800000"/>
              <a:headEnd/>
              <a:tailEnd/>
            </a:ln>
          </p:spPr>
          <p:txBody>
            <a:bodyPr wrap="none">
              <a:prstTxWarp prst="textNoShape">
                <a:avLst/>
              </a:prstTxWarp>
              <a:spAutoFit/>
            </a:bodyPr>
            <a:lstStyle/>
            <a:p>
              <a:pPr defTabSz="4389438"/>
              <a:r>
                <a:rPr lang="en-US" sz="2200"/>
                <a:t>Time</a:t>
              </a:r>
            </a:p>
          </p:txBody>
        </p:sp>
        <p:grpSp>
          <p:nvGrpSpPr>
            <p:cNvPr id="11" name="Group 70"/>
            <p:cNvGrpSpPr>
              <a:grpSpLocks/>
            </p:cNvGrpSpPr>
            <p:nvPr/>
          </p:nvGrpSpPr>
          <p:grpSpPr bwMode="auto">
            <a:xfrm>
              <a:off x="3669" y="2928"/>
              <a:ext cx="1515" cy="656"/>
              <a:chOff x="3669" y="2928"/>
              <a:chExt cx="1515" cy="656"/>
            </a:xfrm>
          </p:grpSpPr>
          <p:sp>
            <p:nvSpPr>
              <p:cNvPr id="180261" name="Line 52"/>
              <p:cNvSpPr>
                <a:spLocks noChangeShapeType="1"/>
              </p:cNvSpPr>
              <p:nvPr/>
            </p:nvSpPr>
            <p:spPr bwMode="auto">
              <a:xfrm flipV="1">
                <a:off x="3669" y="3552"/>
                <a:ext cx="123" cy="32"/>
              </a:xfrm>
              <a:prstGeom prst="line">
                <a:avLst/>
              </a:prstGeom>
              <a:noFill/>
              <a:ln w="76200">
                <a:solidFill>
                  <a:schemeClr val="accent2"/>
                </a:solidFill>
                <a:round/>
                <a:headEnd/>
                <a:tailEnd/>
              </a:ln>
            </p:spPr>
            <p:txBody>
              <a:bodyPr>
                <a:prstTxWarp prst="textNoShape">
                  <a:avLst/>
                </a:prstTxWarp>
              </a:bodyPr>
              <a:lstStyle/>
              <a:p>
                <a:endParaRPr lang="en-US"/>
              </a:p>
            </p:txBody>
          </p:sp>
          <p:sp>
            <p:nvSpPr>
              <p:cNvPr id="180262" name="Line 53"/>
              <p:cNvSpPr>
                <a:spLocks noChangeShapeType="1"/>
              </p:cNvSpPr>
              <p:nvPr/>
            </p:nvSpPr>
            <p:spPr bwMode="auto">
              <a:xfrm flipV="1">
                <a:off x="3792" y="2928"/>
                <a:ext cx="48" cy="624"/>
              </a:xfrm>
              <a:prstGeom prst="line">
                <a:avLst/>
              </a:prstGeom>
              <a:noFill/>
              <a:ln w="76200">
                <a:solidFill>
                  <a:schemeClr val="accent2"/>
                </a:solidFill>
                <a:round/>
                <a:headEnd type="oval" w="sm" len="sm"/>
                <a:tailEnd type="oval" w="sm" len="sm"/>
              </a:ln>
            </p:spPr>
            <p:txBody>
              <a:bodyPr>
                <a:prstTxWarp prst="textNoShape">
                  <a:avLst/>
                </a:prstTxWarp>
              </a:bodyPr>
              <a:lstStyle/>
              <a:p>
                <a:endParaRPr lang="en-US"/>
              </a:p>
            </p:txBody>
          </p:sp>
          <p:sp>
            <p:nvSpPr>
              <p:cNvPr id="180263" name="Line 54"/>
              <p:cNvSpPr>
                <a:spLocks noChangeShapeType="1"/>
              </p:cNvSpPr>
              <p:nvPr/>
            </p:nvSpPr>
            <p:spPr bwMode="auto">
              <a:xfrm flipV="1">
                <a:off x="3840" y="2928"/>
                <a:ext cx="1344" cy="0"/>
              </a:xfrm>
              <a:prstGeom prst="line">
                <a:avLst/>
              </a:prstGeom>
              <a:noFill/>
              <a:ln w="76200">
                <a:solidFill>
                  <a:schemeClr val="accent2"/>
                </a:solidFill>
                <a:round/>
                <a:headEnd/>
                <a:tailEnd/>
              </a:ln>
            </p:spPr>
            <p:txBody>
              <a:bodyPr>
                <a:prstTxWarp prst="textNoShape">
                  <a:avLst/>
                </a:prstTxWarp>
              </a:bodyPr>
              <a:lstStyle/>
              <a:p>
                <a:endParaRPr lang="en-US"/>
              </a:p>
            </p:txBody>
          </p:sp>
        </p:grpSp>
        <p:sp>
          <p:nvSpPr>
            <p:cNvPr id="180260" name="Text Box 8"/>
            <p:cNvSpPr txBox="1">
              <a:spLocks noChangeArrowheads="1"/>
            </p:cNvSpPr>
            <p:nvPr/>
          </p:nvSpPr>
          <p:spPr bwMode="auto">
            <a:xfrm>
              <a:off x="3408" y="2400"/>
              <a:ext cx="1860" cy="269"/>
            </a:xfrm>
            <a:prstGeom prst="rect">
              <a:avLst/>
            </a:prstGeom>
            <a:noFill/>
            <a:ln w="9525">
              <a:noFill/>
              <a:miter lim="800000"/>
              <a:headEnd/>
              <a:tailEnd/>
            </a:ln>
          </p:spPr>
          <p:txBody>
            <a:bodyPr wrap="none">
              <a:prstTxWarp prst="textNoShape">
                <a:avLst/>
              </a:prstTxWarp>
              <a:spAutoFit/>
            </a:bodyPr>
            <a:lstStyle/>
            <a:p>
              <a:pPr defTabSz="4389438"/>
              <a:r>
                <a:rPr lang="en-US" sz="2200" u="sng"/>
                <a:t>Transactional Memory</a:t>
              </a:r>
            </a:p>
          </p:txBody>
        </p:sp>
      </p:grpSp>
      <p:sp>
        <p:nvSpPr>
          <p:cNvPr id="250945" name="Line 65"/>
          <p:cNvSpPr>
            <a:spLocks noChangeShapeType="1"/>
          </p:cNvSpPr>
          <p:nvPr/>
        </p:nvSpPr>
        <p:spPr bwMode="auto">
          <a:xfrm>
            <a:off x="4876800" y="3810000"/>
            <a:ext cx="0" cy="2438400"/>
          </a:xfrm>
          <a:prstGeom prst="line">
            <a:avLst/>
          </a:prstGeom>
          <a:noFill/>
          <a:ln w="9525">
            <a:solidFill>
              <a:schemeClr val="tx1"/>
            </a:solidFill>
            <a:round/>
            <a:headEnd/>
            <a:tailEnd/>
          </a:ln>
        </p:spPr>
        <p:txBody>
          <a:bodyPr>
            <a:prstTxWarp prst="textNoShape">
              <a:avLst/>
            </a:prstTxWarp>
          </a:bodyPr>
          <a:lstStyle/>
          <a:p>
            <a:endParaRPr lang="en-US"/>
          </a:p>
        </p:txBody>
      </p:sp>
      <p:grpSp>
        <p:nvGrpSpPr>
          <p:cNvPr id="12" name="Group 70"/>
          <p:cNvGrpSpPr>
            <a:grpSpLocks/>
          </p:cNvGrpSpPr>
          <p:nvPr/>
        </p:nvGrpSpPr>
        <p:grpSpPr bwMode="auto">
          <a:xfrm>
            <a:off x="6172200" y="4724400"/>
            <a:ext cx="2057400" cy="933450"/>
            <a:chOff x="3888" y="2976"/>
            <a:chExt cx="1296" cy="588"/>
          </a:xfrm>
        </p:grpSpPr>
        <p:sp>
          <p:nvSpPr>
            <p:cNvPr id="180251" name="Freeform 7"/>
            <p:cNvSpPr>
              <a:spLocks/>
            </p:cNvSpPr>
            <p:nvPr/>
          </p:nvSpPr>
          <p:spPr bwMode="auto">
            <a:xfrm>
              <a:off x="3888" y="2976"/>
              <a:ext cx="912" cy="576"/>
            </a:xfrm>
            <a:custGeom>
              <a:avLst/>
              <a:gdLst>
                <a:gd name="T0" fmla="*/ 0 w 1776"/>
                <a:gd name="T1" fmla="*/ 13 h 1056"/>
                <a:gd name="T2" fmla="*/ 28 w 1776"/>
                <a:gd name="T3" fmla="*/ 10 h 1056"/>
                <a:gd name="T4" fmla="*/ 39 w 1776"/>
                <a:gd name="T5" fmla="*/ 0 h 1056"/>
                <a:gd name="T6" fmla="*/ 0 60000 65536"/>
                <a:gd name="T7" fmla="*/ 0 60000 65536"/>
                <a:gd name="T8" fmla="*/ 0 60000 65536"/>
                <a:gd name="T9" fmla="*/ 0 w 1776"/>
                <a:gd name="T10" fmla="*/ 0 h 1056"/>
                <a:gd name="T11" fmla="*/ 1776 w 1776"/>
                <a:gd name="T12" fmla="*/ 1056 h 1056"/>
              </a:gdLst>
              <a:ahLst/>
              <a:cxnLst>
                <a:cxn ang="T6">
                  <a:pos x="T0" y="T1"/>
                </a:cxn>
                <a:cxn ang="T7">
                  <a:pos x="T2" y="T3"/>
                </a:cxn>
                <a:cxn ang="T8">
                  <a:pos x="T4" y="T5"/>
                </a:cxn>
              </a:cxnLst>
              <a:rect l="T9" t="T10" r="T11" b="T12"/>
              <a:pathLst>
                <a:path w="1776" h="1056">
                  <a:moveTo>
                    <a:pt x="0" y="1056"/>
                  </a:moveTo>
                  <a:cubicBezTo>
                    <a:pt x="500" y="1024"/>
                    <a:pt x="1000" y="992"/>
                    <a:pt x="1296" y="816"/>
                  </a:cubicBezTo>
                  <a:cubicBezTo>
                    <a:pt x="1592" y="640"/>
                    <a:pt x="1684" y="320"/>
                    <a:pt x="1776" y="0"/>
                  </a:cubicBezTo>
                </a:path>
              </a:pathLst>
            </a:custGeom>
            <a:noFill/>
            <a:ln w="76200">
              <a:solidFill>
                <a:srgbClr val="FF3300"/>
              </a:solidFill>
              <a:round/>
              <a:headEnd type="oval" w="sm" len="sm"/>
              <a:tailEnd/>
            </a:ln>
          </p:spPr>
          <p:txBody>
            <a:bodyPr>
              <a:prstTxWarp prst="textNoShape">
                <a:avLst/>
              </a:prstTxWarp>
            </a:bodyPr>
            <a:lstStyle/>
            <a:p>
              <a:endParaRPr lang="en-US"/>
            </a:p>
          </p:txBody>
        </p:sp>
        <p:sp>
          <p:nvSpPr>
            <p:cNvPr id="180252" name="Line 56"/>
            <p:cNvSpPr>
              <a:spLocks noChangeShapeType="1"/>
            </p:cNvSpPr>
            <p:nvPr/>
          </p:nvSpPr>
          <p:spPr bwMode="auto">
            <a:xfrm>
              <a:off x="4800" y="2976"/>
              <a:ext cx="384" cy="0"/>
            </a:xfrm>
            <a:prstGeom prst="line">
              <a:avLst/>
            </a:prstGeom>
            <a:noFill/>
            <a:ln w="76200">
              <a:solidFill>
                <a:srgbClr val="FF0000"/>
              </a:solidFill>
              <a:round/>
              <a:headEnd type="oval" w="sm" len="sm"/>
              <a:tailEnd/>
            </a:ln>
          </p:spPr>
          <p:txBody>
            <a:bodyPr>
              <a:prstTxWarp prst="textNoShape">
                <a:avLst/>
              </a:prstTxWarp>
            </a:bodyPr>
            <a:lstStyle/>
            <a:p>
              <a:endParaRPr lang="en-US"/>
            </a:p>
          </p:txBody>
        </p:sp>
        <p:sp>
          <p:nvSpPr>
            <p:cNvPr id="180253" name="Oval 57"/>
            <p:cNvSpPr>
              <a:spLocks noChangeArrowheads="1"/>
            </p:cNvSpPr>
            <p:nvPr/>
          </p:nvSpPr>
          <p:spPr bwMode="auto">
            <a:xfrm>
              <a:off x="4704" y="3120"/>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54" name="Oval 58"/>
            <p:cNvSpPr>
              <a:spLocks noChangeArrowheads="1"/>
            </p:cNvSpPr>
            <p:nvPr/>
          </p:nvSpPr>
          <p:spPr bwMode="auto">
            <a:xfrm>
              <a:off x="4512" y="3360"/>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55" name="Oval 59"/>
            <p:cNvSpPr>
              <a:spLocks noChangeArrowheads="1"/>
            </p:cNvSpPr>
            <p:nvPr/>
          </p:nvSpPr>
          <p:spPr bwMode="auto">
            <a:xfrm>
              <a:off x="4176" y="3468"/>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grpSp>
      <p:grpSp>
        <p:nvGrpSpPr>
          <p:cNvPr id="13" name="Group 69"/>
          <p:cNvGrpSpPr>
            <a:grpSpLocks/>
          </p:cNvGrpSpPr>
          <p:nvPr/>
        </p:nvGrpSpPr>
        <p:grpSpPr bwMode="auto">
          <a:xfrm>
            <a:off x="6172200" y="5029200"/>
            <a:ext cx="2057400" cy="652463"/>
            <a:chOff x="3888" y="3168"/>
            <a:chExt cx="1296" cy="411"/>
          </a:xfrm>
        </p:grpSpPr>
        <p:sp>
          <p:nvSpPr>
            <p:cNvPr id="180246" name="Freeform 7"/>
            <p:cNvSpPr>
              <a:spLocks/>
            </p:cNvSpPr>
            <p:nvPr/>
          </p:nvSpPr>
          <p:spPr bwMode="auto">
            <a:xfrm>
              <a:off x="3888" y="3168"/>
              <a:ext cx="912" cy="388"/>
            </a:xfrm>
            <a:custGeom>
              <a:avLst/>
              <a:gdLst>
                <a:gd name="T0" fmla="*/ 0 w 1776"/>
                <a:gd name="T1" fmla="*/ 3 h 1056"/>
                <a:gd name="T2" fmla="*/ 28 w 1776"/>
                <a:gd name="T3" fmla="*/ 2 h 1056"/>
                <a:gd name="T4" fmla="*/ 39 w 1776"/>
                <a:gd name="T5" fmla="*/ 0 h 1056"/>
                <a:gd name="T6" fmla="*/ 0 60000 65536"/>
                <a:gd name="T7" fmla="*/ 0 60000 65536"/>
                <a:gd name="T8" fmla="*/ 0 60000 65536"/>
                <a:gd name="T9" fmla="*/ 0 w 1776"/>
                <a:gd name="T10" fmla="*/ 0 h 1056"/>
                <a:gd name="T11" fmla="*/ 1776 w 1776"/>
                <a:gd name="T12" fmla="*/ 1056 h 1056"/>
              </a:gdLst>
              <a:ahLst/>
              <a:cxnLst>
                <a:cxn ang="T6">
                  <a:pos x="T0" y="T1"/>
                </a:cxn>
                <a:cxn ang="T7">
                  <a:pos x="T2" y="T3"/>
                </a:cxn>
                <a:cxn ang="T8">
                  <a:pos x="T4" y="T5"/>
                </a:cxn>
              </a:cxnLst>
              <a:rect l="T9" t="T10" r="T11" b="T12"/>
              <a:pathLst>
                <a:path w="1776" h="1056">
                  <a:moveTo>
                    <a:pt x="0" y="1056"/>
                  </a:moveTo>
                  <a:cubicBezTo>
                    <a:pt x="500" y="1024"/>
                    <a:pt x="1000" y="992"/>
                    <a:pt x="1296" y="816"/>
                  </a:cubicBezTo>
                  <a:cubicBezTo>
                    <a:pt x="1592" y="640"/>
                    <a:pt x="1684" y="320"/>
                    <a:pt x="1776" y="0"/>
                  </a:cubicBezTo>
                </a:path>
              </a:pathLst>
            </a:custGeom>
            <a:noFill/>
            <a:ln w="76200">
              <a:solidFill>
                <a:srgbClr val="FF3300"/>
              </a:solidFill>
              <a:round/>
              <a:headEnd type="oval" w="sm" len="sm"/>
              <a:tailEnd/>
            </a:ln>
          </p:spPr>
          <p:txBody>
            <a:bodyPr>
              <a:prstTxWarp prst="textNoShape">
                <a:avLst/>
              </a:prstTxWarp>
            </a:bodyPr>
            <a:lstStyle/>
            <a:p>
              <a:endParaRPr lang="en-US"/>
            </a:p>
          </p:txBody>
        </p:sp>
        <p:sp>
          <p:nvSpPr>
            <p:cNvPr id="180247" name="Line 73"/>
            <p:cNvSpPr>
              <a:spLocks noChangeShapeType="1"/>
            </p:cNvSpPr>
            <p:nvPr/>
          </p:nvSpPr>
          <p:spPr bwMode="auto">
            <a:xfrm>
              <a:off x="4800" y="3168"/>
              <a:ext cx="384" cy="0"/>
            </a:xfrm>
            <a:prstGeom prst="line">
              <a:avLst/>
            </a:prstGeom>
            <a:noFill/>
            <a:ln w="76200">
              <a:solidFill>
                <a:srgbClr val="FF0000"/>
              </a:solidFill>
              <a:round/>
              <a:headEnd type="oval" w="sm" len="sm"/>
              <a:tailEnd/>
            </a:ln>
          </p:spPr>
          <p:txBody>
            <a:bodyPr>
              <a:prstTxWarp prst="textNoShape">
                <a:avLst/>
              </a:prstTxWarp>
            </a:bodyPr>
            <a:lstStyle/>
            <a:p>
              <a:endParaRPr lang="en-US"/>
            </a:p>
          </p:txBody>
        </p:sp>
        <p:sp>
          <p:nvSpPr>
            <p:cNvPr id="180248" name="Oval 74"/>
            <p:cNvSpPr>
              <a:spLocks noChangeArrowheads="1"/>
            </p:cNvSpPr>
            <p:nvPr/>
          </p:nvSpPr>
          <p:spPr bwMode="auto">
            <a:xfrm>
              <a:off x="4704" y="3265"/>
              <a:ext cx="96" cy="95"/>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49" name="Oval 75"/>
            <p:cNvSpPr>
              <a:spLocks noChangeArrowheads="1"/>
            </p:cNvSpPr>
            <p:nvPr/>
          </p:nvSpPr>
          <p:spPr bwMode="auto">
            <a:xfrm>
              <a:off x="4512" y="3419"/>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50" name="Oval 76"/>
            <p:cNvSpPr>
              <a:spLocks noChangeArrowheads="1"/>
            </p:cNvSpPr>
            <p:nvPr/>
          </p:nvSpPr>
          <p:spPr bwMode="auto">
            <a:xfrm>
              <a:off x="4176" y="3483"/>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grpSp>
      <p:grpSp>
        <p:nvGrpSpPr>
          <p:cNvPr id="14" name="Group 86"/>
          <p:cNvGrpSpPr>
            <a:grpSpLocks/>
          </p:cNvGrpSpPr>
          <p:nvPr/>
        </p:nvGrpSpPr>
        <p:grpSpPr bwMode="auto">
          <a:xfrm>
            <a:off x="4343400" y="2743200"/>
            <a:ext cx="4724400" cy="1981200"/>
            <a:chOff x="2784" y="1728"/>
            <a:chExt cx="2976" cy="1248"/>
          </a:xfrm>
        </p:grpSpPr>
        <p:sp>
          <p:nvSpPr>
            <p:cNvPr id="180244" name="Rectangle 82"/>
            <p:cNvSpPr>
              <a:spLocks noChangeArrowheads="1"/>
            </p:cNvSpPr>
            <p:nvPr/>
          </p:nvSpPr>
          <p:spPr bwMode="auto">
            <a:xfrm>
              <a:off x="2976" y="1728"/>
              <a:ext cx="2784" cy="634"/>
            </a:xfrm>
            <a:prstGeom prst="rect">
              <a:avLst/>
            </a:prstGeom>
            <a:solidFill>
              <a:srgbClr val="FFCCFF"/>
            </a:solidFill>
            <a:ln w="9525">
              <a:noFill/>
              <a:miter lim="800000"/>
              <a:headEnd/>
              <a:tailEnd/>
            </a:ln>
          </p:spPr>
          <p:txBody>
            <a:bodyPr>
              <a:prstTxWarp prst="textNoShape">
                <a:avLst/>
              </a:prstTxWarp>
              <a:spAutoFit/>
            </a:bodyPr>
            <a:lstStyle/>
            <a:p>
              <a:pPr eaLnBrk="0" hangingPunct="0">
                <a:spcBef>
                  <a:spcPct val="20000"/>
                </a:spcBef>
                <a:buSzPct val="65000"/>
                <a:buFont typeface="Wingdings" pitchFamily="-65" charset="2"/>
                <a:buNone/>
              </a:pPr>
              <a:r>
                <a:rPr lang="en-US" sz="2000"/>
                <a:t>E.g. N-Body with 5M bodies </a:t>
              </a:r>
              <a:br>
                <a:rPr lang="en-US" sz="2000"/>
              </a:br>
              <a:r>
                <a:rPr lang="en-US" sz="2000"/>
                <a:t>CUDA SDK: O(n</a:t>
              </a:r>
              <a:r>
                <a:rPr lang="en-US" sz="2000" baseline="30000"/>
                <a:t>2</a:t>
              </a:r>
              <a:r>
                <a:rPr lang="en-US" sz="2000"/>
                <a:t>) – </a:t>
              </a:r>
              <a:r>
                <a:rPr lang="en-US" sz="2000">
                  <a:solidFill>
                    <a:srgbClr val="FF0000"/>
                  </a:solidFill>
                </a:rPr>
                <a:t>1640 s (barrier)</a:t>
              </a:r>
              <a:r>
                <a:rPr lang="en-US" sz="2000"/>
                <a:t/>
              </a:r>
              <a:br>
                <a:rPr lang="en-US" sz="2000"/>
              </a:br>
              <a:r>
                <a:rPr lang="en-US" sz="2000"/>
                <a:t>Barnes Hut: O(nLogn) – </a:t>
              </a:r>
              <a:r>
                <a:rPr lang="en-US" sz="2000">
                  <a:solidFill>
                    <a:srgbClr val="0000FF"/>
                  </a:solidFill>
                </a:rPr>
                <a:t>5.2 s (locks)</a:t>
              </a:r>
            </a:p>
          </p:txBody>
        </p:sp>
        <p:sp>
          <p:nvSpPr>
            <p:cNvPr id="180245" name="Line 84"/>
            <p:cNvSpPr>
              <a:spLocks noChangeShapeType="1"/>
            </p:cNvSpPr>
            <p:nvPr/>
          </p:nvSpPr>
          <p:spPr bwMode="auto">
            <a:xfrm flipH="1">
              <a:off x="2784" y="2352"/>
              <a:ext cx="192" cy="624"/>
            </a:xfrm>
            <a:prstGeom prst="line">
              <a:avLst/>
            </a:prstGeom>
            <a:noFill/>
            <a:ln w="57150">
              <a:solidFill>
                <a:schemeClr val="tx1"/>
              </a:solidFill>
              <a:round/>
              <a:headEnd/>
              <a:tailEnd/>
            </a:ln>
          </p:spPr>
          <p:txBody>
            <a:bodyPr>
              <a:prstTxWarp prst="textNoShape">
                <a:avLst/>
              </a:prstTxWarp>
            </a:bodyPr>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09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09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09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09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944" grpId="0" animBg="1"/>
      <p:bldP spid="250941" grpId="0" animBg="1"/>
      <p:bldP spid="250928" grpId="0"/>
      <p:bldP spid="25094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Slide Number Placeholder 5"/>
          <p:cNvSpPr>
            <a:spLocks noGrp="1"/>
          </p:cNvSpPr>
          <p:nvPr>
            <p:ph type="sldNum" sz="quarter" idx="12"/>
          </p:nvPr>
        </p:nvSpPr>
        <p:spPr>
          <a:noFill/>
        </p:spPr>
        <p:txBody>
          <a:bodyPr/>
          <a:lstStyle/>
          <a:p>
            <a:fld id="{E7D57034-1FE2-CE40-ABCE-841AA60BCC15}" type="slidenum">
              <a:rPr lang="en-US">
                <a:latin typeface="Arial" pitchFamily="-65" charset="0"/>
                <a:ea typeface="ＭＳ Ｐゴシック" pitchFamily="-65" charset="-128"/>
                <a:cs typeface="ＭＳ Ｐゴシック" pitchFamily="-65" charset="-128"/>
              </a:rPr>
              <a:pPr/>
              <a:t>71</a:t>
            </a:fld>
            <a:endParaRPr lang="en-US">
              <a:latin typeface="Arial" pitchFamily="-65" charset="0"/>
              <a:ea typeface="ＭＳ Ｐゴシック" pitchFamily="-65" charset="-128"/>
              <a:cs typeface="ＭＳ Ｐゴシック" pitchFamily="-65" charset="-128"/>
            </a:endParaRPr>
          </a:p>
        </p:txBody>
      </p:sp>
      <p:sp>
        <p:nvSpPr>
          <p:cNvPr id="182277" name="Rectangle 2"/>
          <p:cNvSpPr>
            <a:spLocks noGrp="1" noChangeArrowheads="1"/>
          </p:cNvSpPr>
          <p:nvPr>
            <p:ph type="title"/>
          </p:nvPr>
        </p:nvSpPr>
        <p:spPr/>
        <p:txBody>
          <a:bodyPr/>
          <a:lstStyle/>
          <a:p>
            <a:r>
              <a:rPr lang="en-US">
                <a:ea typeface="ＭＳ Ｐゴシック" pitchFamily="-65" charset="-128"/>
                <a:cs typeface="ＭＳ Ｐゴシック" pitchFamily="-65" charset="-128"/>
              </a:rPr>
              <a:t>Transactional Memory</a:t>
            </a:r>
          </a:p>
        </p:txBody>
      </p:sp>
      <p:sp>
        <p:nvSpPr>
          <p:cNvPr id="115715" name="Rectangle 3"/>
          <p:cNvSpPr>
            <a:spLocks noGrp="1" noChangeArrowheads="1"/>
          </p:cNvSpPr>
          <p:nvPr>
            <p:ph type="body" idx="1"/>
          </p:nvPr>
        </p:nvSpPr>
        <p:spPr>
          <a:xfrm>
            <a:off x="457200" y="1371600"/>
            <a:ext cx="8229600" cy="1981200"/>
          </a:xfrm>
        </p:spPr>
        <p:txBody>
          <a:bodyPr/>
          <a:lstStyle/>
          <a:p>
            <a:pPr>
              <a:lnSpc>
                <a:spcPct val="90000"/>
              </a:lnSpc>
            </a:pPr>
            <a:r>
              <a:rPr lang="en-US" smtClean="0">
                <a:ea typeface="ＭＳ Ｐゴシック" pitchFamily="-65" charset="-128"/>
                <a:cs typeface="ＭＳ Ｐゴシック" pitchFamily="-65" charset="-128"/>
              </a:rPr>
              <a:t>Programmer specifies atomic code blocks called </a:t>
            </a:r>
            <a:r>
              <a:rPr lang="en-US" u="sng" smtClean="0">
                <a:ea typeface="ＭＳ Ｐゴシック" pitchFamily="-65" charset="-128"/>
                <a:cs typeface="ＭＳ Ｐゴシック" pitchFamily="-65" charset="-128"/>
              </a:rPr>
              <a:t>transactions</a:t>
            </a:r>
            <a:r>
              <a:rPr lang="en-US" smtClean="0">
                <a:ea typeface="ＭＳ Ｐゴシック" pitchFamily="-65" charset="-128"/>
                <a:cs typeface="ＭＳ Ｐゴシック" pitchFamily="-65" charset="-128"/>
              </a:rPr>
              <a:t> [Herlihy’93]</a:t>
            </a:r>
            <a:endParaRPr lang="en-US" u="sng" smtClean="0">
              <a:ea typeface="ＭＳ Ｐゴシック" pitchFamily="-65" charset="-128"/>
              <a:cs typeface="ＭＳ Ｐゴシック" pitchFamily="-65" charset="-128"/>
            </a:endParaRPr>
          </a:p>
        </p:txBody>
      </p:sp>
      <p:sp>
        <p:nvSpPr>
          <p:cNvPr id="115716" name="Rectangle 4"/>
          <p:cNvSpPr>
            <a:spLocks noChangeArrowheads="1"/>
          </p:cNvSpPr>
          <p:nvPr/>
        </p:nvSpPr>
        <p:spPr bwMode="auto">
          <a:xfrm>
            <a:off x="5029200" y="2895600"/>
            <a:ext cx="3581400" cy="2514600"/>
          </a:xfrm>
          <a:prstGeom prst="rect">
            <a:avLst/>
          </a:prstGeom>
          <a:noFill/>
          <a:ln w="9525">
            <a:noFill/>
            <a:miter lim="800000"/>
            <a:headEnd/>
            <a:tailEnd/>
          </a:ln>
        </p:spPr>
        <p:txBody>
          <a:bodyPr wrap="none">
            <a:prstTxWarp prst="textNoShape">
              <a:avLst/>
            </a:prstTxWarp>
          </a:bodyPr>
          <a:lstStyle/>
          <a:p>
            <a:pPr defTabSz="4389438"/>
            <a:r>
              <a:rPr lang="en-US" sz="2400" b="1" u="sng">
                <a:latin typeface="Courier New" pitchFamily="-65" charset="0"/>
              </a:rPr>
              <a:t>TM Version:</a:t>
            </a:r>
          </a:p>
          <a:p>
            <a:pPr defTabSz="4389438"/>
            <a:r>
              <a:rPr lang="en-US" sz="2400" b="1">
                <a:latin typeface="Courier New" pitchFamily="-65" charset="0"/>
              </a:rPr>
              <a:t>atomic {</a:t>
            </a:r>
          </a:p>
          <a:p>
            <a:pPr defTabSz="4389438"/>
            <a:r>
              <a:rPr lang="en-US" sz="2400" b="1">
                <a:latin typeface="Courier New" pitchFamily="-65" charset="0"/>
              </a:rPr>
              <a:t>  X[c] = X[a]+X[b];</a:t>
            </a:r>
          </a:p>
          <a:p>
            <a:pPr defTabSz="4389438"/>
            <a:r>
              <a:rPr lang="en-US" sz="2400" b="1">
                <a:latin typeface="Courier New" pitchFamily="-65" charset="0"/>
              </a:rPr>
              <a:t>}</a:t>
            </a:r>
          </a:p>
        </p:txBody>
      </p:sp>
      <p:sp>
        <p:nvSpPr>
          <p:cNvPr id="115717" name="Rectangle 5"/>
          <p:cNvSpPr>
            <a:spLocks noChangeArrowheads="1"/>
          </p:cNvSpPr>
          <p:nvPr/>
        </p:nvSpPr>
        <p:spPr bwMode="auto">
          <a:xfrm>
            <a:off x="533400" y="2895600"/>
            <a:ext cx="3657600" cy="2971800"/>
          </a:xfrm>
          <a:prstGeom prst="rect">
            <a:avLst/>
          </a:prstGeom>
          <a:noFill/>
          <a:ln w="9525">
            <a:noFill/>
            <a:miter lim="800000"/>
            <a:headEnd/>
            <a:tailEnd/>
          </a:ln>
        </p:spPr>
        <p:txBody>
          <a:bodyPr wrap="none">
            <a:prstTxWarp prst="textNoShape">
              <a:avLst/>
            </a:prstTxWarp>
          </a:bodyPr>
          <a:lstStyle/>
          <a:p>
            <a:pPr defTabSz="4389438"/>
            <a:r>
              <a:rPr lang="en-US" sz="2400" b="1" u="sng">
                <a:latin typeface="Courier New" pitchFamily="-65" charset="0"/>
              </a:rPr>
              <a:t>Lock Version:</a:t>
            </a:r>
          </a:p>
          <a:p>
            <a:pPr defTabSz="4389438"/>
            <a:r>
              <a:rPr lang="en-US" sz="2400" b="1">
                <a:latin typeface="Courier New" pitchFamily="-65" charset="0"/>
              </a:rPr>
              <a:t>Lock(X[a]);</a:t>
            </a:r>
          </a:p>
          <a:p>
            <a:pPr defTabSz="4389438"/>
            <a:r>
              <a:rPr lang="en-US" sz="2400" b="1">
                <a:latin typeface="Courier New" pitchFamily="-65" charset="0"/>
              </a:rPr>
              <a:t>Lock(X[b]);</a:t>
            </a:r>
          </a:p>
          <a:p>
            <a:pPr defTabSz="4389438"/>
            <a:r>
              <a:rPr lang="en-US" sz="2400" b="1">
                <a:latin typeface="Courier New" pitchFamily="-65" charset="0"/>
              </a:rPr>
              <a:t>Lock(X[c]);</a:t>
            </a:r>
          </a:p>
          <a:p>
            <a:pPr defTabSz="4389438"/>
            <a:r>
              <a:rPr lang="en-US" sz="2400" b="1">
                <a:latin typeface="Courier New" pitchFamily="-65" charset="0"/>
              </a:rPr>
              <a:t>  X[c] = X[a]+X[b];</a:t>
            </a:r>
          </a:p>
          <a:p>
            <a:pPr defTabSz="4389438"/>
            <a:r>
              <a:rPr lang="en-US" sz="2400" b="1">
                <a:latin typeface="Courier New" pitchFamily="-65" charset="0"/>
              </a:rPr>
              <a:t>Unlock(X[c]);</a:t>
            </a:r>
          </a:p>
          <a:p>
            <a:pPr defTabSz="4389438"/>
            <a:r>
              <a:rPr lang="en-US" sz="2400" b="1">
                <a:latin typeface="Courier New" pitchFamily="-65" charset="0"/>
              </a:rPr>
              <a:t>Unlock(X[b]);</a:t>
            </a:r>
          </a:p>
          <a:p>
            <a:pPr defTabSz="4389438"/>
            <a:r>
              <a:rPr lang="en-US" sz="2400" b="1">
                <a:latin typeface="Courier New" pitchFamily="-65" charset="0"/>
              </a:rPr>
              <a:t>Unlock(X[a]);</a:t>
            </a:r>
          </a:p>
        </p:txBody>
      </p:sp>
      <p:sp>
        <p:nvSpPr>
          <p:cNvPr id="115718" name="AutoShape 6"/>
          <p:cNvSpPr>
            <a:spLocks noChangeArrowheads="1"/>
          </p:cNvSpPr>
          <p:nvPr/>
        </p:nvSpPr>
        <p:spPr bwMode="auto">
          <a:xfrm>
            <a:off x="4114800" y="3505200"/>
            <a:ext cx="838200" cy="609600"/>
          </a:xfrm>
          <a:prstGeom prst="rightArrow">
            <a:avLst>
              <a:gd name="adj1" fmla="val 50000"/>
              <a:gd name="adj2" fmla="val 34375"/>
            </a:avLst>
          </a:prstGeom>
          <a:solidFill>
            <a:srgbClr val="33CC33"/>
          </a:solidFill>
          <a:ln w="9525">
            <a:solidFill>
              <a:schemeClr val="tx1"/>
            </a:solidFill>
            <a:miter lim="800000"/>
            <a:headEnd/>
            <a:tailEnd/>
          </a:ln>
        </p:spPr>
        <p:txBody>
          <a:bodyPr wrap="none" anchor="ctr">
            <a:prstTxWarp prst="textNoShape">
              <a:avLst/>
            </a:prstTxWarp>
          </a:bodyPr>
          <a:lstStyle/>
          <a:p>
            <a:endParaRPr lang="en-US"/>
          </a:p>
        </p:txBody>
      </p:sp>
      <p:grpSp>
        <p:nvGrpSpPr>
          <p:cNvPr id="2" name="Group 12"/>
          <p:cNvGrpSpPr>
            <a:grpSpLocks/>
          </p:cNvGrpSpPr>
          <p:nvPr/>
        </p:nvGrpSpPr>
        <p:grpSpPr bwMode="auto">
          <a:xfrm>
            <a:off x="457200" y="3338513"/>
            <a:ext cx="7643813" cy="1812925"/>
            <a:chOff x="336" y="2736"/>
            <a:chExt cx="4815" cy="1142"/>
          </a:xfrm>
        </p:grpSpPr>
        <p:sp>
          <p:nvSpPr>
            <p:cNvPr id="182283" name="Line 8"/>
            <p:cNvSpPr>
              <a:spLocks noChangeShapeType="1"/>
            </p:cNvSpPr>
            <p:nvPr/>
          </p:nvSpPr>
          <p:spPr bwMode="auto">
            <a:xfrm>
              <a:off x="2160" y="3052"/>
              <a:ext cx="672" cy="605"/>
            </a:xfrm>
            <a:prstGeom prst="line">
              <a:avLst/>
            </a:prstGeom>
            <a:noFill/>
            <a:ln w="57150">
              <a:solidFill>
                <a:srgbClr val="FF3300"/>
              </a:solidFill>
              <a:round/>
              <a:headEnd/>
              <a:tailEnd/>
            </a:ln>
          </p:spPr>
          <p:txBody>
            <a:bodyPr>
              <a:prstTxWarp prst="textNoShape">
                <a:avLst/>
              </a:prstTxWarp>
            </a:bodyPr>
            <a:lstStyle/>
            <a:p>
              <a:endParaRPr lang="en-US"/>
            </a:p>
          </p:txBody>
        </p:sp>
        <p:sp>
          <p:nvSpPr>
            <p:cNvPr id="182284" name="Text Box 9"/>
            <p:cNvSpPr txBox="1">
              <a:spLocks noChangeArrowheads="1"/>
            </p:cNvSpPr>
            <p:nvPr/>
          </p:nvSpPr>
          <p:spPr bwMode="auto">
            <a:xfrm>
              <a:off x="2832" y="3513"/>
              <a:ext cx="2319" cy="365"/>
            </a:xfrm>
            <a:prstGeom prst="rect">
              <a:avLst/>
            </a:prstGeom>
            <a:noFill/>
            <a:ln w="9525">
              <a:noFill/>
              <a:miter lim="800000"/>
              <a:headEnd/>
              <a:tailEnd/>
            </a:ln>
          </p:spPr>
          <p:txBody>
            <a:bodyPr wrap="none">
              <a:prstTxWarp prst="textNoShape">
                <a:avLst/>
              </a:prstTxWarp>
              <a:spAutoFit/>
            </a:bodyPr>
            <a:lstStyle/>
            <a:p>
              <a:pPr defTabSz="4389438"/>
              <a:r>
                <a:rPr lang="en-US" sz="3200">
                  <a:solidFill>
                    <a:srgbClr val="FF3300"/>
                  </a:solidFill>
                </a:rPr>
                <a:t>Potential Deadlock!</a:t>
              </a:r>
            </a:p>
          </p:txBody>
        </p:sp>
        <p:sp>
          <p:nvSpPr>
            <p:cNvPr id="182285" name="Rectangle 11"/>
            <p:cNvSpPr>
              <a:spLocks noChangeArrowheads="1"/>
            </p:cNvSpPr>
            <p:nvPr/>
          </p:nvSpPr>
          <p:spPr bwMode="auto">
            <a:xfrm>
              <a:off x="336" y="2736"/>
              <a:ext cx="1824" cy="681"/>
            </a:xfrm>
            <a:prstGeom prst="rect">
              <a:avLst/>
            </a:prstGeom>
            <a:noFill/>
            <a:ln w="57150">
              <a:solidFill>
                <a:srgbClr val="FF0000"/>
              </a:solidFill>
              <a:miter lim="800000"/>
              <a:headEnd/>
              <a:tailEnd/>
            </a:ln>
          </p:spPr>
          <p:txBody>
            <a:bodyPr wrap="none" anchor="ctr">
              <a:prstTxWarp prst="textNoShape">
                <a:avLst/>
              </a:prstTxWarp>
            </a:bodyPr>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57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7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57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P spid="115716" grpId="0"/>
      <p:bldP spid="115717" grpId="0"/>
      <p:bldP spid="11571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Slide Number Placeholder 5"/>
          <p:cNvSpPr>
            <a:spLocks noGrp="1"/>
          </p:cNvSpPr>
          <p:nvPr>
            <p:ph type="sldNum" sz="quarter" idx="12"/>
          </p:nvPr>
        </p:nvSpPr>
        <p:spPr>
          <a:noFill/>
        </p:spPr>
        <p:txBody>
          <a:bodyPr/>
          <a:lstStyle/>
          <a:p>
            <a:fld id="{436D183B-B0DF-A441-9F04-7942475929BB}" type="slidenum">
              <a:rPr lang="en-US">
                <a:latin typeface="Arial" pitchFamily="-65" charset="0"/>
                <a:ea typeface="ＭＳ Ｐゴシック" pitchFamily="-65" charset="-128"/>
                <a:cs typeface="ＭＳ Ｐゴシック" pitchFamily="-65" charset="-128"/>
              </a:rPr>
              <a:pPr/>
              <a:t>72</a:t>
            </a:fld>
            <a:endParaRPr lang="en-US">
              <a:latin typeface="Arial" pitchFamily="-65" charset="0"/>
              <a:ea typeface="ＭＳ Ｐゴシック" pitchFamily="-65" charset="-128"/>
              <a:cs typeface="ＭＳ Ｐゴシック" pitchFamily="-65" charset="-128"/>
            </a:endParaRPr>
          </a:p>
        </p:txBody>
      </p:sp>
      <p:sp>
        <p:nvSpPr>
          <p:cNvPr id="183301" name="Rectangle 2"/>
          <p:cNvSpPr>
            <a:spLocks noGrp="1" noChangeArrowheads="1"/>
          </p:cNvSpPr>
          <p:nvPr>
            <p:ph type="title"/>
          </p:nvPr>
        </p:nvSpPr>
        <p:spPr/>
        <p:txBody>
          <a:bodyPr/>
          <a:lstStyle/>
          <a:p>
            <a:r>
              <a:rPr lang="en-US">
                <a:ea typeface="ＭＳ Ｐゴシック" pitchFamily="-65" charset="-128"/>
                <a:cs typeface="ＭＳ Ｐゴシック" pitchFamily="-65" charset="-128"/>
              </a:rPr>
              <a:t>Transactional Memory</a:t>
            </a:r>
          </a:p>
        </p:txBody>
      </p:sp>
      <p:sp>
        <p:nvSpPr>
          <p:cNvPr id="116757" name="Line 21"/>
          <p:cNvSpPr>
            <a:spLocks noChangeShapeType="1"/>
          </p:cNvSpPr>
          <p:nvPr/>
        </p:nvSpPr>
        <p:spPr bwMode="auto">
          <a:xfrm>
            <a:off x="4648200" y="3352800"/>
            <a:ext cx="0" cy="2743200"/>
          </a:xfrm>
          <a:prstGeom prst="line">
            <a:avLst/>
          </a:prstGeom>
          <a:noFill/>
          <a:ln w="9525">
            <a:solidFill>
              <a:schemeClr val="tx1"/>
            </a:solidFill>
            <a:round/>
            <a:headEnd/>
            <a:tailEnd/>
          </a:ln>
        </p:spPr>
        <p:txBody>
          <a:bodyPr>
            <a:prstTxWarp prst="textNoShape">
              <a:avLst/>
            </a:prstTxWarp>
          </a:bodyPr>
          <a:lstStyle/>
          <a:p>
            <a:endParaRPr lang="en-US"/>
          </a:p>
        </p:txBody>
      </p:sp>
      <p:grpSp>
        <p:nvGrpSpPr>
          <p:cNvPr id="2" name="Group 74"/>
          <p:cNvGrpSpPr>
            <a:grpSpLocks/>
          </p:cNvGrpSpPr>
          <p:nvPr/>
        </p:nvGrpSpPr>
        <p:grpSpPr bwMode="auto">
          <a:xfrm>
            <a:off x="685800" y="5029200"/>
            <a:ext cx="3429000" cy="838200"/>
            <a:chOff x="432" y="3168"/>
            <a:chExt cx="2160" cy="528"/>
          </a:xfrm>
        </p:grpSpPr>
        <p:sp>
          <p:nvSpPr>
            <p:cNvPr id="183351" name="Line 6"/>
            <p:cNvSpPr>
              <a:spLocks noChangeShapeType="1"/>
            </p:cNvSpPr>
            <p:nvPr/>
          </p:nvSpPr>
          <p:spPr bwMode="auto">
            <a:xfrm>
              <a:off x="792" y="3168"/>
              <a:ext cx="0" cy="192"/>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183352" name="Text Box 8"/>
            <p:cNvSpPr txBox="1">
              <a:spLocks noChangeArrowheads="1"/>
            </p:cNvSpPr>
            <p:nvPr/>
          </p:nvSpPr>
          <p:spPr bwMode="auto">
            <a:xfrm>
              <a:off x="432" y="3312"/>
              <a:ext cx="720" cy="288"/>
            </a:xfrm>
            <a:prstGeom prst="rect">
              <a:avLst/>
            </a:prstGeom>
            <a:noFill/>
            <a:ln w="9525">
              <a:noFill/>
              <a:miter lim="800000"/>
              <a:headEnd/>
              <a:tailEnd/>
            </a:ln>
          </p:spPr>
          <p:txBody>
            <a:bodyPr lIns="0" rIns="0">
              <a:prstTxWarp prst="textNoShape">
                <a:avLst/>
              </a:prstTxWarp>
              <a:spAutoFit/>
            </a:bodyPr>
            <a:lstStyle/>
            <a:p>
              <a:pPr algn="ctr" defTabSz="4389438"/>
              <a:r>
                <a:rPr lang="en-US" sz="2400"/>
                <a:t>Commit</a:t>
              </a:r>
            </a:p>
          </p:txBody>
        </p:sp>
        <p:sp>
          <p:nvSpPr>
            <p:cNvPr id="183353" name="Line 32"/>
            <p:cNvSpPr>
              <a:spLocks noChangeShapeType="1"/>
            </p:cNvSpPr>
            <p:nvPr/>
          </p:nvSpPr>
          <p:spPr bwMode="auto">
            <a:xfrm>
              <a:off x="2232" y="3264"/>
              <a:ext cx="0" cy="192"/>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183354" name="Text Box 33"/>
            <p:cNvSpPr txBox="1">
              <a:spLocks noChangeArrowheads="1"/>
            </p:cNvSpPr>
            <p:nvPr/>
          </p:nvSpPr>
          <p:spPr bwMode="auto">
            <a:xfrm>
              <a:off x="1872" y="3408"/>
              <a:ext cx="720" cy="288"/>
            </a:xfrm>
            <a:prstGeom prst="rect">
              <a:avLst/>
            </a:prstGeom>
            <a:noFill/>
            <a:ln w="9525">
              <a:noFill/>
              <a:miter lim="800000"/>
              <a:headEnd/>
              <a:tailEnd/>
            </a:ln>
          </p:spPr>
          <p:txBody>
            <a:bodyPr lIns="0" rIns="0">
              <a:prstTxWarp prst="textNoShape">
                <a:avLst/>
              </a:prstTxWarp>
              <a:spAutoFit/>
            </a:bodyPr>
            <a:lstStyle/>
            <a:p>
              <a:pPr algn="ctr" defTabSz="4389438"/>
              <a:r>
                <a:rPr lang="en-US" sz="2400"/>
                <a:t>Commit</a:t>
              </a:r>
            </a:p>
          </p:txBody>
        </p:sp>
      </p:grpSp>
      <p:grpSp>
        <p:nvGrpSpPr>
          <p:cNvPr id="3" name="Group 73"/>
          <p:cNvGrpSpPr>
            <a:grpSpLocks/>
          </p:cNvGrpSpPr>
          <p:nvPr/>
        </p:nvGrpSpPr>
        <p:grpSpPr bwMode="auto">
          <a:xfrm>
            <a:off x="304800" y="3200400"/>
            <a:ext cx="4038600" cy="2362200"/>
            <a:chOff x="192" y="2016"/>
            <a:chExt cx="2544" cy="1488"/>
          </a:xfrm>
        </p:grpSpPr>
        <p:sp>
          <p:nvSpPr>
            <p:cNvPr id="183338" name="Rectangle 4"/>
            <p:cNvSpPr>
              <a:spLocks noChangeArrowheads="1"/>
            </p:cNvSpPr>
            <p:nvPr/>
          </p:nvSpPr>
          <p:spPr bwMode="auto">
            <a:xfrm>
              <a:off x="432" y="2880"/>
              <a:ext cx="720" cy="288"/>
            </a:xfrm>
            <a:prstGeom prst="rect">
              <a:avLst/>
            </a:prstGeom>
            <a:solidFill>
              <a:srgbClr val="99FF66"/>
            </a:solidFill>
            <a:ln w="9525">
              <a:noFill/>
              <a:miter lim="800000"/>
              <a:headEnd/>
              <a:tailEnd/>
            </a:ln>
          </p:spPr>
          <p:txBody>
            <a:bodyPr wrap="none" anchor="ctr">
              <a:prstTxWarp prst="textNoShape">
                <a:avLst/>
              </a:prstTxWarp>
            </a:bodyPr>
            <a:lstStyle/>
            <a:p>
              <a:pPr algn="ctr" defTabSz="4389438"/>
              <a:r>
                <a:rPr lang="en-US" sz="2800" b="1"/>
                <a:t>TX1</a:t>
              </a:r>
            </a:p>
          </p:txBody>
        </p:sp>
        <p:sp>
          <p:nvSpPr>
            <p:cNvPr id="183339" name="Rectangle 9"/>
            <p:cNvSpPr>
              <a:spLocks noChangeArrowheads="1"/>
            </p:cNvSpPr>
            <p:nvPr/>
          </p:nvSpPr>
          <p:spPr bwMode="auto">
            <a:xfrm>
              <a:off x="192" y="2016"/>
              <a:ext cx="2544" cy="518"/>
            </a:xfrm>
            <a:prstGeom prst="rect">
              <a:avLst/>
            </a:prstGeom>
            <a:noFill/>
            <a:ln w="9525">
              <a:noFill/>
              <a:miter lim="800000"/>
              <a:headEnd/>
              <a:tailEnd/>
            </a:ln>
          </p:spPr>
          <p:txBody>
            <a:bodyPr>
              <a:prstTxWarp prst="textNoShape">
                <a:avLst/>
              </a:prstTxWarp>
              <a:spAutoFit/>
            </a:bodyPr>
            <a:lstStyle/>
            <a:p>
              <a:pPr algn="ctr" defTabSz="4389438"/>
              <a:r>
                <a:rPr lang="en-US" sz="2400"/>
                <a:t>Non-conflicting transactions may run in parallel</a:t>
              </a:r>
            </a:p>
          </p:txBody>
        </p:sp>
        <p:sp>
          <p:nvSpPr>
            <p:cNvPr id="183340" name="Rectangle 31"/>
            <p:cNvSpPr>
              <a:spLocks noChangeArrowheads="1"/>
            </p:cNvSpPr>
            <p:nvPr/>
          </p:nvSpPr>
          <p:spPr bwMode="auto">
            <a:xfrm>
              <a:off x="1872" y="2976"/>
              <a:ext cx="720" cy="288"/>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p>
          </p:txBody>
        </p:sp>
        <p:sp>
          <p:nvSpPr>
            <p:cNvPr id="183341" name="Line 38"/>
            <p:cNvSpPr>
              <a:spLocks noChangeShapeType="1"/>
            </p:cNvSpPr>
            <p:nvPr/>
          </p:nvSpPr>
          <p:spPr bwMode="auto">
            <a:xfrm flipH="1">
              <a:off x="1152" y="2832"/>
              <a:ext cx="240" cy="96"/>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42" name="Line 39"/>
            <p:cNvSpPr>
              <a:spLocks noChangeShapeType="1"/>
            </p:cNvSpPr>
            <p:nvPr/>
          </p:nvSpPr>
          <p:spPr bwMode="auto">
            <a:xfrm>
              <a:off x="1152" y="3072"/>
              <a:ext cx="240" cy="144"/>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43" name="Line 40"/>
            <p:cNvSpPr>
              <a:spLocks noChangeShapeType="1"/>
            </p:cNvSpPr>
            <p:nvPr/>
          </p:nvSpPr>
          <p:spPr bwMode="auto">
            <a:xfrm>
              <a:off x="1632" y="3024"/>
              <a:ext cx="240" cy="4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44" name="Line 41"/>
            <p:cNvSpPr>
              <a:spLocks noChangeShapeType="1"/>
            </p:cNvSpPr>
            <p:nvPr/>
          </p:nvSpPr>
          <p:spPr bwMode="auto">
            <a:xfrm flipH="1">
              <a:off x="1632" y="3168"/>
              <a:ext cx="240" cy="24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grpSp>
          <p:nvGrpSpPr>
            <p:cNvPr id="4" name="Group 43"/>
            <p:cNvGrpSpPr>
              <a:grpSpLocks/>
            </p:cNvGrpSpPr>
            <p:nvPr/>
          </p:nvGrpSpPr>
          <p:grpSpPr bwMode="auto">
            <a:xfrm>
              <a:off x="1190" y="2519"/>
              <a:ext cx="636" cy="985"/>
              <a:chOff x="1190" y="2519"/>
              <a:chExt cx="636" cy="985"/>
            </a:xfrm>
          </p:grpSpPr>
          <p:sp>
            <p:nvSpPr>
              <p:cNvPr id="183346" name="Rectangle 34"/>
              <p:cNvSpPr>
                <a:spLocks noChangeArrowheads="1"/>
              </p:cNvSpPr>
              <p:nvPr/>
            </p:nvSpPr>
            <p:spPr bwMode="auto">
              <a:xfrm>
                <a:off x="1392" y="2736"/>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A</a:t>
                </a:r>
              </a:p>
            </p:txBody>
          </p:sp>
          <p:sp>
            <p:nvSpPr>
              <p:cNvPr id="183347" name="Rectangle 35"/>
              <p:cNvSpPr>
                <a:spLocks noChangeArrowheads="1"/>
              </p:cNvSpPr>
              <p:nvPr/>
            </p:nvSpPr>
            <p:spPr bwMode="auto">
              <a:xfrm>
                <a:off x="1392" y="2928"/>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B</a:t>
                </a:r>
              </a:p>
            </p:txBody>
          </p:sp>
          <p:sp>
            <p:nvSpPr>
              <p:cNvPr id="183348" name="Rectangle 36"/>
              <p:cNvSpPr>
                <a:spLocks noChangeArrowheads="1"/>
              </p:cNvSpPr>
              <p:nvPr/>
            </p:nvSpPr>
            <p:spPr bwMode="auto">
              <a:xfrm>
                <a:off x="1392" y="3120"/>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C</a:t>
                </a:r>
              </a:p>
            </p:txBody>
          </p:sp>
          <p:sp>
            <p:nvSpPr>
              <p:cNvPr id="183349" name="Rectangle 37"/>
              <p:cNvSpPr>
                <a:spLocks noChangeArrowheads="1"/>
              </p:cNvSpPr>
              <p:nvPr/>
            </p:nvSpPr>
            <p:spPr bwMode="auto">
              <a:xfrm>
                <a:off x="1392" y="3312"/>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D</a:t>
                </a:r>
              </a:p>
            </p:txBody>
          </p:sp>
          <p:sp>
            <p:nvSpPr>
              <p:cNvPr id="183350" name="Text Box 42"/>
              <p:cNvSpPr txBox="1">
                <a:spLocks noChangeArrowheads="1"/>
              </p:cNvSpPr>
              <p:nvPr/>
            </p:nvSpPr>
            <p:spPr bwMode="auto">
              <a:xfrm>
                <a:off x="1190" y="2519"/>
                <a:ext cx="636" cy="231"/>
              </a:xfrm>
              <a:prstGeom prst="rect">
                <a:avLst/>
              </a:prstGeom>
              <a:noFill/>
              <a:ln w="9525">
                <a:noFill/>
                <a:miter lim="800000"/>
                <a:headEnd/>
                <a:tailEnd/>
              </a:ln>
            </p:spPr>
            <p:txBody>
              <a:bodyPr wrap="none">
                <a:prstTxWarp prst="textNoShape">
                  <a:avLst/>
                </a:prstTxWarp>
                <a:spAutoFit/>
              </a:bodyPr>
              <a:lstStyle/>
              <a:p>
                <a:r>
                  <a:rPr lang="en-US"/>
                  <a:t>Memory</a:t>
                </a:r>
              </a:p>
            </p:txBody>
          </p:sp>
        </p:grpSp>
      </p:grpSp>
      <p:grpSp>
        <p:nvGrpSpPr>
          <p:cNvPr id="5" name="Group 80"/>
          <p:cNvGrpSpPr>
            <a:grpSpLocks/>
          </p:cNvGrpSpPr>
          <p:nvPr/>
        </p:nvGrpSpPr>
        <p:grpSpPr bwMode="auto">
          <a:xfrm>
            <a:off x="4876800" y="3200400"/>
            <a:ext cx="4038600" cy="2325688"/>
            <a:chOff x="3072" y="2016"/>
            <a:chExt cx="2544" cy="1465"/>
          </a:xfrm>
        </p:grpSpPr>
        <p:sp>
          <p:nvSpPr>
            <p:cNvPr id="183325" name="Rectangle 10"/>
            <p:cNvSpPr>
              <a:spLocks noChangeArrowheads="1"/>
            </p:cNvSpPr>
            <p:nvPr/>
          </p:nvSpPr>
          <p:spPr bwMode="auto">
            <a:xfrm>
              <a:off x="3072" y="2016"/>
              <a:ext cx="2544" cy="518"/>
            </a:xfrm>
            <a:prstGeom prst="rect">
              <a:avLst/>
            </a:prstGeom>
            <a:noFill/>
            <a:ln w="9525">
              <a:noFill/>
              <a:miter lim="800000"/>
              <a:headEnd/>
              <a:tailEnd/>
            </a:ln>
          </p:spPr>
          <p:txBody>
            <a:bodyPr>
              <a:prstTxWarp prst="textNoShape">
                <a:avLst/>
              </a:prstTxWarp>
              <a:spAutoFit/>
            </a:bodyPr>
            <a:lstStyle/>
            <a:p>
              <a:pPr algn="ctr" defTabSz="4389438"/>
              <a:r>
                <a:rPr lang="en-US" sz="2400"/>
                <a:t>Conflicting transactions automatically serialized</a:t>
              </a:r>
            </a:p>
          </p:txBody>
        </p:sp>
        <p:sp>
          <p:nvSpPr>
            <p:cNvPr id="183326" name="Rectangle 46"/>
            <p:cNvSpPr>
              <a:spLocks noChangeArrowheads="1"/>
            </p:cNvSpPr>
            <p:nvPr/>
          </p:nvSpPr>
          <p:spPr bwMode="auto">
            <a:xfrm>
              <a:off x="3264" y="2784"/>
              <a:ext cx="720" cy="288"/>
            </a:xfrm>
            <a:prstGeom prst="rect">
              <a:avLst/>
            </a:prstGeom>
            <a:solidFill>
              <a:srgbClr val="99FF66"/>
            </a:solidFill>
            <a:ln w="9525">
              <a:noFill/>
              <a:miter lim="800000"/>
              <a:headEnd/>
              <a:tailEnd/>
            </a:ln>
          </p:spPr>
          <p:txBody>
            <a:bodyPr wrap="none" anchor="ctr">
              <a:prstTxWarp prst="textNoShape">
                <a:avLst/>
              </a:prstTxWarp>
            </a:bodyPr>
            <a:lstStyle/>
            <a:p>
              <a:pPr algn="ctr" defTabSz="4389438"/>
              <a:r>
                <a:rPr lang="en-US" sz="2800" b="1"/>
                <a:t>TX1</a:t>
              </a:r>
            </a:p>
          </p:txBody>
        </p:sp>
        <p:grpSp>
          <p:nvGrpSpPr>
            <p:cNvPr id="6" name="Group 49"/>
            <p:cNvGrpSpPr>
              <a:grpSpLocks/>
            </p:cNvGrpSpPr>
            <p:nvPr/>
          </p:nvGrpSpPr>
          <p:grpSpPr bwMode="auto">
            <a:xfrm>
              <a:off x="4032" y="2496"/>
              <a:ext cx="636" cy="985"/>
              <a:chOff x="1190" y="2519"/>
              <a:chExt cx="636" cy="985"/>
            </a:xfrm>
          </p:grpSpPr>
          <p:sp>
            <p:nvSpPr>
              <p:cNvPr id="183333" name="Rectangle 50"/>
              <p:cNvSpPr>
                <a:spLocks noChangeArrowheads="1"/>
              </p:cNvSpPr>
              <p:nvPr/>
            </p:nvSpPr>
            <p:spPr bwMode="auto">
              <a:xfrm>
                <a:off x="1392" y="2736"/>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A</a:t>
                </a:r>
              </a:p>
            </p:txBody>
          </p:sp>
          <p:sp>
            <p:nvSpPr>
              <p:cNvPr id="183334" name="Rectangle 51"/>
              <p:cNvSpPr>
                <a:spLocks noChangeArrowheads="1"/>
              </p:cNvSpPr>
              <p:nvPr/>
            </p:nvSpPr>
            <p:spPr bwMode="auto">
              <a:xfrm>
                <a:off x="1392" y="2928"/>
                <a:ext cx="240" cy="192"/>
              </a:xfrm>
              <a:prstGeom prst="rect">
                <a:avLst/>
              </a:prstGeom>
              <a:solidFill>
                <a:srgbClr val="FF6600"/>
              </a:solidFill>
              <a:ln w="9525">
                <a:solidFill>
                  <a:schemeClr val="tx1"/>
                </a:solidFill>
                <a:miter lim="800000"/>
                <a:headEnd/>
                <a:tailEnd/>
              </a:ln>
            </p:spPr>
            <p:txBody>
              <a:bodyPr wrap="none" anchor="ctr">
                <a:prstTxWarp prst="textNoShape">
                  <a:avLst/>
                </a:prstTxWarp>
              </a:bodyPr>
              <a:lstStyle/>
              <a:p>
                <a:pPr algn="ctr"/>
                <a:r>
                  <a:rPr lang="en-US" b="1"/>
                  <a:t>B</a:t>
                </a:r>
              </a:p>
            </p:txBody>
          </p:sp>
          <p:sp>
            <p:nvSpPr>
              <p:cNvPr id="183335" name="Rectangle 52"/>
              <p:cNvSpPr>
                <a:spLocks noChangeArrowheads="1"/>
              </p:cNvSpPr>
              <p:nvPr/>
            </p:nvSpPr>
            <p:spPr bwMode="auto">
              <a:xfrm>
                <a:off x="1392" y="3120"/>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C</a:t>
                </a:r>
              </a:p>
            </p:txBody>
          </p:sp>
          <p:sp>
            <p:nvSpPr>
              <p:cNvPr id="183336" name="Rectangle 53"/>
              <p:cNvSpPr>
                <a:spLocks noChangeArrowheads="1"/>
              </p:cNvSpPr>
              <p:nvPr/>
            </p:nvSpPr>
            <p:spPr bwMode="auto">
              <a:xfrm>
                <a:off x="1392" y="3312"/>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D</a:t>
                </a:r>
              </a:p>
            </p:txBody>
          </p:sp>
          <p:sp>
            <p:nvSpPr>
              <p:cNvPr id="183337" name="Text Box 54"/>
              <p:cNvSpPr txBox="1">
                <a:spLocks noChangeArrowheads="1"/>
              </p:cNvSpPr>
              <p:nvPr/>
            </p:nvSpPr>
            <p:spPr bwMode="auto">
              <a:xfrm>
                <a:off x="1190" y="2519"/>
                <a:ext cx="636" cy="231"/>
              </a:xfrm>
              <a:prstGeom prst="rect">
                <a:avLst/>
              </a:prstGeom>
              <a:noFill/>
              <a:ln w="9525">
                <a:noFill/>
                <a:miter lim="800000"/>
                <a:headEnd/>
                <a:tailEnd/>
              </a:ln>
            </p:spPr>
            <p:txBody>
              <a:bodyPr wrap="none">
                <a:prstTxWarp prst="textNoShape">
                  <a:avLst/>
                </a:prstTxWarp>
                <a:spAutoFit/>
              </a:bodyPr>
              <a:lstStyle/>
              <a:p>
                <a:r>
                  <a:rPr lang="en-US"/>
                  <a:t>Memory</a:t>
                </a:r>
              </a:p>
            </p:txBody>
          </p:sp>
        </p:grpSp>
        <p:sp>
          <p:nvSpPr>
            <p:cNvPr id="183328" name="Rectangle 57"/>
            <p:cNvSpPr>
              <a:spLocks noChangeArrowheads="1"/>
            </p:cNvSpPr>
            <p:nvPr/>
          </p:nvSpPr>
          <p:spPr bwMode="auto">
            <a:xfrm>
              <a:off x="4704" y="2832"/>
              <a:ext cx="720" cy="288"/>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p>
          </p:txBody>
        </p:sp>
        <p:sp>
          <p:nvSpPr>
            <p:cNvPr id="183329" name="Line 60"/>
            <p:cNvSpPr>
              <a:spLocks noChangeShapeType="1"/>
            </p:cNvSpPr>
            <p:nvPr/>
          </p:nvSpPr>
          <p:spPr bwMode="auto">
            <a:xfrm flipH="1">
              <a:off x="3984" y="2784"/>
              <a:ext cx="240" cy="96"/>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30" name="Line 61"/>
            <p:cNvSpPr>
              <a:spLocks noChangeShapeType="1"/>
            </p:cNvSpPr>
            <p:nvPr/>
          </p:nvSpPr>
          <p:spPr bwMode="auto">
            <a:xfrm>
              <a:off x="3984" y="3024"/>
              <a:ext cx="240"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31" name="Line 62"/>
            <p:cNvSpPr>
              <a:spLocks noChangeShapeType="1"/>
            </p:cNvSpPr>
            <p:nvPr/>
          </p:nvSpPr>
          <p:spPr bwMode="auto">
            <a:xfrm>
              <a:off x="4464" y="2976"/>
              <a:ext cx="240"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32" name="Line 63"/>
            <p:cNvSpPr>
              <a:spLocks noChangeShapeType="1"/>
            </p:cNvSpPr>
            <p:nvPr/>
          </p:nvSpPr>
          <p:spPr bwMode="auto">
            <a:xfrm flipH="1">
              <a:off x="4464" y="3120"/>
              <a:ext cx="240" cy="24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grpSp>
      <p:grpSp>
        <p:nvGrpSpPr>
          <p:cNvPr id="7" name="Group 77"/>
          <p:cNvGrpSpPr>
            <a:grpSpLocks/>
          </p:cNvGrpSpPr>
          <p:nvPr/>
        </p:nvGrpSpPr>
        <p:grpSpPr bwMode="auto">
          <a:xfrm>
            <a:off x="5181600" y="4876800"/>
            <a:ext cx="3429000" cy="685800"/>
            <a:chOff x="3264" y="3072"/>
            <a:chExt cx="2160" cy="432"/>
          </a:xfrm>
        </p:grpSpPr>
        <p:sp>
          <p:nvSpPr>
            <p:cNvPr id="183320" name="Line 47"/>
            <p:cNvSpPr>
              <a:spLocks noChangeShapeType="1"/>
            </p:cNvSpPr>
            <p:nvPr/>
          </p:nvSpPr>
          <p:spPr bwMode="auto">
            <a:xfrm>
              <a:off x="3624" y="3072"/>
              <a:ext cx="0" cy="192"/>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183321" name="Text Box 48"/>
            <p:cNvSpPr txBox="1">
              <a:spLocks noChangeArrowheads="1"/>
            </p:cNvSpPr>
            <p:nvPr/>
          </p:nvSpPr>
          <p:spPr bwMode="auto">
            <a:xfrm>
              <a:off x="3264" y="3216"/>
              <a:ext cx="720" cy="288"/>
            </a:xfrm>
            <a:prstGeom prst="rect">
              <a:avLst/>
            </a:prstGeom>
            <a:noFill/>
            <a:ln w="9525">
              <a:noFill/>
              <a:miter lim="800000"/>
              <a:headEnd/>
              <a:tailEnd/>
            </a:ln>
          </p:spPr>
          <p:txBody>
            <a:bodyPr lIns="0" rIns="0">
              <a:prstTxWarp prst="textNoShape">
                <a:avLst/>
              </a:prstTxWarp>
              <a:spAutoFit/>
            </a:bodyPr>
            <a:lstStyle/>
            <a:p>
              <a:pPr algn="ctr" defTabSz="4389438"/>
              <a:r>
                <a:rPr lang="en-US" sz="2400"/>
                <a:t>Commit</a:t>
              </a:r>
            </a:p>
          </p:txBody>
        </p:sp>
        <p:sp>
          <p:nvSpPr>
            <p:cNvPr id="183322" name="Text Box 59"/>
            <p:cNvSpPr txBox="1">
              <a:spLocks noChangeArrowheads="1"/>
            </p:cNvSpPr>
            <p:nvPr/>
          </p:nvSpPr>
          <p:spPr bwMode="auto">
            <a:xfrm>
              <a:off x="4704" y="3216"/>
              <a:ext cx="720" cy="288"/>
            </a:xfrm>
            <a:prstGeom prst="rect">
              <a:avLst/>
            </a:prstGeom>
            <a:noFill/>
            <a:ln w="9525">
              <a:noFill/>
              <a:miter lim="800000"/>
              <a:headEnd/>
              <a:tailEnd/>
            </a:ln>
          </p:spPr>
          <p:txBody>
            <a:bodyPr lIns="0" rIns="0">
              <a:prstTxWarp prst="textNoShape">
                <a:avLst/>
              </a:prstTxWarp>
              <a:spAutoFit/>
            </a:bodyPr>
            <a:lstStyle/>
            <a:p>
              <a:pPr algn="ctr" defTabSz="4389438"/>
              <a:r>
                <a:rPr lang="en-US" sz="2400"/>
                <a:t>Abort</a:t>
              </a:r>
            </a:p>
          </p:txBody>
        </p:sp>
        <p:sp>
          <p:nvSpPr>
            <p:cNvPr id="183323" name="Line 58"/>
            <p:cNvSpPr>
              <a:spLocks noChangeShapeType="1"/>
            </p:cNvSpPr>
            <p:nvPr/>
          </p:nvSpPr>
          <p:spPr bwMode="auto">
            <a:xfrm>
              <a:off x="5064" y="3120"/>
              <a:ext cx="0" cy="192"/>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183324" name="Line 20"/>
            <p:cNvSpPr>
              <a:spLocks noChangeShapeType="1"/>
            </p:cNvSpPr>
            <p:nvPr/>
          </p:nvSpPr>
          <p:spPr bwMode="auto">
            <a:xfrm>
              <a:off x="4080" y="3408"/>
              <a:ext cx="576" cy="0"/>
            </a:xfrm>
            <a:prstGeom prst="line">
              <a:avLst/>
            </a:prstGeom>
            <a:noFill/>
            <a:ln w="76200">
              <a:solidFill>
                <a:srgbClr val="FF3300"/>
              </a:solidFill>
              <a:round/>
              <a:headEnd/>
              <a:tailEnd type="triangle" w="med" len="med"/>
            </a:ln>
          </p:spPr>
          <p:txBody>
            <a:bodyPr>
              <a:prstTxWarp prst="textNoShape">
                <a:avLst/>
              </a:prstTxWarp>
            </a:bodyPr>
            <a:lstStyle/>
            <a:p>
              <a:endParaRPr lang="en-US"/>
            </a:p>
          </p:txBody>
        </p:sp>
      </p:grpSp>
      <p:grpSp>
        <p:nvGrpSpPr>
          <p:cNvPr id="8" name="Group 78"/>
          <p:cNvGrpSpPr>
            <a:grpSpLocks/>
          </p:cNvGrpSpPr>
          <p:nvPr/>
        </p:nvGrpSpPr>
        <p:grpSpPr bwMode="auto">
          <a:xfrm>
            <a:off x="7467600" y="5486400"/>
            <a:ext cx="1143000" cy="1143000"/>
            <a:chOff x="4704" y="3456"/>
            <a:chExt cx="720" cy="720"/>
          </a:xfrm>
        </p:grpSpPr>
        <p:sp>
          <p:nvSpPr>
            <p:cNvPr id="183316" name="Text Box 67"/>
            <p:cNvSpPr txBox="1">
              <a:spLocks noChangeArrowheads="1"/>
            </p:cNvSpPr>
            <p:nvPr/>
          </p:nvSpPr>
          <p:spPr bwMode="auto">
            <a:xfrm>
              <a:off x="4704" y="3888"/>
              <a:ext cx="720" cy="288"/>
            </a:xfrm>
            <a:prstGeom prst="rect">
              <a:avLst/>
            </a:prstGeom>
            <a:noFill/>
            <a:ln w="9525">
              <a:noFill/>
              <a:miter lim="800000"/>
              <a:headEnd/>
              <a:tailEnd/>
            </a:ln>
          </p:spPr>
          <p:txBody>
            <a:bodyPr lIns="0" rIns="0">
              <a:prstTxWarp prst="textNoShape">
                <a:avLst/>
              </a:prstTxWarp>
              <a:spAutoFit/>
            </a:bodyPr>
            <a:lstStyle/>
            <a:p>
              <a:pPr algn="ctr" defTabSz="4389438"/>
              <a:r>
                <a:rPr lang="en-US" sz="2400"/>
                <a:t>Commit</a:t>
              </a:r>
            </a:p>
          </p:txBody>
        </p:sp>
        <p:grpSp>
          <p:nvGrpSpPr>
            <p:cNvPr id="9" name="Group 71"/>
            <p:cNvGrpSpPr>
              <a:grpSpLocks/>
            </p:cNvGrpSpPr>
            <p:nvPr/>
          </p:nvGrpSpPr>
          <p:grpSpPr bwMode="auto">
            <a:xfrm>
              <a:off x="4704" y="3456"/>
              <a:ext cx="720" cy="528"/>
              <a:chOff x="4704" y="3456"/>
              <a:chExt cx="768" cy="528"/>
            </a:xfrm>
          </p:grpSpPr>
          <p:sp>
            <p:nvSpPr>
              <p:cNvPr id="183318" name="Line 66"/>
              <p:cNvSpPr>
                <a:spLocks noChangeShapeType="1"/>
              </p:cNvSpPr>
              <p:nvPr/>
            </p:nvSpPr>
            <p:spPr bwMode="auto">
              <a:xfrm>
                <a:off x="5088" y="3456"/>
                <a:ext cx="0" cy="528"/>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183319" name="Rectangle 65"/>
              <p:cNvSpPr>
                <a:spLocks noChangeArrowheads="1"/>
              </p:cNvSpPr>
              <p:nvPr/>
            </p:nvSpPr>
            <p:spPr bwMode="auto">
              <a:xfrm>
                <a:off x="4704" y="3504"/>
                <a:ext cx="768" cy="288"/>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p>
            </p:txBody>
          </p:sp>
        </p:grpSp>
      </p:grpSp>
      <p:sp>
        <p:nvSpPr>
          <p:cNvPr id="183308" name="Text Box 82"/>
          <p:cNvSpPr txBox="1">
            <a:spLocks noChangeArrowheads="1"/>
          </p:cNvSpPr>
          <p:nvPr/>
        </p:nvSpPr>
        <p:spPr bwMode="auto">
          <a:xfrm>
            <a:off x="1203325" y="1258888"/>
            <a:ext cx="3014663" cy="457200"/>
          </a:xfrm>
          <a:prstGeom prst="rect">
            <a:avLst/>
          </a:prstGeom>
          <a:noFill/>
          <a:ln w="9525">
            <a:noFill/>
            <a:miter lim="800000"/>
            <a:headEnd/>
            <a:tailEnd/>
          </a:ln>
        </p:spPr>
        <p:txBody>
          <a:bodyPr wrap="none">
            <a:prstTxWarp prst="textNoShape">
              <a:avLst/>
            </a:prstTxWarp>
            <a:spAutoFit/>
          </a:bodyPr>
          <a:lstStyle/>
          <a:p>
            <a:r>
              <a:rPr lang="en-US" sz="2400"/>
              <a:t>Programmers’ View: </a:t>
            </a:r>
          </a:p>
        </p:txBody>
      </p:sp>
      <p:sp>
        <p:nvSpPr>
          <p:cNvPr id="183309" name="Rectangle 85"/>
          <p:cNvSpPr>
            <a:spLocks noChangeArrowheads="1"/>
          </p:cNvSpPr>
          <p:nvPr/>
        </p:nvSpPr>
        <p:spPr bwMode="auto">
          <a:xfrm>
            <a:off x="2743200" y="1828800"/>
            <a:ext cx="1143000" cy="457200"/>
          </a:xfrm>
          <a:prstGeom prst="rect">
            <a:avLst/>
          </a:prstGeom>
          <a:solidFill>
            <a:srgbClr val="99FF66"/>
          </a:solidFill>
          <a:ln w="9525">
            <a:noFill/>
            <a:miter lim="800000"/>
            <a:headEnd/>
            <a:tailEnd/>
          </a:ln>
        </p:spPr>
        <p:txBody>
          <a:bodyPr wrap="none" anchor="ctr">
            <a:prstTxWarp prst="textNoShape">
              <a:avLst/>
            </a:prstTxWarp>
          </a:bodyPr>
          <a:lstStyle/>
          <a:p>
            <a:pPr algn="ctr" defTabSz="4389438"/>
            <a:r>
              <a:rPr lang="en-US" sz="2800" b="1"/>
              <a:t>TX1</a:t>
            </a:r>
          </a:p>
        </p:txBody>
      </p:sp>
      <p:sp>
        <p:nvSpPr>
          <p:cNvPr id="183310" name="Rectangle 87"/>
          <p:cNvSpPr>
            <a:spLocks noChangeArrowheads="1"/>
          </p:cNvSpPr>
          <p:nvPr/>
        </p:nvSpPr>
        <p:spPr bwMode="auto">
          <a:xfrm>
            <a:off x="2743200" y="2438400"/>
            <a:ext cx="1143000" cy="457200"/>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p>
        </p:txBody>
      </p:sp>
      <p:sp>
        <p:nvSpPr>
          <p:cNvPr id="183311" name="Rectangle 98"/>
          <p:cNvSpPr>
            <a:spLocks noChangeArrowheads="1"/>
          </p:cNvSpPr>
          <p:nvPr/>
        </p:nvSpPr>
        <p:spPr bwMode="auto">
          <a:xfrm>
            <a:off x="4876800" y="2438400"/>
            <a:ext cx="1143000" cy="457200"/>
          </a:xfrm>
          <a:prstGeom prst="rect">
            <a:avLst/>
          </a:prstGeom>
          <a:solidFill>
            <a:srgbClr val="99FF66"/>
          </a:solidFill>
          <a:ln w="9525">
            <a:noFill/>
            <a:miter lim="800000"/>
            <a:headEnd/>
            <a:tailEnd/>
          </a:ln>
        </p:spPr>
        <p:txBody>
          <a:bodyPr wrap="none" anchor="ctr">
            <a:prstTxWarp prst="textNoShape">
              <a:avLst/>
            </a:prstTxWarp>
          </a:bodyPr>
          <a:lstStyle/>
          <a:p>
            <a:pPr algn="ctr" defTabSz="4389438"/>
            <a:r>
              <a:rPr lang="en-US" sz="2800" b="1"/>
              <a:t>TX1</a:t>
            </a:r>
          </a:p>
        </p:txBody>
      </p:sp>
      <p:sp>
        <p:nvSpPr>
          <p:cNvPr id="183312" name="Rectangle 99"/>
          <p:cNvSpPr>
            <a:spLocks noChangeArrowheads="1"/>
          </p:cNvSpPr>
          <p:nvPr/>
        </p:nvSpPr>
        <p:spPr bwMode="auto">
          <a:xfrm>
            <a:off x="4876800" y="1828800"/>
            <a:ext cx="1143000" cy="457200"/>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p>
        </p:txBody>
      </p:sp>
      <p:sp>
        <p:nvSpPr>
          <p:cNvPr id="183313" name="Text Box 100"/>
          <p:cNvSpPr txBox="1">
            <a:spLocks noChangeArrowheads="1"/>
          </p:cNvSpPr>
          <p:nvPr/>
        </p:nvSpPr>
        <p:spPr bwMode="auto">
          <a:xfrm>
            <a:off x="4191000" y="2133600"/>
            <a:ext cx="641350" cy="457200"/>
          </a:xfrm>
          <a:prstGeom prst="rect">
            <a:avLst/>
          </a:prstGeom>
          <a:noFill/>
          <a:ln w="9525">
            <a:noFill/>
            <a:miter lim="800000"/>
            <a:headEnd/>
            <a:tailEnd/>
          </a:ln>
        </p:spPr>
        <p:txBody>
          <a:bodyPr wrap="none">
            <a:prstTxWarp prst="textNoShape">
              <a:avLst/>
            </a:prstTxWarp>
            <a:spAutoFit/>
          </a:bodyPr>
          <a:lstStyle/>
          <a:p>
            <a:r>
              <a:rPr lang="en-US" sz="2400"/>
              <a:t>OR</a:t>
            </a:r>
          </a:p>
        </p:txBody>
      </p:sp>
      <p:sp>
        <p:nvSpPr>
          <p:cNvPr id="183314" name="AutoShape 102"/>
          <p:cNvSpPr>
            <a:spLocks noChangeArrowheads="1"/>
          </p:cNvSpPr>
          <p:nvPr/>
        </p:nvSpPr>
        <p:spPr bwMode="auto">
          <a:xfrm>
            <a:off x="5943600" y="1828800"/>
            <a:ext cx="533400" cy="1295400"/>
          </a:xfrm>
          <a:prstGeom prst="downArrow">
            <a:avLst>
              <a:gd name="adj1" fmla="val 50000"/>
              <a:gd name="adj2" fmla="val 36901"/>
            </a:avLst>
          </a:prstGeom>
          <a:solidFill>
            <a:srgbClr val="003399"/>
          </a:solidFill>
          <a:ln w="9525">
            <a:noFill/>
            <a:miter lim="800000"/>
            <a:headEnd/>
            <a:tailEnd/>
          </a:ln>
        </p:spPr>
        <p:txBody>
          <a:bodyPr vert="eaVert" wrap="none" anchor="ctr">
            <a:prstTxWarp prst="textNoShape">
              <a:avLst/>
            </a:prstTxWarp>
          </a:bodyPr>
          <a:lstStyle/>
          <a:p>
            <a:pPr algn="ctr"/>
            <a:r>
              <a:rPr lang="en-US" b="1">
                <a:solidFill>
                  <a:schemeClr val="bg1"/>
                </a:solidFill>
              </a:rPr>
              <a:t>Time</a:t>
            </a:r>
          </a:p>
        </p:txBody>
      </p:sp>
      <p:sp>
        <p:nvSpPr>
          <p:cNvPr id="183315" name="AutoShape 103"/>
          <p:cNvSpPr>
            <a:spLocks noChangeArrowheads="1"/>
          </p:cNvSpPr>
          <p:nvPr/>
        </p:nvSpPr>
        <p:spPr bwMode="auto">
          <a:xfrm>
            <a:off x="3810000" y="1828800"/>
            <a:ext cx="533400" cy="1295400"/>
          </a:xfrm>
          <a:prstGeom prst="downArrow">
            <a:avLst>
              <a:gd name="adj1" fmla="val 50000"/>
              <a:gd name="adj2" fmla="val 36901"/>
            </a:avLst>
          </a:prstGeom>
          <a:solidFill>
            <a:srgbClr val="003399"/>
          </a:solidFill>
          <a:ln w="9525">
            <a:noFill/>
            <a:miter lim="800000"/>
            <a:headEnd/>
            <a:tailEnd/>
          </a:ln>
        </p:spPr>
        <p:txBody>
          <a:bodyPr vert="eaVert" wrap="none" anchor="ctr">
            <a:prstTxWarp prst="textNoShape">
              <a:avLst/>
            </a:prstTxWarp>
          </a:bodyPr>
          <a:lstStyle/>
          <a:p>
            <a:pPr algn="ctr"/>
            <a:r>
              <a:rPr lang="en-US" b="1">
                <a:solidFill>
                  <a:schemeClr val="bg1"/>
                </a:solidFill>
              </a:rPr>
              <a:t>Time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67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5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6"/>
          <p:cNvSpPr>
            <a:spLocks noGrp="1" noChangeArrowheads="1"/>
          </p:cNvSpPr>
          <p:nvPr>
            <p:ph type="sldNum" sz="quarter" idx="12"/>
          </p:nvPr>
        </p:nvSpPr>
        <p:spPr>
          <a:noFill/>
        </p:spPr>
        <p:txBody>
          <a:bodyPr/>
          <a:lstStyle/>
          <a:p>
            <a:fld id="{57109626-7134-364A-822A-0D4BDEB1C7FA}" type="slidenum">
              <a:rPr lang="en-US">
                <a:latin typeface="Arial" pitchFamily="-65" charset="0"/>
                <a:ea typeface="ＭＳ Ｐゴシック" pitchFamily="-65" charset="-128"/>
                <a:cs typeface="ＭＳ Ｐゴシック" pitchFamily="-65" charset="-128"/>
              </a:rPr>
              <a:pPr/>
              <a:t>73</a:t>
            </a:fld>
            <a:endParaRPr lang="en-US">
              <a:latin typeface="Arial" pitchFamily="-65" charset="0"/>
              <a:ea typeface="ＭＳ Ｐゴシック" pitchFamily="-65" charset="-128"/>
              <a:cs typeface="ＭＳ Ｐゴシック" pitchFamily="-65" charset="-128"/>
            </a:endParaRPr>
          </a:p>
        </p:txBody>
      </p:sp>
      <p:sp>
        <p:nvSpPr>
          <p:cNvPr id="185349"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nchor="b">
            <a:prstTxWarp prst="textNoShape">
              <a:avLst/>
            </a:prstTxWarp>
          </a:bodyPr>
          <a:lstStyle/>
          <a:p>
            <a:pPr algn="ctr"/>
            <a:r>
              <a:rPr lang="en-US" sz="1200" b="1">
                <a:solidFill>
                  <a:schemeClr val="bg2"/>
                </a:solidFill>
              </a:rPr>
              <a:t>Hardware TM for GPU Architectures</a:t>
            </a:r>
          </a:p>
        </p:txBody>
      </p:sp>
      <p:sp>
        <p:nvSpPr>
          <p:cNvPr id="185350" name="Slide Number Placeholder 5"/>
          <p:cNvSpPr txBox="1">
            <a:spLocks noGrp="1"/>
          </p:cNvSpPr>
          <p:nvPr/>
        </p:nvSpPr>
        <p:spPr bwMode="auto">
          <a:xfrm>
            <a:off x="6553200" y="6243638"/>
            <a:ext cx="2133600" cy="457200"/>
          </a:xfrm>
          <a:prstGeom prst="rect">
            <a:avLst/>
          </a:prstGeom>
          <a:noFill/>
          <a:ln w="9525">
            <a:noFill/>
            <a:miter lim="800000"/>
            <a:headEnd/>
            <a:tailEnd/>
          </a:ln>
        </p:spPr>
        <p:txBody>
          <a:bodyPr anchor="b">
            <a:prstTxWarp prst="textNoShape">
              <a:avLst/>
            </a:prstTxWarp>
          </a:bodyPr>
          <a:lstStyle/>
          <a:p>
            <a:pPr algn="r"/>
            <a:fld id="{3C81AD56-67B2-EB4B-87DC-89CC0C44C8AE}" type="slidenum">
              <a:rPr lang="en-US" sz="1200">
                <a:solidFill>
                  <a:schemeClr val="bg2"/>
                </a:solidFill>
              </a:rPr>
              <a:pPr algn="r"/>
              <a:t>73</a:t>
            </a:fld>
            <a:endParaRPr lang="en-US" sz="1200">
              <a:solidFill>
                <a:schemeClr val="bg2"/>
              </a:solidFill>
            </a:endParaRPr>
          </a:p>
        </p:txBody>
      </p:sp>
      <p:sp>
        <p:nvSpPr>
          <p:cNvPr id="185351" name="Rectangle 2"/>
          <p:cNvSpPr>
            <a:spLocks noGrp="1" noChangeArrowheads="1"/>
          </p:cNvSpPr>
          <p:nvPr>
            <p:ph type="title"/>
          </p:nvPr>
        </p:nvSpPr>
        <p:spPr/>
        <p:txBody>
          <a:bodyPr/>
          <a:lstStyle/>
          <a:p>
            <a:r>
              <a:rPr lang="en-US">
                <a:ea typeface="ＭＳ Ｐゴシック" pitchFamily="-65" charset="-128"/>
                <a:cs typeface="ＭＳ Ｐゴシック" pitchFamily="-65" charset="-128"/>
              </a:rPr>
              <a:t>Are TM and GPUs Incompatible?</a:t>
            </a:r>
          </a:p>
        </p:txBody>
      </p:sp>
      <p:sp>
        <p:nvSpPr>
          <p:cNvPr id="172038" name="Rectangle 3"/>
          <p:cNvSpPr>
            <a:spLocks noGrp="1" noChangeArrowheads="1"/>
          </p:cNvSpPr>
          <p:nvPr>
            <p:ph type="body" idx="1"/>
          </p:nvPr>
        </p:nvSpPr>
        <p:spPr>
          <a:xfrm>
            <a:off x="457200" y="1371600"/>
            <a:ext cx="8229600" cy="4419600"/>
          </a:xfrm>
        </p:spPr>
        <p:txBody>
          <a:bodyPr/>
          <a:lstStyle/>
          <a:p>
            <a:pPr>
              <a:buFont typeface="Wingdings" pitchFamily="-65" charset="2"/>
              <a:buNone/>
            </a:pPr>
            <a:r>
              <a:rPr lang="en-US" smtClean="0">
                <a:ea typeface="ＭＳ Ｐゴシック" pitchFamily="-65" charset="-128"/>
                <a:cs typeface="ＭＳ Ｐゴシック" pitchFamily="-65" charset="-128"/>
              </a:rPr>
              <a:t>GPU uarch very different from multicore CPU…</a:t>
            </a:r>
          </a:p>
          <a:p>
            <a:endParaRPr lang="en-US" smtClean="0">
              <a:ea typeface="ＭＳ Ｐゴシック" pitchFamily="-65" charset="-128"/>
              <a:cs typeface="ＭＳ Ｐゴシック" pitchFamily="-65" charset="-128"/>
            </a:endParaRPr>
          </a:p>
          <a:p>
            <a:pPr>
              <a:buFont typeface="Wingdings" pitchFamily="-65" charset="2"/>
              <a:buNone/>
            </a:pPr>
            <a:r>
              <a:rPr lang="en-US" b="1" u="sng" smtClean="0">
                <a:ea typeface="ＭＳ Ｐゴシック" pitchFamily="-65" charset="-128"/>
                <a:cs typeface="ＭＳ Ｐゴシック" pitchFamily="-65" charset="-128"/>
              </a:rPr>
              <a:t>KILO TM</a:t>
            </a:r>
            <a:r>
              <a:rPr lang="en-US" smtClean="0">
                <a:ea typeface="ＭＳ Ｐゴシック" pitchFamily="-65" charset="-128"/>
                <a:cs typeface="ＭＳ Ｐゴシック" pitchFamily="-65" charset="-128"/>
              </a:rPr>
              <a:t> [MICRO’11, IEEE Micro Top Picks]</a:t>
            </a:r>
          </a:p>
          <a:p>
            <a:endParaRPr lang="en-US" sz="2400" smtClean="0">
              <a:ea typeface="ＭＳ Ｐゴシック" pitchFamily="-65" charset="-128"/>
              <a:cs typeface="ＭＳ Ｐゴシック" pitchFamily="-65" charset="-128"/>
            </a:endParaRPr>
          </a:p>
          <a:p>
            <a:r>
              <a:rPr lang="en-US" sz="2400" smtClean="0">
                <a:ea typeface="ＭＳ Ｐゴシック" pitchFamily="-65" charset="-128"/>
                <a:cs typeface="ＭＳ Ｐゴシック" pitchFamily="-65" charset="-128"/>
              </a:rPr>
              <a:t>Hardware </a:t>
            </a:r>
            <a:r>
              <a:rPr lang="en-US" sz="2400">
                <a:ea typeface="ＭＳ Ｐゴシック" pitchFamily="-65" charset="-128"/>
                <a:cs typeface="ＭＳ Ｐゴシック" pitchFamily="-65" charset="-128"/>
              </a:rPr>
              <a:t>TM for </a:t>
            </a:r>
            <a:r>
              <a:rPr lang="en-US" sz="2400" smtClean="0">
                <a:ea typeface="ＭＳ Ｐゴシック" pitchFamily="-65" charset="-128"/>
                <a:cs typeface="ＭＳ Ｐゴシック" pitchFamily="-65" charset="-128"/>
              </a:rPr>
              <a:t>GPUs</a:t>
            </a:r>
          </a:p>
          <a:p>
            <a:r>
              <a:rPr lang="en-US" sz="2400" smtClean="0">
                <a:ea typeface="ＭＳ Ｐゴシック" pitchFamily="-65" charset="-128"/>
                <a:cs typeface="ＭＳ Ｐゴシック" pitchFamily="-65" charset="-128"/>
              </a:rPr>
              <a:t>Half performance of fine grained locking</a:t>
            </a:r>
          </a:p>
          <a:p>
            <a:pPr marL="342900" lvl="1" indent="-342900">
              <a:buSzPct val="65000"/>
              <a:buFont typeface="Wingdings" pitchFamily="-65" charset="2"/>
              <a:buChar char="n"/>
            </a:pPr>
            <a:r>
              <a:rPr lang="en-US" smtClean="0"/>
              <a:t>Chip area overhead of 0.5%</a:t>
            </a:r>
            <a:endParaRPr lang="en-US" baseline="30000" smtClean="0"/>
          </a:p>
          <a:p>
            <a:endParaRPr lang="en-US">
              <a:ea typeface="ＭＳ Ｐゴシック" pitchFamily="-65" charset="-128"/>
              <a:cs typeface="ＭＳ Ｐゴシック" pitchFamily="-65"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203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2038">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203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20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8"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fontScale="90000"/>
          </a:bodyPr>
          <a:lstStyle/>
          <a:p>
            <a:r>
              <a:rPr lang="en-US" i="1" dirty="0"/>
              <a:t>Research Direction </a:t>
            </a:r>
            <a:r>
              <a:rPr lang="en-US" i="1" dirty="0" smtClean="0"/>
              <a:t>5:</a:t>
            </a:r>
            <a:r>
              <a:rPr lang="en-US" i="1" dirty="0"/>
              <a:t/>
            </a:r>
            <a:br>
              <a:rPr lang="en-US" i="1" dirty="0"/>
            </a:br>
            <a:r>
              <a:rPr lang="en-US" dirty="0" smtClean="0"/>
              <a:t>GPU Power Efficiency</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74</a:t>
            </a:fld>
            <a:endParaRPr lang="en-US"/>
          </a:p>
        </p:txBody>
      </p:sp>
    </p:spTree>
    <p:extLst>
      <p:ext uri="{BB962C8B-B14F-4D97-AF65-F5344CB8AC3E}">
        <p14:creationId xmlns:p14="http://schemas.microsoft.com/office/powerpoint/2010/main" val="93383695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GPU power</a:t>
            </a:r>
            <a:endParaRPr lang="en-US" dirty="0"/>
          </a:p>
        </p:txBody>
      </p:sp>
      <p:sp>
        <p:nvSpPr>
          <p:cNvPr id="3" name="Content Placeholder 2"/>
          <p:cNvSpPr>
            <a:spLocks noGrp="1"/>
          </p:cNvSpPr>
          <p:nvPr>
            <p:ph idx="1"/>
          </p:nvPr>
        </p:nvSpPr>
        <p:spPr/>
        <p:txBody>
          <a:bodyPr/>
          <a:lstStyle/>
          <a:p>
            <a:r>
              <a:rPr lang="en-US" dirty="0" smtClean="0"/>
              <a:t>More efficient than CPU but</a:t>
            </a:r>
          </a:p>
          <a:p>
            <a:pPr lvl="1"/>
            <a:r>
              <a:rPr lang="en-US" dirty="0" smtClean="0"/>
              <a:t>Consumes a lot of power</a:t>
            </a:r>
          </a:p>
          <a:p>
            <a:pPr lvl="1"/>
            <a:r>
              <a:rPr lang="en-US" dirty="0" smtClean="0"/>
              <a:t>Much less efficient than ASIC or FPGAs</a:t>
            </a:r>
          </a:p>
          <a:p>
            <a:pPr lvl="1"/>
            <a:r>
              <a:rPr lang="en-US" dirty="0" smtClean="0"/>
              <a:t>What can be done to reduce power consumption?</a:t>
            </a:r>
          </a:p>
          <a:p>
            <a:r>
              <a:rPr lang="en-US" dirty="0" smtClean="0"/>
              <a:t>Look at the most power hungry components</a:t>
            </a:r>
          </a:p>
          <a:p>
            <a:pPr lvl="1"/>
            <a:r>
              <a:rPr lang="en-US" dirty="0" smtClean="0"/>
              <a:t>What can be duty cycled/power gated?</a:t>
            </a:r>
          </a:p>
          <a:p>
            <a:pPr lvl="1"/>
            <a:r>
              <a:rPr lang="en-US" dirty="0" err="1" smtClean="0"/>
              <a:t>GPUWattch</a:t>
            </a:r>
            <a:r>
              <a:rPr lang="en-US" dirty="0" smtClean="0"/>
              <a:t> to evaluate ideas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75</a:t>
            </a:fld>
            <a:endParaRPr lang="en-US"/>
          </a:p>
        </p:txBody>
      </p:sp>
    </p:spTree>
    <p:extLst>
      <p:ext uri="{BB962C8B-B14F-4D97-AF65-F5344CB8AC3E}">
        <p14:creationId xmlns:p14="http://schemas.microsoft.com/office/powerpoint/2010/main" val="196710213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Other Research Directions….</a:t>
            </a:r>
            <a:endParaRPr lang="en-US" dirty="0"/>
          </a:p>
        </p:txBody>
      </p:sp>
      <p:sp>
        <p:nvSpPr>
          <p:cNvPr id="3" name="Content Placeholder 2"/>
          <p:cNvSpPr>
            <a:spLocks noGrp="1"/>
          </p:cNvSpPr>
          <p:nvPr>
            <p:ph idx="1"/>
          </p:nvPr>
        </p:nvSpPr>
        <p:spPr>
          <a:xfrm>
            <a:off x="457200" y="1143000"/>
            <a:ext cx="8229600" cy="5578475"/>
          </a:xfrm>
        </p:spPr>
        <p:txBody>
          <a:bodyPr>
            <a:normAutofit fontScale="92500" lnSpcReduction="10000"/>
          </a:bodyPr>
          <a:lstStyle/>
          <a:p>
            <a:r>
              <a:rPr lang="en-US" dirty="0" smtClean="0"/>
              <a:t>Non-deterministic behavior for buggy code </a:t>
            </a:r>
          </a:p>
          <a:p>
            <a:pPr lvl="1"/>
            <a:r>
              <a:rPr lang="en-US" dirty="0" err="1" smtClean="0"/>
              <a:t>GPUDet</a:t>
            </a:r>
            <a:r>
              <a:rPr lang="en-US" dirty="0" smtClean="0"/>
              <a:t> ASPLOS 2013</a:t>
            </a:r>
          </a:p>
          <a:p>
            <a:pPr lvl="1">
              <a:buNone/>
            </a:pPr>
            <a:endParaRPr lang="en-US" dirty="0" smtClean="0"/>
          </a:p>
          <a:p>
            <a:pPr lvl="1">
              <a:buNone/>
            </a:pPr>
            <a:endParaRPr lang="en-US" dirty="0" smtClean="0"/>
          </a:p>
          <a:p>
            <a:pPr lvl="1">
              <a:buNone/>
            </a:pPr>
            <a:endParaRPr lang="en-US" dirty="0"/>
          </a:p>
          <a:p>
            <a:pPr lvl="1">
              <a:buNone/>
            </a:pPr>
            <a:endParaRPr lang="en-US" dirty="0" smtClean="0"/>
          </a:p>
          <a:p>
            <a:endParaRPr lang="en-US" dirty="0" smtClean="0"/>
          </a:p>
          <a:p>
            <a:endParaRPr lang="en-US" dirty="0"/>
          </a:p>
          <a:p>
            <a:r>
              <a:rPr lang="en-US" dirty="0" smtClean="0"/>
              <a:t>Lack of good performance analysis tools</a:t>
            </a:r>
          </a:p>
          <a:p>
            <a:pPr lvl="1"/>
            <a:r>
              <a:rPr lang="en-US" dirty="0" smtClean="0"/>
              <a:t>NVIDIA Profiler/Parallel </a:t>
            </a:r>
            <a:r>
              <a:rPr lang="en-US" dirty="0" err="1" smtClean="0"/>
              <a:t>NSight</a:t>
            </a:r>
            <a:endParaRPr lang="en-US" dirty="0" smtClean="0"/>
          </a:p>
          <a:p>
            <a:pPr lvl="1"/>
            <a:r>
              <a:rPr lang="en-US" dirty="0" err="1" smtClean="0"/>
              <a:t>AerialVision</a:t>
            </a:r>
            <a:r>
              <a:rPr lang="en-US" dirty="0" smtClean="0"/>
              <a:t> [ISPASS 2010]</a:t>
            </a:r>
          </a:p>
          <a:p>
            <a:pPr lvl="1"/>
            <a:r>
              <a:rPr lang="en-US" dirty="0" smtClean="0"/>
              <a:t>GPU analytical </a:t>
            </a:r>
            <a:r>
              <a:rPr lang="en-US" dirty="0" err="1" smtClean="0"/>
              <a:t>perf</a:t>
            </a:r>
            <a:r>
              <a:rPr lang="en-US" dirty="0" smtClean="0"/>
              <a:t>/power models (</a:t>
            </a:r>
            <a:r>
              <a:rPr lang="en-US" dirty="0" err="1" smtClean="0"/>
              <a:t>Hyesoon</a:t>
            </a:r>
            <a:r>
              <a:rPr lang="en-US" dirty="0" smtClean="0"/>
              <a:t> Kim)</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76</a:t>
            </a:fld>
            <a:endParaRPr lang="en-US" dirty="0"/>
          </a:p>
        </p:txBody>
      </p:sp>
      <p:graphicFrame>
        <p:nvGraphicFramePr>
          <p:cNvPr id="5" name="Chart 4"/>
          <p:cNvGraphicFramePr>
            <a:graphicFrameLocks noGrp="1"/>
          </p:cNvGraphicFramePr>
          <p:nvPr>
            <p:extLst>
              <p:ext uri="{D42A27DB-BD31-4B8C-83A1-F6EECF244321}">
                <p14:modId xmlns:p14="http://schemas.microsoft.com/office/powerpoint/2010/main" val="3510707090"/>
              </p:ext>
            </p:extLst>
          </p:nvPr>
        </p:nvGraphicFramePr>
        <p:xfrm>
          <a:off x="2057400" y="2057400"/>
          <a:ext cx="4064000" cy="2768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Lack of I/O and System Support…</a:t>
            </a:r>
            <a:endParaRPr lang="en-US" dirty="0"/>
          </a:p>
        </p:txBody>
      </p:sp>
      <p:sp>
        <p:nvSpPr>
          <p:cNvPr id="3" name="Content Placeholder 2"/>
          <p:cNvSpPr>
            <a:spLocks noGrp="1"/>
          </p:cNvSpPr>
          <p:nvPr>
            <p:ph idx="1"/>
          </p:nvPr>
        </p:nvSpPr>
        <p:spPr>
          <a:xfrm>
            <a:off x="457200" y="990600"/>
            <a:ext cx="8229600" cy="5181600"/>
          </a:xfrm>
        </p:spPr>
        <p:txBody>
          <a:bodyPr>
            <a:normAutofit lnSpcReduction="10000"/>
          </a:bodyPr>
          <a:lstStyle/>
          <a:p>
            <a:r>
              <a:rPr lang="en-US" dirty="0" smtClean="0"/>
              <a:t>Support for </a:t>
            </a:r>
            <a:r>
              <a:rPr lang="en-US" dirty="0" err="1" smtClean="0"/>
              <a:t>printf</a:t>
            </a:r>
            <a:r>
              <a:rPr lang="en-US" dirty="0" smtClean="0"/>
              <a:t>, </a:t>
            </a:r>
            <a:r>
              <a:rPr lang="en-US" dirty="0" err="1" smtClean="0"/>
              <a:t>malloc</a:t>
            </a:r>
            <a:r>
              <a:rPr lang="en-US" dirty="0" smtClean="0"/>
              <a:t> from kernel in CUDA</a:t>
            </a:r>
          </a:p>
          <a:p>
            <a:r>
              <a:rPr lang="en-US" dirty="0" smtClean="0"/>
              <a:t>File system I/O?</a:t>
            </a:r>
          </a:p>
          <a:p>
            <a:r>
              <a:rPr lang="en-US" dirty="0" err="1" smtClean="0"/>
              <a:t>GPUfs</a:t>
            </a:r>
            <a:r>
              <a:rPr lang="en-US" dirty="0" smtClean="0"/>
              <a:t> (ASPLOS 2013):</a:t>
            </a:r>
          </a:p>
          <a:p>
            <a:pPr lvl="1"/>
            <a:r>
              <a:rPr lang="en-US" dirty="0" smtClean="0"/>
              <a:t>POSIX-like file system API</a:t>
            </a:r>
          </a:p>
          <a:p>
            <a:pPr lvl="1"/>
            <a:r>
              <a:rPr lang="en-US" dirty="0" smtClean="0"/>
              <a:t>One file per warp to avoid control divergence</a:t>
            </a:r>
          </a:p>
          <a:p>
            <a:pPr lvl="1"/>
            <a:r>
              <a:rPr lang="en-US" dirty="0" smtClean="0"/>
              <a:t>Weak file system consistency model (close-&gt;open)</a:t>
            </a:r>
          </a:p>
          <a:p>
            <a:pPr lvl="1"/>
            <a:r>
              <a:rPr lang="en-US" dirty="0" smtClean="0"/>
              <a:t>Performance API: O_GWRONCE, O_GWRONCE</a:t>
            </a:r>
          </a:p>
          <a:p>
            <a:pPr lvl="1"/>
            <a:r>
              <a:rPr lang="en-US" dirty="0" smtClean="0"/>
              <a:t>Eliminate seek pointer</a:t>
            </a:r>
          </a:p>
          <a:p>
            <a:r>
              <a:rPr lang="en-US" dirty="0" err="1" smtClean="0"/>
              <a:t>GPUnet</a:t>
            </a:r>
            <a:r>
              <a:rPr lang="en-US" dirty="0" smtClean="0"/>
              <a:t> (OSDI 2014): </a:t>
            </a:r>
            <a:r>
              <a:rPr lang="en-US" dirty="0" err="1" smtClean="0"/>
              <a:t>Posix</a:t>
            </a:r>
            <a:r>
              <a:rPr lang="en-US" dirty="0" smtClean="0"/>
              <a:t> like API for sockets programming on GPGPU.</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77</a:t>
            </a:fld>
            <a:endParaRPr lang="en-US"/>
          </a:p>
        </p:txBody>
      </p:sp>
    </p:spTree>
    <p:extLst>
      <p:ext uri="{BB962C8B-B14F-4D97-AF65-F5344CB8AC3E}">
        <p14:creationId xmlns:p14="http://schemas.microsoft.com/office/powerpoint/2010/main" val="311475319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Conclusions</a:t>
            </a:r>
            <a:endParaRPr lang="en-US" dirty="0"/>
          </a:p>
        </p:txBody>
      </p:sp>
      <p:sp>
        <p:nvSpPr>
          <p:cNvPr id="3" name="Content Placeholder 2"/>
          <p:cNvSpPr>
            <a:spLocks noGrp="1"/>
          </p:cNvSpPr>
          <p:nvPr>
            <p:ph idx="1"/>
          </p:nvPr>
        </p:nvSpPr>
        <p:spPr>
          <a:xfrm>
            <a:off x="457200" y="1447800"/>
            <a:ext cx="8229600" cy="4525963"/>
          </a:xfrm>
        </p:spPr>
        <p:txBody>
          <a:bodyPr>
            <a:normAutofit lnSpcReduction="10000"/>
          </a:bodyPr>
          <a:lstStyle/>
          <a:p>
            <a:r>
              <a:rPr lang="en-US" dirty="0" smtClean="0"/>
              <a:t>GPU Computing is growing in importance due to energy efficiency concerns </a:t>
            </a:r>
          </a:p>
          <a:p>
            <a:r>
              <a:rPr lang="en-US" dirty="0" smtClean="0"/>
              <a:t>GPU architecture has evolved quickly and likely to continue to do so</a:t>
            </a:r>
          </a:p>
          <a:p>
            <a:r>
              <a:rPr lang="en-US" dirty="0" smtClean="0"/>
              <a:t>We discussed some of the important microarchitecture bottlenecks and recent research.</a:t>
            </a:r>
          </a:p>
          <a:p>
            <a:r>
              <a:rPr lang="en-US" dirty="0" smtClean="0"/>
              <a:t>Also discussed some directions for improving programming model</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78</a:t>
            </a:fld>
            <a:endParaRPr lang="en-US"/>
          </a:p>
        </p:txBody>
      </p:sp>
    </p:spTree>
    <p:extLst>
      <p:ext uri="{BB962C8B-B14F-4D97-AF65-F5344CB8AC3E}">
        <p14:creationId xmlns:p14="http://schemas.microsoft.com/office/powerpoint/2010/main" val="14889344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txBody>
          <a:bodyPr>
            <a:normAutofit fontScale="90000"/>
          </a:bodyPr>
          <a:lstStyle/>
          <a:p>
            <a:r>
              <a:rPr lang="en-US" dirty="0" smtClean="0"/>
              <a:t>Part 1: Preliminaries and Instruction Set Architecture</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8</a:t>
            </a:fld>
            <a:endParaRPr lang="en-US"/>
          </a:p>
        </p:txBody>
      </p:sp>
    </p:spTree>
    <p:extLst>
      <p:ext uri="{BB962C8B-B14F-4D97-AF65-F5344CB8AC3E}">
        <p14:creationId xmlns:p14="http://schemas.microsoft.com/office/powerpoint/2010/main" val="66320046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GPGPUs vs. Vector Processors</a:t>
            </a:r>
            <a:endParaRPr lang="en-US" dirty="0"/>
          </a:p>
        </p:txBody>
      </p:sp>
      <p:sp>
        <p:nvSpPr>
          <p:cNvPr id="3" name="Content Placeholder 2"/>
          <p:cNvSpPr>
            <a:spLocks noGrp="1"/>
          </p:cNvSpPr>
          <p:nvPr>
            <p:ph idx="1"/>
          </p:nvPr>
        </p:nvSpPr>
        <p:spPr>
          <a:xfrm>
            <a:off x="457200" y="1752600"/>
            <a:ext cx="8229600" cy="4373563"/>
          </a:xfrm>
        </p:spPr>
        <p:txBody>
          <a:bodyPr>
            <a:normAutofit/>
          </a:bodyPr>
          <a:lstStyle/>
          <a:p>
            <a:r>
              <a:rPr lang="en-US" dirty="0"/>
              <a:t>S</a:t>
            </a:r>
            <a:r>
              <a:rPr lang="en-US" dirty="0" smtClean="0"/>
              <a:t>imilarities at hardware level between GPU and vector processors.</a:t>
            </a:r>
          </a:p>
          <a:p>
            <a:endParaRPr lang="en-US" dirty="0" smtClean="0"/>
          </a:p>
          <a:p>
            <a:r>
              <a:rPr lang="en-US" dirty="0" smtClean="0"/>
              <a:t>(I like to argue) SIMT programming model moves hardest parallelism detection problem from compiler to programmer.  </a:t>
            </a:r>
          </a:p>
          <a:p>
            <a:endParaRPr lang="en-US" dirty="0" smtClean="0"/>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F23EC47D-D5CA-A042-A8D0-C217E3EA6E2F}" type="slidenum">
              <a:rPr lang="en-US" smtClean="0"/>
              <a:t>9</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40959</TotalTime>
  <Words>4943</Words>
  <Application>Microsoft Macintosh PowerPoint</Application>
  <PresentationFormat>On-screen Show (4:3)</PresentationFormat>
  <Paragraphs>1124</Paragraphs>
  <Slides>78</Slides>
  <Notes>12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78</vt:i4>
      </vt:variant>
    </vt:vector>
  </HeadingPairs>
  <TitlesOfParts>
    <vt:vector size="81" baseType="lpstr">
      <vt:lpstr>Office Theme</vt:lpstr>
      <vt:lpstr>Equation</vt:lpstr>
      <vt:lpstr>Visio</vt:lpstr>
      <vt:lpstr>GPU Computing Architecture</vt:lpstr>
      <vt:lpstr>The GPU is Ubiquitous</vt:lpstr>
      <vt:lpstr>“Early” GPU History</vt:lpstr>
      <vt:lpstr>GPU: The Life of a Triangle</vt:lpstr>
      <vt:lpstr>PowerPoint Presentation</vt:lpstr>
      <vt:lpstr>Why use a GPU for computing?</vt:lpstr>
      <vt:lpstr>Growing Interest in GPGPU</vt:lpstr>
      <vt:lpstr>Part 1: Preliminaries and Instruction Set Architecture</vt:lpstr>
      <vt:lpstr>GPGPUs vs. Vector Processors</vt:lpstr>
      <vt:lpstr>GPU Instruction Set Architecture (ISA)</vt:lpstr>
      <vt:lpstr>Some Example PTX Syntax</vt:lpstr>
      <vt:lpstr>Part 2: Generic GPGPU Architecture</vt:lpstr>
      <vt:lpstr>Extra resources</vt:lpstr>
      <vt:lpstr>GPU Microarchitecture Overview</vt:lpstr>
      <vt:lpstr>PowerPoint Presentation</vt:lpstr>
      <vt:lpstr>GPU Microarchitecture</vt:lpstr>
      <vt:lpstr>GPU Microarchitecture Overview</vt:lpstr>
      <vt:lpstr>Inside a SIMT Core</vt:lpstr>
      <vt:lpstr>Inside an “NVIDIA-style” SIMT Core</vt:lpstr>
      <vt:lpstr>Fetch + Decode</vt:lpstr>
      <vt:lpstr>Instruction Issue</vt:lpstr>
      <vt:lpstr>Review: In-order Scoreboard </vt:lpstr>
      <vt:lpstr>In-Order Scoreboard for GPUs?</vt:lpstr>
      <vt:lpstr>Example</vt:lpstr>
      <vt:lpstr>SIMT Using a Hardware Stack</vt:lpstr>
      <vt:lpstr>SIMT Notes</vt:lpstr>
      <vt:lpstr>How is this done?</vt:lpstr>
      <vt:lpstr>Implementation through predication</vt:lpstr>
      <vt:lpstr>SIMT outside of GPUs?</vt:lpstr>
      <vt:lpstr>Register File</vt:lpstr>
      <vt:lpstr>Banked Register File</vt:lpstr>
      <vt:lpstr>Register Bank Conflicts</vt:lpstr>
      <vt:lpstr>Operand Collector</vt:lpstr>
      <vt:lpstr>Operand Collector (1)</vt:lpstr>
      <vt:lpstr>Operand Collector (2)</vt:lpstr>
      <vt:lpstr>AMD Southern Islands</vt:lpstr>
      <vt:lpstr>AMD Southern Islands SIMT-Core</vt:lpstr>
      <vt:lpstr>Example</vt:lpstr>
      <vt:lpstr>Southern Islands SIMT Stack? </vt:lpstr>
      <vt:lpstr>Part 3: Research Directions</vt:lpstr>
      <vt:lpstr>PowerPoint Presentation</vt:lpstr>
      <vt:lpstr>PowerPoint Presentation</vt:lpstr>
      <vt:lpstr>PowerPoint Presentation</vt:lpstr>
      <vt:lpstr>Amdahl’s Law Limits this Approach</vt:lpstr>
      <vt:lpstr>Question:  Can dividing line be moved?</vt:lpstr>
      <vt:lpstr>Forward-Looking GPU Software</vt:lpstr>
      <vt:lpstr>PowerPoint Presentation</vt:lpstr>
      <vt:lpstr>Research Direction 1: Mitigating SIMT Control Divergence</vt:lpstr>
      <vt:lpstr>Research Direction 2: Mitigating High GPGPU Memory Bandwidth Demands</vt:lpstr>
      <vt:lpstr>Reducing Off-Chip Access / Divergence</vt:lpstr>
      <vt:lpstr>PowerPoint Presentation</vt:lpstr>
      <vt:lpstr>Thread Scheduling Analogy [MICRO 2012]</vt:lpstr>
      <vt:lpstr>Use Memory System Feedback [MICRO 2012]</vt:lpstr>
      <vt:lpstr>Research Direction 3: Coherent Memory for Accelerators</vt:lpstr>
      <vt:lpstr>Why GPU Coding Difficult?</vt:lpstr>
      <vt:lpstr>Manual CPU  GPU Data Movement</vt:lpstr>
      <vt:lpstr>Identifying data to move CPU  GPU</vt:lpstr>
      <vt:lpstr>Memory Model</vt:lpstr>
      <vt:lpstr>Caching</vt:lpstr>
      <vt:lpstr>CPU memory vs. GPU global memory</vt:lpstr>
      <vt:lpstr>Fusion / Integrated GPUs</vt:lpstr>
      <vt:lpstr>CPU Pointer not a GPU Pointer</vt:lpstr>
      <vt:lpstr>CPU  GPU Bandwidth</vt:lpstr>
      <vt:lpstr>CPU  GPU Latency</vt:lpstr>
      <vt:lpstr>GPU Memory Size</vt:lpstr>
      <vt:lpstr>Solution to all these sub-issues?</vt:lpstr>
      <vt:lpstr>Research Direction 4: Easier Programming with Synchronization</vt:lpstr>
      <vt:lpstr>Synchronization </vt:lpstr>
      <vt:lpstr>PowerPoint Presentation</vt:lpstr>
      <vt:lpstr>PowerPoint Presentation</vt:lpstr>
      <vt:lpstr>Transactional Memory</vt:lpstr>
      <vt:lpstr>Transactional Memory</vt:lpstr>
      <vt:lpstr>Are TM and GPUs Incompatible?</vt:lpstr>
      <vt:lpstr>Research Direction 5: GPU Power Efficiency</vt:lpstr>
      <vt:lpstr>GPU power</vt:lpstr>
      <vt:lpstr>Other Research Directions….</vt:lpstr>
      <vt:lpstr>Lack of I/O and System Support…</vt:lpstr>
      <vt:lpstr>Conclusions</vt:lpstr>
    </vt:vector>
  </TitlesOfParts>
  <Company>University of British Columbia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GPU Computing Architectures</dc:title>
  <dc:creator>Tor M. Aamodt</dc:creator>
  <cp:lastModifiedBy>Nael Abu-Ghazaleh</cp:lastModifiedBy>
  <cp:revision>298</cp:revision>
  <dcterms:created xsi:type="dcterms:W3CDTF">2014-01-25T00:49:03Z</dcterms:created>
  <dcterms:modified xsi:type="dcterms:W3CDTF">2015-11-13T16:43:42Z</dcterms:modified>
</cp:coreProperties>
</file>