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3"/>
  </p:notesMasterIdLst>
  <p:handoutMasterIdLst>
    <p:handoutMasterId r:id="rId54"/>
  </p:handoutMasterIdLst>
  <p:sldIdLst>
    <p:sldId id="256" r:id="rId5"/>
    <p:sldId id="318" r:id="rId6"/>
    <p:sldId id="369" r:id="rId7"/>
    <p:sldId id="363" r:id="rId8"/>
    <p:sldId id="364" r:id="rId9"/>
    <p:sldId id="365" r:id="rId10"/>
    <p:sldId id="366" r:id="rId11"/>
    <p:sldId id="368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95" r:id="rId25"/>
    <p:sldId id="396" r:id="rId26"/>
    <p:sldId id="385" r:id="rId27"/>
    <p:sldId id="386" r:id="rId28"/>
    <p:sldId id="387" r:id="rId29"/>
    <p:sldId id="388" r:id="rId30"/>
    <p:sldId id="389" r:id="rId31"/>
    <p:sldId id="390" r:id="rId32"/>
    <p:sldId id="391" r:id="rId33"/>
    <p:sldId id="392" r:id="rId34"/>
    <p:sldId id="393" r:id="rId35"/>
    <p:sldId id="394" r:id="rId36"/>
    <p:sldId id="370" r:id="rId37"/>
    <p:sldId id="371" r:id="rId38"/>
    <p:sldId id="372" r:id="rId39"/>
    <p:sldId id="373" r:id="rId40"/>
    <p:sldId id="374" r:id="rId41"/>
    <p:sldId id="375" r:id="rId42"/>
    <p:sldId id="376" r:id="rId43"/>
    <p:sldId id="377" r:id="rId44"/>
    <p:sldId id="378" r:id="rId45"/>
    <p:sldId id="379" r:id="rId46"/>
    <p:sldId id="380" r:id="rId47"/>
    <p:sldId id="381" r:id="rId48"/>
    <p:sldId id="382" r:id="rId49"/>
    <p:sldId id="383" r:id="rId50"/>
    <p:sldId id="384" r:id="rId51"/>
    <p:sldId id="316" r:id="rId52"/>
  </p:sldIdLst>
  <p:sldSz cx="9144000" cy="6858000" type="screen4x3"/>
  <p:notesSz cx="7023100" cy="9269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Palatino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Palatino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Palatino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Palatino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9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5246"/>
  </p:normalViewPr>
  <p:slideViewPr>
    <p:cSldViewPr>
      <p:cViewPr varScale="1">
        <p:scale>
          <a:sx n="92" d="100"/>
          <a:sy n="92" d="100"/>
        </p:scale>
        <p:origin x="64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06"/>
    </p:cViewPr>
  </p:sorterViewPr>
  <p:notesViewPr>
    <p:cSldViewPr>
      <p:cViewPr varScale="1">
        <p:scale>
          <a:sx n="66" d="100"/>
          <a:sy n="66" d="100"/>
        </p:scale>
        <p:origin x="-2784" y="-114"/>
      </p:cViewPr>
      <p:guideLst>
        <p:guide orient="horz" pos="2919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File Read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Simple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512K</c:v>
                </c:pt>
                <c:pt idx="1">
                  <c:v>1M</c:v>
                </c:pt>
                <c:pt idx="2">
                  <c:v>2M</c:v>
                </c:pt>
                <c:pt idx="3">
                  <c:v>4M</c:v>
                </c:pt>
                <c:pt idx="4">
                  <c:v>8M</c:v>
                </c:pt>
                <c:pt idx="5">
                  <c:v>16M</c:v>
                </c:pt>
                <c:pt idx="6">
                  <c:v>32M</c:v>
                </c:pt>
                <c:pt idx="7">
                  <c:v>64M</c:v>
                </c:pt>
                <c:pt idx="8">
                  <c:v>128M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1040.254028</c:v>
                </c:pt>
                <c:pt idx="1">
                  <c:v>1116.694336</c:v>
                </c:pt>
                <c:pt idx="2">
                  <c:v>1218.565918</c:v>
                </c:pt>
                <c:pt idx="3">
                  <c:v>1332.370972</c:v>
                </c:pt>
                <c:pt idx="4">
                  <c:v>1338.750122</c:v>
                </c:pt>
                <c:pt idx="5">
                  <c:v>1322.707031</c:v>
                </c:pt>
                <c:pt idx="6">
                  <c:v>1379.081543</c:v>
                </c:pt>
                <c:pt idx="7">
                  <c:v>1377.128784</c:v>
                </c:pt>
                <c:pt idx="8">
                  <c:v>1407.027222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Double-Buffer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512K</c:v>
                </c:pt>
                <c:pt idx="1">
                  <c:v>1M</c:v>
                </c:pt>
                <c:pt idx="2">
                  <c:v>2M</c:v>
                </c:pt>
                <c:pt idx="3">
                  <c:v>4M</c:v>
                </c:pt>
                <c:pt idx="4">
                  <c:v>8M</c:v>
                </c:pt>
                <c:pt idx="5">
                  <c:v>16M</c:v>
                </c:pt>
                <c:pt idx="6">
                  <c:v>32M</c:v>
                </c:pt>
                <c:pt idx="7">
                  <c:v>64M</c:v>
                </c:pt>
                <c:pt idx="8">
                  <c:v>128M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1956.298462</c:v>
                </c:pt>
                <c:pt idx="1">
                  <c:v>2641.249268</c:v>
                </c:pt>
                <c:pt idx="2">
                  <c:v>3026.193359</c:v>
                </c:pt>
                <c:pt idx="3">
                  <c:v>3281.927979</c:v>
                </c:pt>
                <c:pt idx="4">
                  <c:v>3392.077637</c:v>
                </c:pt>
                <c:pt idx="5">
                  <c:v>3370.272461</c:v>
                </c:pt>
                <c:pt idx="6">
                  <c:v>3510.979492</c:v>
                </c:pt>
                <c:pt idx="7">
                  <c:v>3478.945801</c:v>
                </c:pt>
                <c:pt idx="8">
                  <c:v>3561.096436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GMAC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512K</c:v>
                </c:pt>
                <c:pt idx="1">
                  <c:v>1M</c:v>
                </c:pt>
                <c:pt idx="2">
                  <c:v>2M</c:v>
                </c:pt>
                <c:pt idx="3">
                  <c:v>4M</c:v>
                </c:pt>
                <c:pt idx="4">
                  <c:v>8M</c:v>
                </c:pt>
                <c:pt idx="5">
                  <c:v>16M</c:v>
                </c:pt>
                <c:pt idx="6">
                  <c:v>32M</c:v>
                </c:pt>
                <c:pt idx="7">
                  <c:v>64M</c:v>
                </c:pt>
                <c:pt idx="8">
                  <c:v>128M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1448.309448</c:v>
                </c:pt>
                <c:pt idx="1">
                  <c:v>1882.542236</c:v>
                </c:pt>
                <c:pt idx="2">
                  <c:v>2184.533447</c:v>
                </c:pt>
                <c:pt idx="3">
                  <c:v>2540.462645999999</c:v>
                </c:pt>
                <c:pt idx="4">
                  <c:v>2806.493164</c:v>
                </c:pt>
                <c:pt idx="5">
                  <c:v>2893.621338</c:v>
                </c:pt>
                <c:pt idx="6">
                  <c:v>3146.514648</c:v>
                </c:pt>
                <c:pt idx="7">
                  <c:v>3161.039307</c:v>
                </c:pt>
                <c:pt idx="8">
                  <c:v>3236.73584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46453696"/>
        <c:axId val="-2079569248"/>
      </c:barChart>
      <c:catAx>
        <c:axId val="-2146453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File</a:t>
                </a:r>
                <a:r>
                  <a:rPr lang="en-US" baseline="0" dirty="0" smtClean="0"/>
                  <a:t> Size</a:t>
                </a:r>
                <a:endParaRPr lang="en-US" dirty="0"/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-2079569248"/>
        <c:crosses val="autoZero"/>
        <c:auto val="1"/>
        <c:lblAlgn val="ctr"/>
        <c:lblOffset val="100"/>
        <c:noMultiLvlLbl val="0"/>
      </c:catAx>
      <c:valAx>
        <c:axId val="-20795692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Bandwidth</a:t>
                </a:r>
                <a:r>
                  <a:rPr lang="en-US" baseline="0" dirty="0" smtClean="0"/>
                  <a:t> (</a:t>
                </a:r>
                <a:r>
                  <a:rPr lang="en-US" baseline="0" dirty="0" err="1" smtClean="0"/>
                  <a:t>MBps</a:t>
                </a:r>
                <a:r>
                  <a:rPr lang="en-US" baseline="0" dirty="0" smtClean="0"/>
                  <a:t>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-21464536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rgbClr val="92D050">
        <a:alpha val="65000"/>
      </a:srgb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32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05863"/>
            <a:ext cx="30432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cs typeface="+mn-cs"/>
              </a:defRPr>
            </a:lvl1pPr>
          </a:lstStyle>
          <a:p>
            <a:pPr>
              <a:defRPr/>
            </a:pPr>
            <a:fld id="{CDB40EF8-AFFC-4201-B992-59A1BB333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57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38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03725"/>
            <a:ext cx="5619750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4275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04275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9CCA132-7E9E-43DE-BE57-0F44236B7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40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just compute – main</a:t>
            </a:r>
            <a:r>
              <a:rPr lang="en-US" baseline="0" dirty="0" smtClean="0"/>
              <a:t> memory (1.6PB); Disk (26PB); near line (300PB)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AE556-229C-4942-9878-E00B33DAF5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28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mixed elements</a:t>
            </a:r>
            <a:r>
              <a:rPr lang="en-US" baseline="0" dirty="0" smtClean="0"/>
              <a:t> in Torus; note complexity in assigning blocks of processes to Torus.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AE556-229C-4942-9878-E00B33DAF5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37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38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0784B2-2719-4046-BE64-ACEC00A6621E}" type="slidenum">
              <a:rPr lang="es-ES" smtClean="0"/>
              <a:pPr>
                <a:defRPr/>
              </a:pPr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928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ECE408/CS483, University of Illinois, Urbana-Champaign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88C02-6907-40A6-804E-8BC73F96B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80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ECE408/CS483, University of Illinois, Urbana-Champaign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95DB6-E4DD-449E-AA34-E317C5E83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45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ECE408/CS483, University of Illinois, Urbana-Champaign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ED48C-1AAA-4189-A9AC-08E095CD7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09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524000"/>
            <a:ext cx="38862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3886200"/>
            <a:ext cx="38862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ECE408/CS483, University of Illinois, Urbana-Champaign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E22DB-09D9-4A9E-92DA-94D62B4D6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66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24400" y="1524000"/>
            <a:ext cx="38862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248400"/>
            <a:ext cx="3962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ECE408/CS483, University of Illinois, Urbana-Champaign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E6081-5374-4764-876F-436D80CF4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46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7924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886200"/>
            <a:ext cx="7924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248400"/>
            <a:ext cx="3962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ECE408/CS483, University of Illinois, Urbana-Champaign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042DD-4002-4DF9-818A-45F4D1183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02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9248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248400"/>
            <a:ext cx="3962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ECE408/CS483, University of Illinois, Urbana-Champaign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23DF8-DE65-4164-9B85-94262A74A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08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7924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886200"/>
            <a:ext cx="7924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248400"/>
            <a:ext cx="3962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ECE408/CS483, University of Illinois, Urbana-Champaign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37800-5E98-443F-911B-5368EF590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0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ECE408/CS483, University of Illinois, Urbana-Champaign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6BEC-4D39-4EE7-B28B-9755C093A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5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ECE408/CS483, University of Illinois, Urbana-Champaign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FCF06-09D5-49CE-B50E-70087386C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6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86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886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ECE408/CS483, University of Illinois, Urbana-Champaign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3653D-53D4-4CE9-B789-A8BA14A81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9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ECE408/CS483, University of Illinois, Urbana-Champaign 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779B9-F966-4F62-8EEF-C790E1E1C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4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ECE408/CS483, University of Illinois, Urbana-Champaign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1BB4A-14FC-444E-9B01-D63D7ED80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1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ECE408/CS483, University of Illinois, Urbana-Champaign 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460C7-28D6-47E3-AEC6-EE9127FFA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7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ECE408/CS483, University of Illinois, Urbana-Champaign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33BF2-01C0-4125-9620-5527C534C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7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ECE408/CS483, University of Illinois, Urbana-Champaign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8B15E-5EB9-4E83-B973-9A239C06F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924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84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© David Kirk/NVIDIA and Wen-mei W. Hwu, 2007-2012 ECE408/CS483, University of Illinois, Urbana-Champaign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1C516A4A-EDB9-4731-A5CF-9DCC045B7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304800" y="228600"/>
            <a:ext cx="0" cy="6400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381000" y="228600"/>
            <a:ext cx="0" cy="64008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96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7" r:id="rId13"/>
    <p:sldLayoutId id="2147483798" r:id="rId14"/>
    <p:sldLayoutId id="2147483799" r:id="rId15"/>
    <p:sldLayoutId id="2147483800" r:id="rId16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dirty="0" smtClean="0">
                <a:cs typeface="Times New Roman" pitchFamily="18" charset="0"/>
              </a:rPr>
              <a:t>© David Kirk/NVIDIA and Wen-</a:t>
            </a:r>
            <a:r>
              <a:rPr lang="en-US" sz="1200" dirty="0" err="1" smtClean="0">
                <a:cs typeface="Times New Roman" pitchFamily="18" charset="0"/>
              </a:rPr>
              <a:t>mei</a:t>
            </a:r>
            <a:r>
              <a:rPr lang="en-US" sz="1200" dirty="0" smtClean="0">
                <a:cs typeface="Times New Roman" pitchFamily="18" charset="0"/>
              </a:rPr>
              <a:t> W. </a:t>
            </a:r>
            <a:r>
              <a:rPr lang="en-US" sz="1200" dirty="0" err="1" smtClean="0">
                <a:cs typeface="Times New Roman" pitchFamily="18" charset="0"/>
              </a:rPr>
              <a:t>Hwu</a:t>
            </a:r>
            <a:r>
              <a:rPr lang="en-US" sz="1200" dirty="0" smtClean="0">
                <a:cs typeface="Times New Roman" pitchFamily="18" charset="0"/>
              </a:rPr>
              <a:t>, 2007-2012 </a:t>
            </a:r>
            <a:r>
              <a:rPr lang="en-US" sz="1200" dirty="0" smtClean="0">
                <a:cs typeface="Times New Roman" pitchFamily="18" charset="0"/>
              </a:rPr>
              <a:t>University </a:t>
            </a:r>
            <a:r>
              <a:rPr lang="en-US" sz="1200" dirty="0" smtClean="0">
                <a:cs typeface="Times New Roman" pitchFamily="18" charset="0"/>
              </a:rPr>
              <a:t>of Illinois, Urbana-Champaign 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6287AD-EBCC-456B-8330-10AFA008993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3429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CS/EE 217 GPU Architecture and </a:t>
            </a:r>
            <a:r>
              <a:rPr lang="en-US" sz="3600" smtClean="0"/>
              <a:t>Parallel Programming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Lecture </a:t>
            </a:r>
            <a:r>
              <a:rPr lang="en-US" dirty="0" smtClean="0"/>
              <a:t>21: </a:t>
            </a:r>
            <a:r>
              <a:rPr lang="en-US" dirty="0" smtClean="0"/>
              <a:t>Joint CUDA-MPI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MPI Initialization, Info and Sync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sz="2400" dirty="0">
                <a:latin typeface="Consolas" pitchFamily="49" charset="0"/>
                <a:cs typeface="Consolas" pitchFamily="49" charset="0"/>
              </a:rPr>
              <a:t>int MPI_Init(int *argc, char ***argv</a:t>
            </a:r>
            <a:r>
              <a:rPr lang="sv-SE" sz="2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/>
            <a:r>
              <a:rPr lang="sv-SE" sz="2000" dirty="0" smtClean="0">
                <a:cs typeface="Consolas" pitchFamily="49" charset="0"/>
              </a:rPr>
              <a:t>Initialize MPI</a:t>
            </a:r>
            <a:endParaRPr lang="en-US" sz="2000" dirty="0" smtClean="0">
              <a:cs typeface="Consolas" pitchFamily="49" charset="0"/>
            </a:endParaRPr>
          </a:p>
          <a:p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2400" dirty="0" smtClean="0">
                <a:latin typeface="Consolas" pitchFamily="49" charset="0"/>
                <a:cs typeface="Consolas" pitchFamily="49" charset="0"/>
              </a:rPr>
              <a:t>MPI_COMM_WORLD</a:t>
            </a:r>
          </a:p>
          <a:p>
            <a:pPr lvl="1"/>
            <a:r>
              <a:rPr lang="en-US" sz="2000" dirty="0" smtClean="0">
                <a:cs typeface="Consolas" pitchFamily="49" charset="0"/>
              </a:rPr>
              <a:t>MPI group with all allocated nodes</a:t>
            </a:r>
          </a:p>
          <a:p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MPI_Comm_rank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MPI_Comm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comm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*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rank)</a:t>
            </a:r>
          </a:p>
          <a:p>
            <a:pPr lvl="1"/>
            <a:r>
              <a:rPr lang="en-US" sz="2000" dirty="0" smtClean="0"/>
              <a:t>Rank </a:t>
            </a:r>
            <a:r>
              <a:rPr lang="en-US" sz="2000" dirty="0"/>
              <a:t>of the calling process in group of </a:t>
            </a:r>
            <a:r>
              <a:rPr lang="en-US" sz="2000" dirty="0" err="1" smtClean="0"/>
              <a:t>comm</a:t>
            </a:r>
            <a:endParaRPr lang="en-US" sz="2400" dirty="0">
              <a:cs typeface="Consolas" pitchFamily="49" charset="0"/>
            </a:endParaRPr>
          </a:p>
          <a:p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MPI_Comm_size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MPI_Comm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comm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*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size)</a:t>
            </a:r>
          </a:p>
          <a:p>
            <a:pPr lvl="1"/>
            <a:r>
              <a:rPr lang="en-US" sz="2000" dirty="0" smtClean="0"/>
              <a:t>Number </a:t>
            </a:r>
            <a:r>
              <a:rPr lang="en-US" sz="2000" dirty="0"/>
              <a:t>of processes in the group of </a:t>
            </a:r>
            <a:r>
              <a:rPr lang="en-US" sz="2000" dirty="0" err="1" smtClean="0"/>
              <a:t>comm</a:t>
            </a:r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A6FE50F2-1933-4704-B64F-C447B3E025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5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Vector Addition: Main Process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A6FE50F2-1933-4704-B64F-C447B3E0257F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57200" y="1219200"/>
            <a:ext cx="8229600" cy="50167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>
              <a:tabLst>
                <a:tab pos="457200" algn="l"/>
              </a:tabLst>
            </a:pPr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main(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argc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char *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argv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[]) {</a:t>
            </a:r>
          </a:p>
          <a:p>
            <a:pPr defTabSz="457200">
              <a:tabLst>
                <a:tab pos="457200" algn="l"/>
              </a:tabLst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vector_size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1024 * 1024 * 1024;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pl-PL" sz="1600" dirty="0" smtClean="0">
                <a:latin typeface="Consolas" pitchFamily="49" charset="0"/>
                <a:cs typeface="Consolas" pitchFamily="49" charset="0"/>
              </a:rPr>
              <a:t>int </a:t>
            </a:r>
            <a:r>
              <a:rPr lang="pl-PL" sz="1600" dirty="0">
                <a:latin typeface="Consolas" pitchFamily="49" charset="0"/>
                <a:cs typeface="Consolas" pitchFamily="49" charset="0"/>
              </a:rPr>
              <a:t>pid=-1, np=-1;</a:t>
            </a:r>
          </a:p>
          <a:p>
            <a:pPr defTabSz="457200"/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MPI_Init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(&amp;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argc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&amp;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argv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MPI_Comm_rank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(MPI_COMM_WORLD, &amp;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pid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MPI_Comm_size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(MPI_COMM_WORLD, &amp;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np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defTabSz="457200"/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if(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np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&lt;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3) {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if(0 ==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pid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(“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Need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3 or more processes.\n");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MPI_Abort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 MPI_COMM_WORLD, 1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 return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1;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if(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pid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&lt;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np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- 1)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compute_node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vector_size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/ 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np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- 1));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else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data_server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vector_size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MPI_Finalize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();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return 0;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}</a:t>
            </a:r>
            <a:endParaRPr lang="en-US" sz="1600" dirty="0">
              <a:latin typeface="Consolas" pitchFamily="49" charset="0"/>
              <a:ea typeface="Lucida Console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2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MPI Sending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MPI_Send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(void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*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buf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count,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MPI_Datatype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datatype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dest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tag,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MPI_Comm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comm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/>
            <a:r>
              <a:rPr lang="en-US" sz="2000" dirty="0" err="1">
                <a:latin typeface="Arial" pitchFamily="34" charset="0"/>
                <a:cs typeface="Arial" pitchFamily="34" charset="0"/>
              </a:rPr>
              <a:t>b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uf</a:t>
            </a:r>
            <a:r>
              <a:rPr lang="en-US" sz="2000" dirty="0">
                <a:cs typeface="Consolas" pitchFamily="49" charset="0"/>
              </a:rPr>
              <a:t>:</a:t>
            </a:r>
            <a:r>
              <a:rPr lang="en-US" sz="2000" dirty="0" smtClean="0">
                <a:cs typeface="Consolas" pitchFamily="49" charset="0"/>
              </a:rPr>
              <a:t> Initial </a:t>
            </a:r>
            <a:r>
              <a:rPr lang="en-US" sz="2000" dirty="0">
                <a:cs typeface="Consolas" pitchFamily="49" charset="0"/>
              </a:rPr>
              <a:t>address of send buffer (choice) 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ount</a:t>
            </a:r>
            <a:r>
              <a:rPr lang="en-US" sz="2000" dirty="0" smtClean="0">
                <a:cs typeface="Consolas" pitchFamily="49" charset="0"/>
              </a:rPr>
              <a:t>: Number </a:t>
            </a:r>
            <a:r>
              <a:rPr lang="en-US" sz="2000" dirty="0">
                <a:cs typeface="Consolas" pitchFamily="49" charset="0"/>
              </a:rPr>
              <a:t>of elements in send buffer (nonnegative integer) </a:t>
            </a:r>
          </a:p>
          <a:p>
            <a:pPr lvl="1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datatype</a:t>
            </a:r>
            <a:r>
              <a:rPr lang="en-US" sz="2000" dirty="0" smtClean="0">
                <a:cs typeface="Consolas" pitchFamily="49" charset="0"/>
              </a:rPr>
              <a:t>: </a:t>
            </a:r>
            <a:r>
              <a:rPr lang="en-US" sz="2000" dirty="0" err="1" smtClean="0">
                <a:cs typeface="Consolas" pitchFamily="49" charset="0"/>
              </a:rPr>
              <a:t>Datatype</a:t>
            </a:r>
            <a:r>
              <a:rPr lang="en-US" sz="2000" dirty="0" smtClean="0">
                <a:cs typeface="Consolas" pitchFamily="49" charset="0"/>
              </a:rPr>
              <a:t> </a:t>
            </a:r>
            <a:r>
              <a:rPr lang="en-US" sz="2000" dirty="0">
                <a:cs typeface="Consolas" pitchFamily="49" charset="0"/>
              </a:rPr>
              <a:t>of each send buffer element (handle) </a:t>
            </a:r>
          </a:p>
          <a:p>
            <a:pPr lvl="1"/>
            <a:r>
              <a:rPr lang="en-US" sz="2000" dirty="0" err="1">
                <a:latin typeface="Arial" pitchFamily="34" charset="0"/>
                <a:cs typeface="Arial" pitchFamily="34" charset="0"/>
              </a:rPr>
              <a:t>d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est</a:t>
            </a:r>
            <a:r>
              <a:rPr lang="en-US" sz="2000" dirty="0" smtClean="0">
                <a:cs typeface="Consolas" pitchFamily="49" charset="0"/>
              </a:rPr>
              <a:t>: Rank </a:t>
            </a:r>
            <a:r>
              <a:rPr lang="en-US" sz="2000" dirty="0">
                <a:cs typeface="Consolas" pitchFamily="49" charset="0"/>
              </a:rPr>
              <a:t>of destination (integer) 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ag</a:t>
            </a:r>
            <a:r>
              <a:rPr lang="en-US" sz="2000" dirty="0" smtClean="0">
                <a:cs typeface="Consolas" pitchFamily="49" charset="0"/>
              </a:rPr>
              <a:t>: Message </a:t>
            </a:r>
            <a:r>
              <a:rPr lang="en-US" sz="2000" dirty="0">
                <a:cs typeface="Consolas" pitchFamily="49" charset="0"/>
              </a:rPr>
              <a:t>tag (integer) </a:t>
            </a:r>
          </a:p>
          <a:p>
            <a:pPr lvl="1"/>
            <a:r>
              <a:rPr lang="en-US" sz="2000" dirty="0" err="1">
                <a:latin typeface="Arial" pitchFamily="34" charset="0"/>
                <a:cs typeface="Arial" pitchFamily="34" charset="0"/>
              </a:rPr>
              <a:t>c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omm</a:t>
            </a:r>
            <a:r>
              <a:rPr lang="en-US" sz="2000" dirty="0" smtClean="0">
                <a:cs typeface="Consolas" pitchFamily="49" charset="0"/>
              </a:rPr>
              <a:t>: Communicator </a:t>
            </a:r>
            <a:r>
              <a:rPr lang="en-US" sz="2000" dirty="0">
                <a:cs typeface="Consolas" pitchFamily="49" charset="0"/>
              </a:rPr>
              <a:t>(handle</a:t>
            </a:r>
            <a:r>
              <a:rPr lang="en-US" sz="2000" dirty="0" smtClean="0">
                <a:cs typeface="Consolas" pitchFamily="49" charset="0"/>
              </a:rPr>
              <a:t>)</a:t>
            </a:r>
          </a:p>
          <a:p>
            <a:pPr lvl="1"/>
            <a:endParaRPr lang="en-US" sz="2000" dirty="0" smtClean="0">
              <a:cs typeface="Consolas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A6FE50F2-1933-4704-B64F-C447B3E025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3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MPI Sending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MPI_Send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(void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*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buf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count,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MPI_Datatype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datatype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dest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tag,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MPI_Comm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comm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/>
            <a:r>
              <a:rPr lang="en-US" sz="2000" dirty="0" err="1" smtClean="0">
                <a:solidFill>
                  <a:schemeClr val="accent2"/>
                </a:solidFill>
                <a:cs typeface="Consolas" pitchFamily="49" charset="0"/>
              </a:rPr>
              <a:t>Buf</a:t>
            </a:r>
            <a:r>
              <a:rPr lang="en-US" sz="2000" dirty="0">
                <a:cs typeface="Consolas" pitchFamily="49" charset="0"/>
              </a:rPr>
              <a:t>:</a:t>
            </a:r>
            <a:r>
              <a:rPr lang="en-US" sz="2000" dirty="0" smtClean="0">
                <a:cs typeface="Consolas" pitchFamily="49" charset="0"/>
              </a:rPr>
              <a:t> Initial </a:t>
            </a:r>
            <a:r>
              <a:rPr lang="en-US" sz="2000" dirty="0">
                <a:cs typeface="Consolas" pitchFamily="49" charset="0"/>
              </a:rPr>
              <a:t>address of send buffer (choice) 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  <a:cs typeface="Consolas" pitchFamily="49" charset="0"/>
              </a:rPr>
              <a:t>Count</a:t>
            </a:r>
            <a:r>
              <a:rPr lang="en-US" sz="2000" dirty="0" smtClean="0">
                <a:cs typeface="Consolas" pitchFamily="49" charset="0"/>
              </a:rPr>
              <a:t>: Number </a:t>
            </a:r>
            <a:r>
              <a:rPr lang="en-US" sz="2000" dirty="0">
                <a:cs typeface="Consolas" pitchFamily="49" charset="0"/>
              </a:rPr>
              <a:t>of elements in send buffer (nonnegative integer) </a:t>
            </a:r>
          </a:p>
          <a:p>
            <a:pPr lvl="1"/>
            <a:r>
              <a:rPr lang="en-US" sz="2000" dirty="0" err="1" smtClean="0">
                <a:solidFill>
                  <a:schemeClr val="accent2"/>
                </a:solidFill>
                <a:cs typeface="Consolas" pitchFamily="49" charset="0"/>
              </a:rPr>
              <a:t>Datatype</a:t>
            </a:r>
            <a:r>
              <a:rPr lang="en-US" sz="2000" dirty="0" smtClean="0">
                <a:cs typeface="Consolas" pitchFamily="49" charset="0"/>
              </a:rPr>
              <a:t>: </a:t>
            </a:r>
            <a:r>
              <a:rPr lang="en-US" sz="2000" dirty="0" err="1" smtClean="0">
                <a:cs typeface="Consolas" pitchFamily="49" charset="0"/>
              </a:rPr>
              <a:t>Datatype</a:t>
            </a:r>
            <a:r>
              <a:rPr lang="en-US" sz="2000" dirty="0" smtClean="0">
                <a:cs typeface="Consolas" pitchFamily="49" charset="0"/>
              </a:rPr>
              <a:t> </a:t>
            </a:r>
            <a:r>
              <a:rPr lang="en-US" sz="2000" dirty="0">
                <a:cs typeface="Consolas" pitchFamily="49" charset="0"/>
              </a:rPr>
              <a:t>of each send buffer element (handle) </a:t>
            </a:r>
          </a:p>
          <a:p>
            <a:pPr lvl="1"/>
            <a:r>
              <a:rPr lang="en-US" sz="2000" dirty="0" err="1" smtClean="0">
                <a:solidFill>
                  <a:schemeClr val="accent2"/>
                </a:solidFill>
                <a:cs typeface="Consolas" pitchFamily="49" charset="0"/>
              </a:rPr>
              <a:t>Dest</a:t>
            </a:r>
            <a:r>
              <a:rPr lang="en-US" sz="2000" dirty="0" smtClean="0">
                <a:cs typeface="Consolas" pitchFamily="49" charset="0"/>
              </a:rPr>
              <a:t>: Rank </a:t>
            </a:r>
            <a:r>
              <a:rPr lang="en-US" sz="2000" dirty="0">
                <a:cs typeface="Consolas" pitchFamily="49" charset="0"/>
              </a:rPr>
              <a:t>of destination (integer) 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  <a:cs typeface="Consolas" pitchFamily="49" charset="0"/>
              </a:rPr>
              <a:t>Tag</a:t>
            </a:r>
            <a:r>
              <a:rPr lang="en-US" sz="2000" dirty="0" smtClean="0">
                <a:cs typeface="Consolas" pitchFamily="49" charset="0"/>
              </a:rPr>
              <a:t>: Message </a:t>
            </a:r>
            <a:r>
              <a:rPr lang="en-US" sz="2000" dirty="0">
                <a:cs typeface="Consolas" pitchFamily="49" charset="0"/>
              </a:rPr>
              <a:t>tag (integer) </a:t>
            </a:r>
          </a:p>
          <a:p>
            <a:pPr lvl="1"/>
            <a:r>
              <a:rPr lang="en-US" sz="2000" dirty="0" err="1" smtClean="0">
                <a:solidFill>
                  <a:schemeClr val="accent2"/>
                </a:solidFill>
                <a:cs typeface="Consolas" pitchFamily="49" charset="0"/>
              </a:rPr>
              <a:t>Comm</a:t>
            </a:r>
            <a:r>
              <a:rPr lang="en-US" sz="2000" dirty="0" smtClean="0">
                <a:cs typeface="Consolas" pitchFamily="49" charset="0"/>
              </a:rPr>
              <a:t>: Communicator </a:t>
            </a:r>
            <a:r>
              <a:rPr lang="en-US" sz="2000" dirty="0">
                <a:cs typeface="Consolas" pitchFamily="49" charset="0"/>
              </a:rPr>
              <a:t>(handle</a:t>
            </a:r>
            <a:r>
              <a:rPr lang="en-US" sz="2000" dirty="0" smtClean="0">
                <a:cs typeface="Consolas" pitchFamily="49" charset="0"/>
              </a:rPr>
              <a:t>)</a:t>
            </a:r>
          </a:p>
          <a:p>
            <a:pPr lvl="1"/>
            <a:endParaRPr lang="en-US" sz="2000" dirty="0" smtClean="0">
              <a:cs typeface="Consolas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A6FE50F2-1933-4704-B64F-C447B3E0257F}" type="slidenum">
              <a:rPr lang="en-US" smtClean="0"/>
              <a:t>13</a:t>
            </a:fld>
            <a:endParaRPr lang="en-US"/>
          </a:p>
        </p:txBody>
      </p:sp>
      <p:grpSp>
        <p:nvGrpSpPr>
          <p:cNvPr id="37" name="36 Grupo"/>
          <p:cNvGrpSpPr/>
          <p:nvPr/>
        </p:nvGrpSpPr>
        <p:grpSpPr>
          <a:xfrm>
            <a:off x="904575" y="5019773"/>
            <a:ext cx="7163217" cy="1524000"/>
            <a:chOff x="762000" y="4489450"/>
            <a:chExt cx="7597874" cy="1530350"/>
          </a:xfrm>
        </p:grpSpPr>
        <p:grpSp>
          <p:nvGrpSpPr>
            <p:cNvPr id="38" name="Group 14"/>
            <p:cNvGrpSpPr/>
            <p:nvPr/>
          </p:nvGrpSpPr>
          <p:grpSpPr>
            <a:xfrm>
              <a:off x="762000" y="4489450"/>
              <a:ext cx="1828800" cy="1524000"/>
              <a:chOff x="1066800" y="2057400"/>
              <a:chExt cx="1828800" cy="1524000"/>
            </a:xfrm>
          </p:grpSpPr>
          <p:sp>
            <p:nvSpPr>
              <p:cNvPr id="61" name="Rounded Rectangle 6"/>
              <p:cNvSpPr/>
              <p:nvPr/>
            </p:nvSpPr>
            <p:spPr>
              <a:xfrm>
                <a:off x="1066800" y="2057400"/>
                <a:ext cx="1828800" cy="15240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US" dirty="0" smtClean="0"/>
                  <a:t>Node</a:t>
                </a:r>
                <a:endParaRPr lang="en-US" dirty="0"/>
              </a:p>
            </p:txBody>
          </p:sp>
          <p:sp>
            <p:nvSpPr>
              <p:cNvPr id="62" name="Cloud 9"/>
              <p:cNvSpPr/>
              <p:nvPr/>
            </p:nvSpPr>
            <p:spPr>
              <a:xfrm>
                <a:off x="1219200" y="2222089"/>
                <a:ext cx="609600" cy="331839"/>
              </a:xfrm>
              <a:prstGeom prst="cloud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Cloud 10"/>
              <p:cNvSpPr/>
              <p:nvPr/>
            </p:nvSpPr>
            <p:spPr>
              <a:xfrm>
                <a:off x="1993490" y="2213482"/>
                <a:ext cx="609600" cy="331839"/>
              </a:xfrm>
              <a:prstGeom prst="cloud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Cloud 11"/>
              <p:cNvSpPr/>
              <p:nvPr/>
            </p:nvSpPr>
            <p:spPr>
              <a:xfrm>
                <a:off x="1219200" y="2711241"/>
                <a:ext cx="609600" cy="331839"/>
              </a:xfrm>
              <a:prstGeom prst="cloud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Cloud 12"/>
              <p:cNvSpPr/>
              <p:nvPr/>
            </p:nvSpPr>
            <p:spPr>
              <a:xfrm>
                <a:off x="2008238" y="2711241"/>
                <a:ext cx="609600" cy="331839"/>
              </a:xfrm>
              <a:prstGeom prst="cloud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15"/>
            <p:cNvGrpSpPr/>
            <p:nvPr/>
          </p:nvGrpSpPr>
          <p:grpSpPr>
            <a:xfrm>
              <a:off x="2685025" y="4489450"/>
              <a:ext cx="1828800" cy="1524000"/>
              <a:chOff x="1066800" y="2057400"/>
              <a:chExt cx="1828800" cy="1524000"/>
            </a:xfrm>
          </p:grpSpPr>
          <p:sp>
            <p:nvSpPr>
              <p:cNvPr id="56" name="Rounded Rectangle 16"/>
              <p:cNvSpPr/>
              <p:nvPr/>
            </p:nvSpPr>
            <p:spPr>
              <a:xfrm>
                <a:off x="1066800" y="2057400"/>
                <a:ext cx="1828800" cy="15240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US" dirty="0" smtClean="0"/>
                  <a:t>Node</a:t>
                </a:r>
                <a:endParaRPr lang="en-US" dirty="0"/>
              </a:p>
            </p:txBody>
          </p:sp>
          <p:sp>
            <p:nvSpPr>
              <p:cNvPr id="57" name="Cloud 17"/>
              <p:cNvSpPr/>
              <p:nvPr/>
            </p:nvSpPr>
            <p:spPr>
              <a:xfrm>
                <a:off x="1219200" y="2222089"/>
                <a:ext cx="609600" cy="331839"/>
              </a:xfrm>
              <a:prstGeom prst="cloud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Cloud 18"/>
              <p:cNvSpPr/>
              <p:nvPr/>
            </p:nvSpPr>
            <p:spPr>
              <a:xfrm>
                <a:off x="1993490" y="2213482"/>
                <a:ext cx="609600" cy="331839"/>
              </a:xfrm>
              <a:prstGeom prst="cloud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Cloud 19"/>
              <p:cNvSpPr/>
              <p:nvPr/>
            </p:nvSpPr>
            <p:spPr>
              <a:xfrm>
                <a:off x="1219200" y="2711241"/>
                <a:ext cx="609600" cy="331839"/>
              </a:xfrm>
              <a:prstGeom prst="cloud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Cloud 20"/>
              <p:cNvSpPr/>
              <p:nvPr/>
            </p:nvSpPr>
            <p:spPr>
              <a:xfrm>
                <a:off x="2008238" y="2711241"/>
                <a:ext cx="609600" cy="331839"/>
              </a:xfrm>
              <a:prstGeom prst="cloud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21"/>
            <p:cNvGrpSpPr/>
            <p:nvPr/>
          </p:nvGrpSpPr>
          <p:grpSpPr>
            <a:xfrm>
              <a:off x="4608050" y="4489450"/>
              <a:ext cx="1828800" cy="1524000"/>
              <a:chOff x="1066800" y="2057400"/>
              <a:chExt cx="1828800" cy="1524000"/>
            </a:xfrm>
          </p:grpSpPr>
          <p:sp>
            <p:nvSpPr>
              <p:cNvPr id="51" name="Rounded Rectangle 22"/>
              <p:cNvSpPr/>
              <p:nvPr/>
            </p:nvSpPr>
            <p:spPr>
              <a:xfrm>
                <a:off x="1066800" y="2057400"/>
                <a:ext cx="1828800" cy="15240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US" dirty="0" smtClean="0"/>
                  <a:t>Node</a:t>
                </a:r>
                <a:endParaRPr lang="en-US" dirty="0"/>
              </a:p>
            </p:txBody>
          </p:sp>
          <p:sp>
            <p:nvSpPr>
              <p:cNvPr id="52" name="Cloud 23"/>
              <p:cNvSpPr/>
              <p:nvPr/>
            </p:nvSpPr>
            <p:spPr>
              <a:xfrm>
                <a:off x="1219200" y="2222089"/>
                <a:ext cx="609600" cy="331839"/>
              </a:xfrm>
              <a:prstGeom prst="cloud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Cloud 24"/>
              <p:cNvSpPr/>
              <p:nvPr/>
            </p:nvSpPr>
            <p:spPr>
              <a:xfrm>
                <a:off x="1993490" y="2213482"/>
                <a:ext cx="609600" cy="331839"/>
              </a:xfrm>
              <a:prstGeom prst="cloud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Cloud 25"/>
              <p:cNvSpPr/>
              <p:nvPr/>
            </p:nvSpPr>
            <p:spPr>
              <a:xfrm>
                <a:off x="1219200" y="2711241"/>
                <a:ext cx="609600" cy="331839"/>
              </a:xfrm>
              <a:prstGeom prst="cloud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Cloud 26"/>
              <p:cNvSpPr/>
              <p:nvPr/>
            </p:nvSpPr>
            <p:spPr>
              <a:xfrm>
                <a:off x="2008238" y="2711241"/>
                <a:ext cx="609600" cy="331839"/>
              </a:xfrm>
              <a:prstGeom prst="cloud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5"/>
            <p:cNvGrpSpPr/>
            <p:nvPr/>
          </p:nvGrpSpPr>
          <p:grpSpPr>
            <a:xfrm>
              <a:off x="6531074" y="4489450"/>
              <a:ext cx="1828800" cy="1524000"/>
              <a:chOff x="1066800" y="2057400"/>
              <a:chExt cx="1828800" cy="1524000"/>
            </a:xfrm>
          </p:grpSpPr>
          <p:sp>
            <p:nvSpPr>
              <p:cNvPr id="46" name="Rounded Rectangle 46"/>
              <p:cNvSpPr/>
              <p:nvPr/>
            </p:nvSpPr>
            <p:spPr>
              <a:xfrm>
                <a:off x="1066800" y="2057400"/>
                <a:ext cx="1828800" cy="15240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US" dirty="0" smtClean="0"/>
                  <a:t>Node</a:t>
                </a:r>
                <a:endParaRPr lang="en-US" dirty="0"/>
              </a:p>
            </p:txBody>
          </p:sp>
          <p:sp>
            <p:nvSpPr>
              <p:cNvPr id="47" name="Cloud 47"/>
              <p:cNvSpPr/>
              <p:nvPr/>
            </p:nvSpPr>
            <p:spPr>
              <a:xfrm>
                <a:off x="1219200" y="2222089"/>
                <a:ext cx="609600" cy="331839"/>
              </a:xfrm>
              <a:prstGeom prst="cloud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Cloud 48"/>
              <p:cNvSpPr/>
              <p:nvPr/>
            </p:nvSpPr>
            <p:spPr>
              <a:xfrm>
                <a:off x="1993490" y="2213482"/>
                <a:ext cx="609600" cy="331839"/>
              </a:xfrm>
              <a:prstGeom prst="cloud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Cloud 49"/>
              <p:cNvSpPr/>
              <p:nvPr/>
            </p:nvSpPr>
            <p:spPr>
              <a:xfrm>
                <a:off x="1219200" y="2711241"/>
                <a:ext cx="609600" cy="331839"/>
              </a:xfrm>
              <a:prstGeom prst="cloud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Cloud 50"/>
              <p:cNvSpPr/>
              <p:nvPr/>
            </p:nvSpPr>
            <p:spPr>
              <a:xfrm>
                <a:off x="2008238" y="2711241"/>
                <a:ext cx="609600" cy="331839"/>
              </a:xfrm>
              <a:prstGeom prst="cloud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3" name="Elbow Connector 52"/>
            <p:cNvCxnSpPr>
              <a:stCxn id="61" idx="2"/>
              <a:endCxn id="56" idx="2"/>
            </p:cNvCxnSpPr>
            <p:nvPr/>
          </p:nvCxnSpPr>
          <p:spPr>
            <a:xfrm rot="16200000" flipH="1">
              <a:off x="2637912" y="5051937"/>
              <a:ext cx="12700" cy="1923025"/>
            </a:xfrm>
            <a:prstGeom prst="bentConnector3">
              <a:avLst>
                <a:gd name="adj1" fmla="val 180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Elbow Connector 53"/>
            <p:cNvCxnSpPr>
              <a:stCxn id="56" idx="2"/>
              <a:endCxn id="51" idx="2"/>
            </p:cNvCxnSpPr>
            <p:nvPr/>
          </p:nvCxnSpPr>
          <p:spPr>
            <a:xfrm rot="16200000" flipH="1">
              <a:off x="4560937" y="5051937"/>
              <a:ext cx="12700" cy="1923025"/>
            </a:xfrm>
            <a:prstGeom prst="bentConnector3">
              <a:avLst>
                <a:gd name="adj1" fmla="val 180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Elbow Connector 56"/>
            <p:cNvCxnSpPr>
              <a:stCxn id="46" idx="2"/>
              <a:endCxn id="51" idx="2"/>
            </p:cNvCxnSpPr>
            <p:nvPr/>
          </p:nvCxnSpPr>
          <p:spPr>
            <a:xfrm rot="5400000">
              <a:off x="6483962" y="5051938"/>
              <a:ext cx="12700" cy="1923024"/>
            </a:xfrm>
            <a:prstGeom prst="bentConnector3">
              <a:avLst>
                <a:gd name="adj1" fmla="val 180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6" name="65 Conector curvado"/>
          <p:cNvCxnSpPr>
            <a:stCxn id="65" idx="3"/>
            <a:endCxn id="54" idx="3"/>
          </p:cNvCxnSpPr>
          <p:nvPr/>
        </p:nvCxnSpPr>
        <p:spPr>
          <a:xfrm rot="5400000" flipH="1" flipV="1">
            <a:off x="3520582" y="4248732"/>
            <a:ext cx="12700" cy="2882127"/>
          </a:xfrm>
          <a:prstGeom prst="curvedConnector3">
            <a:avLst>
              <a:gd name="adj1" fmla="val 1948772"/>
            </a:avLst>
          </a:prstGeom>
          <a:ln>
            <a:tailEnd type="triangle" w="lg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66 Conector curvado"/>
          <p:cNvCxnSpPr>
            <a:stCxn id="47" idx="3"/>
            <a:endCxn id="58" idx="3"/>
          </p:cNvCxnSpPr>
          <p:nvPr/>
        </p:nvCxnSpPr>
        <p:spPr>
          <a:xfrm rot="16200000" flipV="1">
            <a:off x="5322357" y="3750371"/>
            <a:ext cx="8572" cy="2896031"/>
          </a:xfrm>
          <a:prstGeom prst="curvedConnector3">
            <a:avLst>
              <a:gd name="adj1" fmla="val 2987238"/>
            </a:avLst>
          </a:prstGeom>
          <a:ln>
            <a:tailEnd type="triangle" w="lg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8" name="67 Conector curvado"/>
          <p:cNvCxnSpPr>
            <a:stCxn id="48" idx="0"/>
            <a:endCxn id="50" idx="0"/>
          </p:cNvCxnSpPr>
          <p:nvPr/>
        </p:nvCxnSpPr>
        <p:spPr>
          <a:xfrm>
            <a:off x="7791536" y="5340438"/>
            <a:ext cx="13905" cy="495694"/>
          </a:xfrm>
          <a:prstGeom prst="curvedConnector3">
            <a:avLst>
              <a:gd name="adj1" fmla="val 1747458"/>
            </a:avLst>
          </a:prstGeom>
          <a:ln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64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MPI Receiving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MPI_Recv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(void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*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buf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count,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MPI_Datatype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datatype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source,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tag,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MPI_Comm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comm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MPI_Status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*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status)</a:t>
            </a:r>
          </a:p>
          <a:p>
            <a:pPr lvl="1"/>
            <a:r>
              <a:rPr lang="en-US" sz="2000" dirty="0" err="1" smtClean="0">
                <a:solidFill>
                  <a:schemeClr val="accent2"/>
                </a:solidFill>
                <a:cs typeface="Consolas" pitchFamily="49" charset="0"/>
              </a:rPr>
              <a:t>Buf</a:t>
            </a:r>
            <a:r>
              <a:rPr lang="en-US" sz="2000" dirty="0" smtClean="0">
                <a:cs typeface="Consolas" pitchFamily="49" charset="0"/>
              </a:rPr>
              <a:t>: Initial </a:t>
            </a:r>
            <a:r>
              <a:rPr lang="en-US" sz="2000" dirty="0">
                <a:cs typeface="Consolas" pitchFamily="49" charset="0"/>
              </a:rPr>
              <a:t>address of receive buffer (choice</a:t>
            </a:r>
            <a:r>
              <a:rPr lang="en-US" sz="2000" dirty="0" smtClean="0">
                <a:cs typeface="Consolas" pitchFamily="49" charset="0"/>
              </a:rPr>
              <a:t>)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  <a:cs typeface="Consolas" pitchFamily="49" charset="0"/>
              </a:rPr>
              <a:t>Count</a:t>
            </a:r>
            <a:r>
              <a:rPr lang="en-US" sz="2000" dirty="0" smtClean="0">
                <a:cs typeface="Consolas" pitchFamily="49" charset="0"/>
              </a:rPr>
              <a:t>: Maximum </a:t>
            </a:r>
            <a:r>
              <a:rPr lang="en-US" sz="2000" dirty="0">
                <a:cs typeface="Consolas" pitchFamily="49" charset="0"/>
              </a:rPr>
              <a:t>number of elements in receive buffer (integer) </a:t>
            </a:r>
          </a:p>
          <a:p>
            <a:pPr lvl="1"/>
            <a:r>
              <a:rPr lang="en-US" sz="2000" dirty="0" err="1" smtClean="0">
                <a:solidFill>
                  <a:schemeClr val="accent2"/>
                </a:solidFill>
                <a:cs typeface="Consolas" pitchFamily="49" charset="0"/>
              </a:rPr>
              <a:t>Datatype</a:t>
            </a:r>
            <a:r>
              <a:rPr lang="en-US" sz="2000" dirty="0" smtClean="0">
                <a:cs typeface="Consolas" pitchFamily="49" charset="0"/>
              </a:rPr>
              <a:t>:</a:t>
            </a:r>
            <a:r>
              <a:rPr lang="en-US" sz="2000" dirty="0">
                <a:cs typeface="Consolas" pitchFamily="49" charset="0"/>
              </a:rPr>
              <a:t>	</a:t>
            </a:r>
            <a:r>
              <a:rPr lang="en-US" sz="2000" dirty="0" err="1" smtClean="0">
                <a:cs typeface="Consolas" pitchFamily="49" charset="0"/>
              </a:rPr>
              <a:t>Datatype</a:t>
            </a:r>
            <a:r>
              <a:rPr lang="en-US" sz="2000" dirty="0" smtClean="0">
                <a:cs typeface="Consolas" pitchFamily="49" charset="0"/>
              </a:rPr>
              <a:t> </a:t>
            </a:r>
            <a:r>
              <a:rPr lang="en-US" sz="2000" dirty="0">
                <a:cs typeface="Consolas" pitchFamily="49" charset="0"/>
              </a:rPr>
              <a:t>of each receive buffer element (handle) 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  <a:cs typeface="Consolas" pitchFamily="49" charset="0"/>
              </a:rPr>
              <a:t>Source</a:t>
            </a:r>
            <a:r>
              <a:rPr lang="en-US" sz="2000" dirty="0" smtClean="0">
                <a:cs typeface="Consolas" pitchFamily="49" charset="0"/>
              </a:rPr>
              <a:t>: Rank </a:t>
            </a:r>
            <a:r>
              <a:rPr lang="en-US" sz="2000" dirty="0">
                <a:cs typeface="Consolas" pitchFamily="49" charset="0"/>
              </a:rPr>
              <a:t>of source (integer) 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  <a:cs typeface="Consolas" pitchFamily="49" charset="0"/>
              </a:rPr>
              <a:t>Tag</a:t>
            </a:r>
            <a:r>
              <a:rPr lang="en-US" sz="2000" dirty="0" smtClean="0">
                <a:cs typeface="Consolas" pitchFamily="49" charset="0"/>
              </a:rPr>
              <a:t>: Message </a:t>
            </a:r>
            <a:r>
              <a:rPr lang="en-US" sz="2000" dirty="0">
                <a:cs typeface="Consolas" pitchFamily="49" charset="0"/>
              </a:rPr>
              <a:t>tag (integer) </a:t>
            </a:r>
          </a:p>
          <a:p>
            <a:pPr lvl="1"/>
            <a:r>
              <a:rPr lang="en-US" sz="2000" dirty="0" err="1" smtClean="0">
                <a:solidFill>
                  <a:schemeClr val="accent2"/>
                </a:solidFill>
                <a:cs typeface="Consolas" pitchFamily="49" charset="0"/>
              </a:rPr>
              <a:t>Comm</a:t>
            </a:r>
            <a:r>
              <a:rPr lang="en-US" sz="2000" dirty="0" smtClean="0">
                <a:cs typeface="Consolas" pitchFamily="49" charset="0"/>
              </a:rPr>
              <a:t>: Communicator </a:t>
            </a:r>
            <a:r>
              <a:rPr lang="en-US" sz="2000" dirty="0">
                <a:cs typeface="Consolas" pitchFamily="49" charset="0"/>
              </a:rPr>
              <a:t>(handle) 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  <a:cs typeface="Consolas" pitchFamily="49" charset="0"/>
              </a:rPr>
              <a:t>Status</a:t>
            </a:r>
            <a:r>
              <a:rPr lang="en-US" sz="2000" dirty="0" smtClean="0">
                <a:cs typeface="Consolas" pitchFamily="49" charset="0"/>
              </a:rPr>
              <a:t>: Status object (Status)</a:t>
            </a:r>
            <a:endParaRPr lang="en-US" sz="2000" dirty="0">
              <a:cs typeface="Consolas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A6FE50F2-1933-4704-B64F-C447B3E025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6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MPI Receiving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MPI_Recv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(void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*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buf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count,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MPI_Datatype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datatype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source,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tag,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MPI_Comm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comm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MPI_Status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*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status)</a:t>
            </a:r>
          </a:p>
          <a:p>
            <a:pPr lvl="1"/>
            <a:r>
              <a:rPr lang="en-US" sz="2000" dirty="0" err="1" smtClean="0">
                <a:solidFill>
                  <a:schemeClr val="accent2"/>
                </a:solidFill>
                <a:cs typeface="Consolas" pitchFamily="49" charset="0"/>
              </a:rPr>
              <a:t>Buf</a:t>
            </a:r>
            <a:r>
              <a:rPr lang="en-US" sz="2000" dirty="0" smtClean="0">
                <a:cs typeface="Consolas" pitchFamily="49" charset="0"/>
              </a:rPr>
              <a:t>: Initial </a:t>
            </a:r>
            <a:r>
              <a:rPr lang="en-US" sz="2000" dirty="0">
                <a:cs typeface="Consolas" pitchFamily="49" charset="0"/>
              </a:rPr>
              <a:t>address of receive buffer (choice</a:t>
            </a:r>
            <a:r>
              <a:rPr lang="en-US" sz="2000" dirty="0" smtClean="0">
                <a:cs typeface="Consolas" pitchFamily="49" charset="0"/>
              </a:rPr>
              <a:t>)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  <a:cs typeface="Consolas" pitchFamily="49" charset="0"/>
              </a:rPr>
              <a:t>Count</a:t>
            </a:r>
            <a:r>
              <a:rPr lang="en-US" sz="2000" dirty="0" smtClean="0">
                <a:cs typeface="Consolas" pitchFamily="49" charset="0"/>
              </a:rPr>
              <a:t>: Maximum </a:t>
            </a:r>
            <a:r>
              <a:rPr lang="en-US" sz="2000" dirty="0">
                <a:cs typeface="Consolas" pitchFamily="49" charset="0"/>
              </a:rPr>
              <a:t>number of elements in receive buffer (integer) </a:t>
            </a:r>
          </a:p>
          <a:p>
            <a:pPr lvl="1"/>
            <a:r>
              <a:rPr lang="en-US" sz="2000" dirty="0" err="1" smtClean="0">
                <a:solidFill>
                  <a:schemeClr val="accent2"/>
                </a:solidFill>
                <a:cs typeface="Consolas" pitchFamily="49" charset="0"/>
              </a:rPr>
              <a:t>Datatype</a:t>
            </a:r>
            <a:r>
              <a:rPr lang="en-US" sz="2000" dirty="0" smtClean="0">
                <a:cs typeface="Consolas" pitchFamily="49" charset="0"/>
              </a:rPr>
              <a:t>:</a:t>
            </a:r>
            <a:r>
              <a:rPr lang="en-US" sz="2000" dirty="0">
                <a:cs typeface="Consolas" pitchFamily="49" charset="0"/>
              </a:rPr>
              <a:t>	</a:t>
            </a:r>
            <a:r>
              <a:rPr lang="en-US" sz="2000" dirty="0" err="1" smtClean="0">
                <a:cs typeface="Consolas" pitchFamily="49" charset="0"/>
              </a:rPr>
              <a:t>Datatype</a:t>
            </a:r>
            <a:r>
              <a:rPr lang="en-US" sz="2000" dirty="0" smtClean="0">
                <a:cs typeface="Consolas" pitchFamily="49" charset="0"/>
              </a:rPr>
              <a:t> </a:t>
            </a:r>
            <a:r>
              <a:rPr lang="en-US" sz="2000" dirty="0">
                <a:cs typeface="Consolas" pitchFamily="49" charset="0"/>
              </a:rPr>
              <a:t>of each receive buffer element (handle) 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  <a:cs typeface="Consolas" pitchFamily="49" charset="0"/>
              </a:rPr>
              <a:t>Source</a:t>
            </a:r>
            <a:r>
              <a:rPr lang="en-US" sz="2000" dirty="0" smtClean="0">
                <a:cs typeface="Consolas" pitchFamily="49" charset="0"/>
              </a:rPr>
              <a:t>: Rank </a:t>
            </a:r>
            <a:r>
              <a:rPr lang="en-US" sz="2000" dirty="0">
                <a:cs typeface="Consolas" pitchFamily="49" charset="0"/>
              </a:rPr>
              <a:t>of source (integer) 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  <a:cs typeface="Consolas" pitchFamily="49" charset="0"/>
              </a:rPr>
              <a:t>Tag</a:t>
            </a:r>
            <a:r>
              <a:rPr lang="en-US" sz="2000" dirty="0" smtClean="0">
                <a:cs typeface="Consolas" pitchFamily="49" charset="0"/>
              </a:rPr>
              <a:t>: Message </a:t>
            </a:r>
            <a:r>
              <a:rPr lang="en-US" sz="2000" dirty="0">
                <a:cs typeface="Consolas" pitchFamily="49" charset="0"/>
              </a:rPr>
              <a:t>tag (integer) </a:t>
            </a:r>
          </a:p>
          <a:p>
            <a:pPr lvl="1"/>
            <a:r>
              <a:rPr lang="en-US" sz="2000" dirty="0" err="1" smtClean="0">
                <a:solidFill>
                  <a:schemeClr val="accent2"/>
                </a:solidFill>
                <a:cs typeface="Consolas" pitchFamily="49" charset="0"/>
              </a:rPr>
              <a:t>Comm</a:t>
            </a:r>
            <a:r>
              <a:rPr lang="en-US" sz="2000" dirty="0" smtClean="0">
                <a:cs typeface="Consolas" pitchFamily="49" charset="0"/>
              </a:rPr>
              <a:t>: Communicator </a:t>
            </a:r>
            <a:r>
              <a:rPr lang="en-US" sz="2000" dirty="0">
                <a:cs typeface="Consolas" pitchFamily="49" charset="0"/>
              </a:rPr>
              <a:t>(handle) 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  <a:cs typeface="Consolas" pitchFamily="49" charset="0"/>
              </a:rPr>
              <a:t>Status</a:t>
            </a:r>
            <a:r>
              <a:rPr lang="en-US" sz="2000" dirty="0" smtClean="0">
                <a:cs typeface="Consolas" pitchFamily="49" charset="0"/>
              </a:rPr>
              <a:t>: Status object (Status)</a:t>
            </a:r>
            <a:endParaRPr lang="en-US" sz="2000" dirty="0">
              <a:cs typeface="Consolas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A6FE50F2-1933-4704-B64F-C447B3E0257F}" type="slidenum">
              <a:rPr lang="en-US" smtClean="0"/>
              <a:t>15</a:t>
            </a:fld>
            <a:endParaRPr lang="en-US"/>
          </a:p>
        </p:txBody>
      </p:sp>
      <p:grpSp>
        <p:nvGrpSpPr>
          <p:cNvPr id="5" name="4 Grupo"/>
          <p:cNvGrpSpPr/>
          <p:nvPr/>
        </p:nvGrpSpPr>
        <p:grpSpPr>
          <a:xfrm>
            <a:off x="1141709" y="5007541"/>
            <a:ext cx="7163217" cy="1524000"/>
            <a:chOff x="762000" y="4489450"/>
            <a:chExt cx="7597874" cy="1530350"/>
          </a:xfrm>
        </p:grpSpPr>
        <p:grpSp>
          <p:nvGrpSpPr>
            <p:cNvPr id="7" name="Group 14"/>
            <p:cNvGrpSpPr/>
            <p:nvPr/>
          </p:nvGrpSpPr>
          <p:grpSpPr>
            <a:xfrm>
              <a:off x="762000" y="4489450"/>
              <a:ext cx="1828800" cy="1524000"/>
              <a:chOff x="1066800" y="2057400"/>
              <a:chExt cx="1828800" cy="1524000"/>
            </a:xfrm>
          </p:grpSpPr>
          <p:sp>
            <p:nvSpPr>
              <p:cNvPr id="29" name="Rounded Rectangle 6"/>
              <p:cNvSpPr/>
              <p:nvPr/>
            </p:nvSpPr>
            <p:spPr>
              <a:xfrm>
                <a:off x="1066800" y="2057400"/>
                <a:ext cx="1828800" cy="15240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US" dirty="0" smtClean="0"/>
                  <a:t>Node</a:t>
                </a:r>
                <a:endParaRPr lang="en-US" dirty="0"/>
              </a:p>
            </p:txBody>
          </p:sp>
          <p:sp>
            <p:nvSpPr>
              <p:cNvPr id="30" name="Cloud 9"/>
              <p:cNvSpPr/>
              <p:nvPr/>
            </p:nvSpPr>
            <p:spPr>
              <a:xfrm>
                <a:off x="1219200" y="2222089"/>
                <a:ext cx="609600" cy="331839"/>
              </a:xfrm>
              <a:prstGeom prst="cloud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Cloud 10"/>
              <p:cNvSpPr/>
              <p:nvPr/>
            </p:nvSpPr>
            <p:spPr>
              <a:xfrm>
                <a:off x="1993490" y="2213482"/>
                <a:ext cx="609600" cy="331839"/>
              </a:xfrm>
              <a:prstGeom prst="cloud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Cloud 11"/>
              <p:cNvSpPr/>
              <p:nvPr/>
            </p:nvSpPr>
            <p:spPr>
              <a:xfrm>
                <a:off x="1219200" y="2711241"/>
                <a:ext cx="609600" cy="331839"/>
              </a:xfrm>
              <a:prstGeom prst="cloud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Cloud 12"/>
              <p:cNvSpPr/>
              <p:nvPr/>
            </p:nvSpPr>
            <p:spPr>
              <a:xfrm>
                <a:off x="2008238" y="2711241"/>
                <a:ext cx="609600" cy="331839"/>
              </a:xfrm>
              <a:prstGeom prst="cloud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15"/>
            <p:cNvGrpSpPr/>
            <p:nvPr/>
          </p:nvGrpSpPr>
          <p:grpSpPr>
            <a:xfrm>
              <a:off x="2685025" y="4489450"/>
              <a:ext cx="1828800" cy="1524000"/>
              <a:chOff x="1066800" y="2057400"/>
              <a:chExt cx="1828800" cy="1524000"/>
            </a:xfrm>
          </p:grpSpPr>
          <p:sp>
            <p:nvSpPr>
              <p:cNvPr id="24" name="Rounded Rectangle 16"/>
              <p:cNvSpPr/>
              <p:nvPr/>
            </p:nvSpPr>
            <p:spPr>
              <a:xfrm>
                <a:off x="1066800" y="2057400"/>
                <a:ext cx="1828800" cy="15240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US" dirty="0" smtClean="0"/>
                  <a:t>Node</a:t>
                </a:r>
                <a:endParaRPr lang="en-US" dirty="0"/>
              </a:p>
            </p:txBody>
          </p:sp>
          <p:sp>
            <p:nvSpPr>
              <p:cNvPr id="25" name="Cloud 17"/>
              <p:cNvSpPr/>
              <p:nvPr/>
            </p:nvSpPr>
            <p:spPr>
              <a:xfrm>
                <a:off x="1219200" y="2222089"/>
                <a:ext cx="609600" cy="331839"/>
              </a:xfrm>
              <a:prstGeom prst="cloud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loud 18"/>
              <p:cNvSpPr/>
              <p:nvPr/>
            </p:nvSpPr>
            <p:spPr>
              <a:xfrm>
                <a:off x="1993490" y="2213482"/>
                <a:ext cx="609600" cy="331839"/>
              </a:xfrm>
              <a:prstGeom prst="cloud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Cloud 19"/>
              <p:cNvSpPr/>
              <p:nvPr/>
            </p:nvSpPr>
            <p:spPr>
              <a:xfrm>
                <a:off x="1219200" y="2711241"/>
                <a:ext cx="609600" cy="331839"/>
              </a:xfrm>
              <a:prstGeom prst="cloud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Cloud 20"/>
              <p:cNvSpPr/>
              <p:nvPr/>
            </p:nvSpPr>
            <p:spPr>
              <a:xfrm>
                <a:off x="2008238" y="2711241"/>
                <a:ext cx="609600" cy="331839"/>
              </a:xfrm>
              <a:prstGeom prst="cloud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21"/>
            <p:cNvGrpSpPr/>
            <p:nvPr/>
          </p:nvGrpSpPr>
          <p:grpSpPr>
            <a:xfrm>
              <a:off x="4608050" y="4489450"/>
              <a:ext cx="1828800" cy="1524000"/>
              <a:chOff x="1066800" y="2057400"/>
              <a:chExt cx="1828800" cy="1524000"/>
            </a:xfrm>
          </p:grpSpPr>
          <p:sp>
            <p:nvSpPr>
              <p:cNvPr id="19" name="Rounded Rectangle 22"/>
              <p:cNvSpPr/>
              <p:nvPr/>
            </p:nvSpPr>
            <p:spPr>
              <a:xfrm>
                <a:off x="1066800" y="2057400"/>
                <a:ext cx="1828800" cy="15240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US" dirty="0" smtClean="0"/>
                  <a:t>Node</a:t>
                </a:r>
                <a:endParaRPr lang="en-US" dirty="0"/>
              </a:p>
            </p:txBody>
          </p:sp>
          <p:sp>
            <p:nvSpPr>
              <p:cNvPr id="20" name="Cloud 23"/>
              <p:cNvSpPr/>
              <p:nvPr/>
            </p:nvSpPr>
            <p:spPr>
              <a:xfrm>
                <a:off x="1219200" y="2222089"/>
                <a:ext cx="609600" cy="331839"/>
              </a:xfrm>
              <a:prstGeom prst="cloud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Cloud 24"/>
              <p:cNvSpPr/>
              <p:nvPr/>
            </p:nvSpPr>
            <p:spPr>
              <a:xfrm>
                <a:off x="1993490" y="2213482"/>
                <a:ext cx="609600" cy="331839"/>
              </a:xfrm>
              <a:prstGeom prst="cloud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Cloud 25"/>
              <p:cNvSpPr/>
              <p:nvPr/>
            </p:nvSpPr>
            <p:spPr>
              <a:xfrm>
                <a:off x="1219200" y="2711241"/>
                <a:ext cx="609600" cy="331839"/>
              </a:xfrm>
              <a:prstGeom prst="cloud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Cloud 26"/>
              <p:cNvSpPr/>
              <p:nvPr/>
            </p:nvSpPr>
            <p:spPr>
              <a:xfrm>
                <a:off x="2008238" y="2711241"/>
                <a:ext cx="609600" cy="331839"/>
              </a:xfrm>
              <a:prstGeom prst="cloud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45"/>
            <p:cNvGrpSpPr/>
            <p:nvPr/>
          </p:nvGrpSpPr>
          <p:grpSpPr>
            <a:xfrm>
              <a:off x="6531074" y="4489450"/>
              <a:ext cx="1828800" cy="1524000"/>
              <a:chOff x="1066800" y="2057400"/>
              <a:chExt cx="1828800" cy="1524000"/>
            </a:xfrm>
          </p:grpSpPr>
          <p:sp>
            <p:nvSpPr>
              <p:cNvPr id="14" name="Rounded Rectangle 46"/>
              <p:cNvSpPr/>
              <p:nvPr/>
            </p:nvSpPr>
            <p:spPr>
              <a:xfrm>
                <a:off x="1066800" y="2057400"/>
                <a:ext cx="1828800" cy="15240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US" dirty="0" smtClean="0"/>
                  <a:t>Node</a:t>
                </a:r>
                <a:endParaRPr lang="en-US" dirty="0"/>
              </a:p>
            </p:txBody>
          </p:sp>
          <p:sp>
            <p:nvSpPr>
              <p:cNvPr id="15" name="Cloud 47"/>
              <p:cNvSpPr/>
              <p:nvPr/>
            </p:nvSpPr>
            <p:spPr>
              <a:xfrm>
                <a:off x="1219200" y="2222089"/>
                <a:ext cx="609600" cy="331839"/>
              </a:xfrm>
              <a:prstGeom prst="cloud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Cloud 48"/>
              <p:cNvSpPr/>
              <p:nvPr/>
            </p:nvSpPr>
            <p:spPr>
              <a:xfrm>
                <a:off x="1993490" y="2213482"/>
                <a:ext cx="609600" cy="331839"/>
              </a:xfrm>
              <a:prstGeom prst="cloud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Cloud 49"/>
              <p:cNvSpPr/>
              <p:nvPr/>
            </p:nvSpPr>
            <p:spPr>
              <a:xfrm>
                <a:off x="1219200" y="2711241"/>
                <a:ext cx="609600" cy="331839"/>
              </a:xfrm>
              <a:prstGeom prst="cloud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Cloud 50"/>
              <p:cNvSpPr/>
              <p:nvPr/>
            </p:nvSpPr>
            <p:spPr>
              <a:xfrm>
                <a:off x="2008238" y="2711241"/>
                <a:ext cx="609600" cy="331839"/>
              </a:xfrm>
              <a:prstGeom prst="cloud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" name="Elbow Connector 52"/>
            <p:cNvCxnSpPr>
              <a:stCxn id="29" idx="2"/>
              <a:endCxn id="24" idx="2"/>
            </p:cNvCxnSpPr>
            <p:nvPr/>
          </p:nvCxnSpPr>
          <p:spPr>
            <a:xfrm rot="16200000" flipH="1">
              <a:off x="2637912" y="5051937"/>
              <a:ext cx="12700" cy="1923025"/>
            </a:xfrm>
            <a:prstGeom prst="bentConnector3">
              <a:avLst>
                <a:gd name="adj1" fmla="val 180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Elbow Connector 53"/>
            <p:cNvCxnSpPr>
              <a:stCxn id="24" idx="2"/>
              <a:endCxn id="19" idx="2"/>
            </p:cNvCxnSpPr>
            <p:nvPr/>
          </p:nvCxnSpPr>
          <p:spPr>
            <a:xfrm rot="16200000" flipH="1">
              <a:off x="4560937" y="5051937"/>
              <a:ext cx="12700" cy="1923025"/>
            </a:xfrm>
            <a:prstGeom prst="bentConnector3">
              <a:avLst>
                <a:gd name="adj1" fmla="val 180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Elbow Connector 56"/>
            <p:cNvCxnSpPr>
              <a:stCxn id="14" idx="2"/>
              <a:endCxn id="19" idx="2"/>
            </p:cNvCxnSpPr>
            <p:nvPr/>
          </p:nvCxnSpPr>
          <p:spPr>
            <a:xfrm rot="5400000">
              <a:off x="6483962" y="5051938"/>
              <a:ext cx="12700" cy="1923024"/>
            </a:xfrm>
            <a:prstGeom prst="bentConnector3">
              <a:avLst>
                <a:gd name="adj1" fmla="val 180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4" name="33 Conector curvado"/>
          <p:cNvCxnSpPr>
            <a:stCxn id="33" idx="3"/>
            <a:endCxn id="22" idx="3"/>
          </p:cNvCxnSpPr>
          <p:nvPr/>
        </p:nvCxnSpPr>
        <p:spPr>
          <a:xfrm rot="5400000" flipH="1" flipV="1">
            <a:off x="3757716" y="4236500"/>
            <a:ext cx="12700" cy="2882127"/>
          </a:xfrm>
          <a:prstGeom prst="curvedConnector3">
            <a:avLst>
              <a:gd name="adj1" fmla="val 1948772"/>
            </a:avLst>
          </a:prstGeom>
          <a:ln>
            <a:solidFill>
              <a:schemeClr val="tx1"/>
            </a:solidFill>
            <a:tailEnd type="triangle" w="lg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34 Conector curvado"/>
          <p:cNvCxnSpPr>
            <a:stCxn id="15" idx="3"/>
            <a:endCxn id="26" idx="3"/>
          </p:cNvCxnSpPr>
          <p:nvPr/>
        </p:nvCxnSpPr>
        <p:spPr>
          <a:xfrm rot="16200000" flipV="1">
            <a:off x="5559491" y="3738139"/>
            <a:ext cx="8572" cy="2896031"/>
          </a:xfrm>
          <a:prstGeom prst="curvedConnector3">
            <a:avLst>
              <a:gd name="adj1" fmla="val 2987238"/>
            </a:avLst>
          </a:prstGeom>
          <a:ln>
            <a:tailEnd type="triangle" w="lg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35 Conector curvado"/>
          <p:cNvCxnSpPr>
            <a:stCxn id="16" idx="0"/>
            <a:endCxn id="18" idx="0"/>
          </p:cNvCxnSpPr>
          <p:nvPr/>
        </p:nvCxnSpPr>
        <p:spPr>
          <a:xfrm>
            <a:off x="8028670" y="5328206"/>
            <a:ext cx="13905" cy="495694"/>
          </a:xfrm>
          <a:prstGeom prst="curvedConnector3">
            <a:avLst>
              <a:gd name="adj1" fmla="val 1747458"/>
            </a:avLst>
          </a:prstGeom>
          <a:ln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30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Vector Addition: Server Process (I)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A6FE50F2-1933-4704-B64F-C447B3E0257F}" type="slidenum">
              <a:rPr lang="en-US" smtClean="0"/>
              <a:t>16</a:t>
            </a:fld>
            <a:endParaRPr lang="en-US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57200" y="1219200"/>
            <a:ext cx="8229600" cy="4770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data_server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(unsigned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vector_size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 {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np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num_nodes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np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– 1,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first_node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= 0,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last_node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np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- 2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unsigned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num_bytes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 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vector_size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*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(float);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float *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input_a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= 0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*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input_b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= 0, *output = 0;</a:t>
            </a:r>
          </a:p>
          <a:p>
            <a:pPr defTabSz="457200"/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</a:t>
            </a:r>
          </a:p>
          <a:p>
            <a:pPr defTabSz="457200"/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/* Set MPI Communication Size */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MPI_Comm_size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(MPI_COMM_WORLD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&amp;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np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</a:t>
            </a:r>
          </a:p>
          <a:p>
            <a:pPr defTabSz="457200"/>
            <a:r>
              <a:rPr lang="en-US" sz="16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	/* Allocate input data */</a:t>
            </a:r>
            <a:endParaRPr lang="en-US" sz="1600" dirty="0">
              <a:solidFill>
                <a:schemeClr val="accent1"/>
              </a:solidFill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input_a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= (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float *)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malloc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num_bytes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input_b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= (float *)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malloc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num_bytes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output = (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float *)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malloc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num_bytes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input_a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== NULL ||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input_b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== NULL || output == NULL) {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“Server </a:t>
            </a:r>
            <a:r>
              <a:rPr lang="en-US" sz="1600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couldn't allocate memory\n"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MPI_Abort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 MPI_COMM_WORLD, 1 );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/* Initialize input data */</a:t>
            </a:r>
            <a:endParaRPr lang="en-US" sz="1600" dirty="0">
              <a:solidFill>
                <a:schemeClr val="accent1"/>
              </a:solidFill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random_data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input_a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vector_size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,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10);</a:t>
            </a:r>
          </a:p>
          <a:p>
            <a:pPr defTabSz="457200"/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random_data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input_b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vector_size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, 1, 10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36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Vector Addition: Server Process (II)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A6FE50F2-1933-4704-B64F-C447B3E0257F}" type="slidenum">
              <a:rPr lang="en-US" smtClean="0"/>
              <a:t>17</a:t>
            </a:fld>
            <a:endParaRPr lang="en-US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57200" y="1219200"/>
            <a:ext cx="8229600" cy="4524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	/* Send data to compute nodes */</a:t>
            </a:r>
            <a:endParaRPr lang="en-US" sz="1600" dirty="0">
              <a:solidFill>
                <a:schemeClr val="accent3"/>
              </a:solidFill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	float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*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ptr_a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input_a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float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*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ptr_b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input_b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for(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process = 1; process &lt;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last_node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 process++) {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MPI_Send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ptr_a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vector_size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/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num_nodes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MPI_FLOAT, 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			process, DATA_DISTRIBUTE, MPI_COMM_WORLD);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ptr_a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+=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vector_size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/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num_nodes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defTabSz="457200"/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MPI_Send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ptr_b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vector_size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/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num_nodes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MPI_FLOAT, 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			process, DATA_DISTRIBUTE, MPI_COMM_WORLD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ptr_b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+=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vector_size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/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num_nodes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defTabSz="457200"/>
            <a:r>
              <a:rPr lang="en-US" sz="16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	</a:t>
            </a:r>
          </a:p>
          <a:p>
            <a:pPr defTabSz="457200"/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/* 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Wait for nodes to compute */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MPI_Barrier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(MPI_COMM_WORLD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defTabSz="457200"/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5913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Vector Addition: Server Process (III)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A6FE50F2-1933-4704-B64F-C447B3E0257F}" type="slidenum">
              <a:rPr lang="en-US" smtClean="0"/>
              <a:t>18</a:t>
            </a:fld>
            <a:endParaRPr lang="en-US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57200" y="1219200"/>
            <a:ext cx="8229600" cy="4524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	/* Wait for previous communications */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MPI_Barrier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(MPI_COMM_WORLD);</a:t>
            </a:r>
          </a:p>
          <a:p>
            <a:pPr defTabSz="457200"/>
            <a:r>
              <a:rPr lang="en-US" sz="16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	</a:t>
            </a:r>
          </a:p>
          <a:p>
            <a:pPr defTabSz="457200"/>
            <a:r>
              <a:rPr lang="en-US" sz="16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	/* 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Collect output data */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MPI_Status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status;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for(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process = 0; process &lt;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num_nodes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 process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++) {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MPI_Recv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(output + process *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num_points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/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num_nodes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	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num_points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/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num_comp_nodes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MPI_REAL, process,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		DATA_COLLECT, MPI_COMM_WORLD, &amp;status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	/* 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Store output data */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store_output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(output,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dimx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dimy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dimz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endParaRPr lang="en-US" sz="1600" dirty="0" smtClean="0">
              <a:solidFill>
                <a:schemeClr val="accent1"/>
              </a:solidFill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	/* Release resources */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free(input);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free(output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defTabSz="457200"/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9564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Vector Addition: Compute Process (I)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A6FE50F2-1933-4704-B64F-C447B3E0257F}" type="slidenum">
              <a:rPr lang="en-US" smtClean="0"/>
              <a:t>19</a:t>
            </a:fld>
            <a:endParaRPr lang="en-US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57200" y="1219200"/>
            <a:ext cx="8229600" cy="4770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compute_node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(unsigned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vector_size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{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np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defTabSz="457200"/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unsigned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num_bytes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vector_size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*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sizeof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(float);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float *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input_a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*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input_b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*output;</a:t>
            </a:r>
          </a:p>
          <a:p>
            <a:pPr defTabSz="457200"/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MPI_Status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status;</a:t>
            </a:r>
          </a:p>
          <a:p>
            <a:pPr defTabSz="457200"/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MPI_Comm_size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(MPI_COMM_WORLD, &amp;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np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server_process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np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- 1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defTabSz="457200"/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	/* </a:t>
            </a:r>
            <a:r>
              <a:rPr lang="en-US" sz="1600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Alloc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 host memory */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input_a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(float *)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malloc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num_bytes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input_b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= (float *)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malloc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num_bytes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output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= (float *)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malloc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num_bytes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defTabSz="457200"/>
            <a:endParaRPr lang="en-US" sz="1600" dirty="0" smtClean="0">
              <a:solidFill>
                <a:schemeClr val="accent1"/>
              </a:solidFill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	/* Get the input data from server process */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MPI_Recv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input_a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vector_size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MPI_FLOAT,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server_process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		DATA_DISTRIBUTE, MPI_COMM_WORLD, &amp;status);</a:t>
            </a:r>
            <a:endParaRPr lang="en-US" sz="1600" dirty="0">
              <a:solidFill>
                <a:schemeClr val="accent1"/>
              </a:solidFill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MPI_Recv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input_b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vector_size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MPI_FLOAT,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server_process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		DATA_DISTRIBUTE, MPI_COMM_WORLD, &amp;status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08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 become proficient in </a:t>
            </a:r>
            <a:r>
              <a:rPr lang="en-US" smtClean="0"/>
              <a:t>writing simple </a:t>
            </a:r>
            <a:r>
              <a:rPr lang="en-US" dirty="0" smtClean="0"/>
              <a:t>joint MPI-CUDA </a:t>
            </a:r>
            <a:r>
              <a:rPr lang="en-US" smtClean="0"/>
              <a:t>heterogeneous applications</a:t>
            </a:r>
            <a:endParaRPr lang="en-US" dirty="0" smtClean="0"/>
          </a:p>
          <a:p>
            <a:pPr lvl="1"/>
            <a:r>
              <a:rPr lang="en-US" dirty="0" smtClean="0"/>
              <a:t>Understand the key sections of the application</a:t>
            </a:r>
          </a:p>
          <a:p>
            <a:pPr lvl="1"/>
            <a:r>
              <a:rPr lang="en-US" dirty="0" smtClean="0"/>
              <a:t>Simplified code and efficient data movement using GMAC</a:t>
            </a:r>
          </a:p>
          <a:p>
            <a:pPr lvl="1"/>
            <a:r>
              <a:rPr lang="en-US" dirty="0" smtClean="0"/>
              <a:t>One-way communication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To become familiar with a more sophisticated MPI application that requires two-way data-exchange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A6FE50F2-1933-4704-B64F-C447B3E0257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67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Vector Addition: Compute Process (II)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A6FE50F2-1933-4704-B64F-C447B3E0257F}" type="slidenum">
              <a:rPr lang="en-US" smtClean="0"/>
              <a:t>20</a:t>
            </a:fld>
            <a:endParaRPr lang="en-US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57200" y="1219200"/>
            <a:ext cx="8229600" cy="3539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6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	/* Compute the partial vector addition */</a:t>
            </a:r>
          </a:p>
          <a:p>
            <a:pPr defTabSz="457200"/>
            <a:r>
              <a:rPr lang="en-US" sz="160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for(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= 0;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&lt;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vector_size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 ++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output[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] 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input_a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] +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input_b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];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defTabSz="457200"/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</a:t>
            </a:r>
          </a:p>
          <a:p>
            <a:pPr defTabSz="457200"/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/* 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Send the </a:t>
            </a:r>
            <a:r>
              <a:rPr lang="en-US" sz="16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output */</a:t>
            </a:r>
            <a:endParaRPr lang="en-US" sz="1600" dirty="0">
              <a:solidFill>
                <a:schemeClr val="accent1"/>
              </a:solidFill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MPI_Send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(output,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vector_size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MPI_FLOAT,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	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server_process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DATA_COLLECT, MPI_COMM_WORLD);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	/* </a:t>
            </a:r>
            <a:r>
              <a:rPr lang="en-US" sz="16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Release memory 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*/</a:t>
            </a:r>
          </a:p>
          <a:p>
            <a:pPr defTabSz="457200"/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free(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input_a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free(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input_b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free(output);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155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Detour:  Global Memory for Accelerators</a:t>
            </a: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A6FE50F2-1933-4704-B64F-C447B3E0257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GMAC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level library to support shared address space between CPU and accelerator</a:t>
            </a:r>
          </a:p>
          <a:p>
            <a:pPr lvl="1"/>
            <a:r>
              <a:rPr lang="en-US" dirty="0" smtClean="0"/>
              <a:t>Hides the details of data transfer to and from the accelerator from the programmer</a:t>
            </a:r>
          </a:p>
          <a:p>
            <a:r>
              <a:rPr lang="en-US" dirty="0" smtClean="0"/>
              <a:t>Designed to integrate accelerators with MPI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1F6BEC-4D39-4EE7-B28B-9755C093A96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8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GMAC Memory Model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Unified CPU / GPU virtual address space</a:t>
            </a:r>
          </a:p>
          <a:p>
            <a:pPr eaLnBrk="1" hangingPunct="1"/>
            <a:r>
              <a:rPr lang="en-US" smtClean="0"/>
              <a:t>Asymmetric address space visibility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FC5B777-1486-47AC-85BC-518F988AA81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430338" y="3708400"/>
            <a:ext cx="1416050" cy="1387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CPU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562350" y="3014663"/>
            <a:ext cx="1781175" cy="31115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sz="2800" dirty="0"/>
              <a:t>Memory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89625" y="3708400"/>
            <a:ext cx="1416050" cy="13874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GPU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562350" y="3360738"/>
            <a:ext cx="1781175" cy="69373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3562350" y="4748213"/>
            <a:ext cx="1781175" cy="6937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</p:txBody>
      </p:sp>
      <p:cxnSp>
        <p:nvCxnSpPr>
          <p:cNvPr id="15" name="Shape 14"/>
          <p:cNvCxnSpPr>
            <a:stCxn id="6" idx="1"/>
            <a:endCxn id="7" idx="3"/>
          </p:cNvCxnSpPr>
          <p:nvPr/>
        </p:nvCxnSpPr>
        <p:spPr>
          <a:xfrm rot="10800000">
            <a:off x="5343525" y="3708400"/>
            <a:ext cx="546100" cy="693738"/>
          </a:xfrm>
          <a:prstGeom prst="curvedConnector3">
            <a:avLst>
              <a:gd name="adj1" fmla="val 50000"/>
            </a:avLst>
          </a:prstGeom>
          <a:ln>
            <a:prstDash val="dash"/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hape 14"/>
          <p:cNvCxnSpPr>
            <a:endCxn id="7" idx="1"/>
          </p:cNvCxnSpPr>
          <p:nvPr/>
        </p:nvCxnSpPr>
        <p:spPr>
          <a:xfrm flipV="1">
            <a:off x="2846388" y="3708400"/>
            <a:ext cx="715962" cy="693738"/>
          </a:xfrm>
          <a:prstGeom prst="curvedConnector3">
            <a:avLst>
              <a:gd name="adj1" fmla="val 50000"/>
            </a:avLst>
          </a:prstGeom>
          <a:ln w="4445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hape 14"/>
          <p:cNvCxnSpPr>
            <a:endCxn id="8" idx="1"/>
          </p:cNvCxnSpPr>
          <p:nvPr/>
        </p:nvCxnSpPr>
        <p:spPr>
          <a:xfrm>
            <a:off x="2846388" y="4402138"/>
            <a:ext cx="715962" cy="693737"/>
          </a:xfrm>
          <a:prstGeom prst="curvedConnector3">
            <a:avLst>
              <a:gd name="adj1" fmla="val 50000"/>
            </a:avLst>
          </a:prstGeom>
          <a:ln w="4445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5889625" y="2598738"/>
            <a:ext cx="1962150" cy="762000"/>
          </a:xfrm>
          <a:prstGeom prst="wedgeRoundRectCallout">
            <a:avLst>
              <a:gd name="adj1" fmla="val -78108"/>
              <a:gd name="adj2" fmla="val 5484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Shared Data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1430338" y="5441950"/>
            <a:ext cx="1962150" cy="762000"/>
          </a:xfrm>
          <a:prstGeom prst="wedgeRoundRectCallout">
            <a:avLst>
              <a:gd name="adj1" fmla="val 57269"/>
              <a:gd name="adj2" fmla="val -7912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CPU Data</a:t>
            </a:r>
          </a:p>
        </p:txBody>
      </p:sp>
    </p:spTree>
    <p:extLst>
      <p:ext uri="{BB962C8B-B14F-4D97-AF65-F5344CB8AC3E}">
        <p14:creationId xmlns:p14="http://schemas.microsoft.com/office/powerpoint/2010/main" val="36622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3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ADSM Consistency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Implicit acquire / release primitives at accelerator call / return </a:t>
            </a:r>
            <a:r>
              <a:rPr lang="en-US" dirty="0" smtClean="0"/>
              <a:t>boundaries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2A519B-B1E2-4752-9CAD-6CA66FB8CB46}" type="slidenum">
              <a:rPr lang="en-US" smtClean="0"/>
              <a:t>24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948391" y="3076874"/>
            <a:ext cx="1307183" cy="122732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000">
                <a:solidFill>
                  <a:srgbClr val="FFFFFF"/>
                </a:solidFill>
                <a:ea typeface="Arial" charset="0"/>
                <a:cs typeface="Arial" charset="0"/>
              </a:rPr>
              <a:t>CPU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378374" y="3077668"/>
            <a:ext cx="1307183" cy="122732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8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GPU</a:t>
            </a:r>
            <a:endParaRPr lang="en-US" sz="18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662967" y="2772074"/>
            <a:ext cx="1106078" cy="66945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cxnSp>
        <p:nvCxnSpPr>
          <p:cNvPr id="7" name="Curved Connector 6"/>
          <p:cNvCxnSpPr>
            <a:cxnSpLocks noChangeShapeType="1"/>
            <a:stCxn id="4" idx="0"/>
            <a:endCxn id="5" idx="0"/>
          </p:cNvCxnSpPr>
          <p:nvPr/>
        </p:nvCxnSpPr>
        <p:spPr bwMode="auto">
          <a:xfrm rot="16200000" flipH="1">
            <a:off x="2816577" y="1862280"/>
            <a:ext cx="794" cy="2429983"/>
          </a:xfrm>
          <a:prstGeom prst="curvedConnector3">
            <a:avLst>
              <a:gd name="adj1" fmla="val -71080982"/>
            </a:avLst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8" name="Rounded Rectangle 7"/>
          <p:cNvSpPr/>
          <p:nvPr/>
        </p:nvSpPr>
        <p:spPr bwMode="auto">
          <a:xfrm>
            <a:off x="4685557" y="4786772"/>
            <a:ext cx="1368240" cy="122812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000">
                <a:solidFill>
                  <a:srgbClr val="FFFFFF"/>
                </a:solidFill>
                <a:ea typeface="Arial" charset="0"/>
                <a:cs typeface="Arial" charset="0"/>
              </a:rPr>
              <a:t>CPU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7054483" y="4786772"/>
            <a:ext cx="1368240" cy="122812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8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GPU</a:t>
            </a:r>
            <a:endParaRPr lang="en-US" sz="18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579181" y="4481971"/>
            <a:ext cx="1157742" cy="66988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cxnSp>
        <p:nvCxnSpPr>
          <p:cNvPr id="11" name="Curved Connector 10"/>
          <p:cNvCxnSpPr>
            <a:cxnSpLocks noChangeShapeType="1"/>
            <a:stCxn id="9" idx="0"/>
            <a:endCxn id="8" idx="0"/>
          </p:cNvCxnSpPr>
          <p:nvPr/>
        </p:nvCxnSpPr>
        <p:spPr bwMode="auto">
          <a:xfrm rot="16200000" flipV="1">
            <a:off x="6554140" y="3602309"/>
            <a:ext cx="1588" cy="2368926"/>
          </a:xfrm>
          <a:prstGeom prst="curvedConnector3">
            <a:avLst>
              <a:gd name="adj1" fmla="val 36459824"/>
            </a:avLst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1487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336E-6 3.70199E-7 L 0.12923 -0.0016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7306E-7 1.80472E-7 L -0.12472 0.00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GMAC Memory API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241425"/>
            <a:ext cx="8229600" cy="307975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Memory allocation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>
                <a:solidFill>
                  <a:schemeClr val="accent2"/>
                </a:solidFill>
                <a:latin typeface="Lucida Console" charset="0"/>
                <a:ea typeface="Lucida Console" charset="0"/>
                <a:cs typeface="Lucida Console" charset="0"/>
              </a:rPr>
              <a:t>gmacError_t gmacMalloc(void **ptr, size_t size)</a:t>
            </a:r>
            <a:endParaRPr lang="en-US" sz="2000" smtClean="0">
              <a:solidFill>
                <a:schemeClr val="accent2"/>
              </a:solidFill>
            </a:endParaRPr>
          </a:p>
          <a:p>
            <a:pPr lvl="1" eaLnBrk="1" hangingPunct="1"/>
            <a:r>
              <a:rPr lang="en-US" smtClean="0"/>
              <a:t>Allocated memory address (returned by reference)</a:t>
            </a:r>
          </a:p>
          <a:p>
            <a:pPr lvl="1" eaLnBrk="1" hangingPunct="1"/>
            <a:r>
              <a:rPr lang="en-US" smtClean="0"/>
              <a:t>Gets the size of the data to be allocated</a:t>
            </a:r>
          </a:p>
          <a:p>
            <a:pPr lvl="1" eaLnBrk="1" hangingPunct="1"/>
            <a:r>
              <a:rPr lang="en-US" smtClean="0"/>
              <a:t>Error code, </a:t>
            </a:r>
            <a:r>
              <a:rPr lang="en-US" sz="2000" smtClean="0">
                <a:solidFill>
                  <a:srgbClr val="C0504D"/>
                </a:solidFill>
                <a:latin typeface="Lucida Console" charset="0"/>
                <a:ea typeface="Lucida Console" charset="0"/>
                <a:cs typeface="Lucida Console" charset="0"/>
              </a:rPr>
              <a:t>gmacSuccess</a:t>
            </a:r>
            <a:r>
              <a:rPr lang="en-US" smtClean="0"/>
              <a:t> if no error</a:t>
            </a:r>
          </a:p>
          <a:p>
            <a:pPr eaLnBrk="1" hangingPunct="1"/>
            <a:r>
              <a:rPr lang="en-US" smtClean="0"/>
              <a:t>Example usage</a:t>
            </a:r>
          </a:p>
          <a:p>
            <a:pPr eaLnBrk="1" hangingPunct="1">
              <a:buFont typeface="Arial" charset="0"/>
              <a:buNone/>
            </a:pPr>
            <a:endParaRPr lang="en-US" sz="2000" smtClean="0">
              <a:latin typeface="Lucida Console" charset="0"/>
              <a:ea typeface="Lucida Console" charset="0"/>
              <a:cs typeface="Lucida Console" charset="0"/>
            </a:endParaRPr>
          </a:p>
          <a:p>
            <a:pPr eaLnBrk="1" hangingPunct="1">
              <a:buFont typeface="Arial" charset="0"/>
              <a:buNone/>
            </a:pPr>
            <a:endParaRPr lang="en-US" sz="2000" smtClean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FC5B777-1486-47AC-85BC-518F988AA81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457200" y="4291977"/>
            <a:ext cx="8229600" cy="203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#include &lt;</a:t>
            </a:r>
            <a:r>
              <a:rPr lang="en-US" sz="1400" dirty="0" err="1" smtClean="0">
                <a:latin typeface="Lucida Console" charset="0"/>
                <a:ea typeface="Lucida Console" charset="0"/>
                <a:cs typeface="Lucida Console" charset="0"/>
              </a:rPr>
              <a:t>gmac</a:t>
            </a:r>
            <a:r>
              <a:rPr lang="en-US" sz="1400" dirty="0" smtClean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US" sz="1400" dirty="0" err="1" smtClean="0">
                <a:latin typeface="Lucida Console" charset="0"/>
                <a:ea typeface="Lucida Console" charset="0"/>
                <a:cs typeface="Lucida Console" charset="0"/>
              </a:rPr>
              <a:t>cuda.h</a:t>
            </a:r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</a:p>
          <a:p>
            <a:endParaRPr lang="en-US" sz="1400" dirty="0"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400" dirty="0" err="1">
                <a:latin typeface="Lucida Console" charset="0"/>
                <a:ea typeface="Lucida Console" charset="0"/>
                <a:cs typeface="Lucida Console" charset="0"/>
              </a:rPr>
              <a:t>int</a:t>
            </a:r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 main(</a:t>
            </a:r>
            <a:r>
              <a:rPr lang="en-US" sz="1400" dirty="0" err="1">
                <a:latin typeface="Lucida Console" charset="0"/>
                <a:ea typeface="Lucida Console" charset="0"/>
                <a:cs typeface="Lucida Console" charset="0"/>
              </a:rPr>
              <a:t>int</a:t>
            </a:r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en-US" sz="1400" dirty="0" err="1">
                <a:latin typeface="Lucida Console" charset="0"/>
                <a:ea typeface="Lucida Console" charset="0"/>
                <a:cs typeface="Lucida Console" charset="0"/>
              </a:rPr>
              <a:t>argc</a:t>
            </a:r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, char *</a:t>
            </a:r>
            <a:r>
              <a:rPr lang="en-US" sz="1400" dirty="0" err="1">
                <a:latin typeface="Lucida Console" charset="0"/>
                <a:ea typeface="Lucida Console" charset="0"/>
                <a:cs typeface="Lucida Console" charset="0"/>
              </a:rPr>
              <a:t>argv</a:t>
            </a:r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[]) {</a:t>
            </a:r>
          </a:p>
          <a:p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   float *foo = NULL;</a:t>
            </a:r>
          </a:p>
          <a:p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   </a:t>
            </a:r>
            <a:r>
              <a:rPr lang="en-US" sz="1400" dirty="0" err="1">
                <a:latin typeface="Lucida Console" charset="0"/>
                <a:ea typeface="Lucida Console" charset="0"/>
                <a:cs typeface="Lucida Console" charset="0"/>
              </a:rPr>
              <a:t>gmacError_t</a:t>
            </a:r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 error;</a:t>
            </a:r>
          </a:p>
          <a:p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   if((</a:t>
            </a:r>
            <a:r>
              <a:rPr lang="en-US" sz="1400" b="1" dirty="0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error = </a:t>
            </a:r>
            <a:r>
              <a:rPr lang="en-US" sz="1400" b="1" dirty="0" err="1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gmacMalloc</a:t>
            </a:r>
            <a:r>
              <a:rPr lang="en-US" sz="1400" b="1" dirty="0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((void **)&amp;foo, FOO_SIZE)</a:t>
            </a:r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) != </a:t>
            </a:r>
            <a:r>
              <a:rPr lang="en-US" sz="1400" dirty="0" err="1">
                <a:latin typeface="Lucida Console" charset="0"/>
                <a:ea typeface="Lucida Console" charset="0"/>
                <a:cs typeface="Lucida Console" charset="0"/>
              </a:rPr>
              <a:t>gmacSuccess</a:t>
            </a:r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)</a:t>
            </a:r>
          </a:p>
          <a:p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      FATAL(“Error allocating memory %s”, </a:t>
            </a:r>
            <a:r>
              <a:rPr lang="en-US" sz="1400" dirty="0" err="1">
                <a:latin typeface="Lucida Console" charset="0"/>
                <a:ea typeface="Lucida Console" charset="0"/>
                <a:cs typeface="Lucida Console" charset="0"/>
              </a:rPr>
              <a:t>gmacErrorString</a:t>
            </a:r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(error));</a:t>
            </a:r>
          </a:p>
          <a:p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   . . .</a:t>
            </a:r>
          </a:p>
          <a:p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9825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GMAC Memory API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241425"/>
            <a:ext cx="8229600" cy="2568575"/>
          </a:xfrm>
        </p:spPr>
        <p:txBody>
          <a:bodyPr/>
          <a:lstStyle/>
          <a:p>
            <a:pPr eaLnBrk="1" hangingPunct="1"/>
            <a:r>
              <a:rPr lang="en-US" smtClean="0"/>
              <a:t>Memory release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>
                <a:solidFill>
                  <a:schemeClr val="accent2"/>
                </a:solidFill>
                <a:latin typeface="Lucida Console" charset="0"/>
                <a:ea typeface="Lucida Console" charset="0"/>
                <a:cs typeface="Lucida Console" charset="0"/>
              </a:rPr>
              <a:t>gmacError_t gmacFree(void *ptr)</a:t>
            </a:r>
            <a:endParaRPr lang="en-US" sz="2000" smtClean="0">
              <a:solidFill>
                <a:schemeClr val="accent2"/>
              </a:solidFill>
            </a:endParaRPr>
          </a:p>
          <a:p>
            <a:pPr lvl="1" eaLnBrk="1" hangingPunct="1"/>
            <a:r>
              <a:rPr lang="en-US" smtClean="0"/>
              <a:t>Memory address to be release</a:t>
            </a:r>
          </a:p>
          <a:p>
            <a:pPr lvl="1" eaLnBrk="1" hangingPunct="1"/>
            <a:r>
              <a:rPr lang="en-US" smtClean="0"/>
              <a:t>Error code, </a:t>
            </a:r>
            <a:r>
              <a:rPr lang="en-US" sz="2000" smtClean="0">
                <a:solidFill>
                  <a:srgbClr val="C0504D"/>
                </a:solidFill>
                <a:latin typeface="Lucida Console" charset="0"/>
                <a:ea typeface="Lucida Console" charset="0"/>
                <a:cs typeface="Lucida Console" charset="0"/>
              </a:rPr>
              <a:t>gmacSuccess</a:t>
            </a:r>
            <a:r>
              <a:rPr lang="en-US" smtClean="0"/>
              <a:t> if no error</a:t>
            </a:r>
          </a:p>
          <a:p>
            <a:pPr eaLnBrk="1" hangingPunct="1"/>
            <a:r>
              <a:rPr lang="en-US" smtClean="0"/>
              <a:t>Example usage</a:t>
            </a:r>
          </a:p>
          <a:p>
            <a:pPr eaLnBrk="1" hangingPunct="1">
              <a:buFont typeface="Arial" charset="0"/>
              <a:buNone/>
            </a:pPr>
            <a:endParaRPr lang="en-US" sz="2000" smtClean="0">
              <a:latin typeface="Lucida Console" charset="0"/>
              <a:ea typeface="Lucida Console" charset="0"/>
              <a:cs typeface="Lucida Console" charset="0"/>
            </a:endParaRPr>
          </a:p>
          <a:p>
            <a:pPr eaLnBrk="1" hangingPunct="1">
              <a:buFont typeface="Arial" charset="0"/>
              <a:buNone/>
            </a:pPr>
            <a:endParaRPr lang="en-US" sz="2000" smtClean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FC5B777-1486-47AC-85BC-518F988AA81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457200" y="3810000"/>
            <a:ext cx="8229600" cy="2247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#include &lt;</a:t>
            </a:r>
            <a:r>
              <a:rPr lang="en-US" sz="1400" dirty="0" err="1" smtClean="0">
                <a:latin typeface="Lucida Console" charset="0"/>
                <a:ea typeface="Lucida Console" charset="0"/>
                <a:cs typeface="Lucida Console" charset="0"/>
              </a:rPr>
              <a:t>gmac</a:t>
            </a:r>
            <a:r>
              <a:rPr lang="en-US" sz="1400" dirty="0" smtClean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US" sz="1400" dirty="0" err="1" smtClean="0">
                <a:latin typeface="Lucida Console" charset="0"/>
                <a:ea typeface="Lucida Console" charset="0"/>
                <a:cs typeface="Lucida Console" charset="0"/>
              </a:rPr>
              <a:t>cuda.h</a:t>
            </a:r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</a:p>
          <a:p>
            <a:endParaRPr lang="en-US" sz="1400" dirty="0"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400" dirty="0" err="1">
                <a:latin typeface="Lucida Console" charset="0"/>
                <a:ea typeface="Lucida Console" charset="0"/>
                <a:cs typeface="Lucida Console" charset="0"/>
              </a:rPr>
              <a:t>int</a:t>
            </a:r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 main(</a:t>
            </a:r>
            <a:r>
              <a:rPr lang="en-US" sz="1400" dirty="0" err="1">
                <a:latin typeface="Lucida Console" charset="0"/>
                <a:ea typeface="Lucida Console" charset="0"/>
                <a:cs typeface="Lucida Console" charset="0"/>
              </a:rPr>
              <a:t>int</a:t>
            </a:r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en-US" sz="1400" dirty="0" err="1">
                <a:latin typeface="Lucida Console" charset="0"/>
                <a:ea typeface="Lucida Console" charset="0"/>
                <a:cs typeface="Lucida Console" charset="0"/>
              </a:rPr>
              <a:t>argc</a:t>
            </a:r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, char *</a:t>
            </a:r>
            <a:r>
              <a:rPr lang="en-US" sz="1400" dirty="0" err="1">
                <a:latin typeface="Lucida Console" charset="0"/>
                <a:ea typeface="Lucida Console" charset="0"/>
                <a:cs typeface="Lucida Console" charset="0"/>
              </a:rPr>
              <a:t>argv</a:t>
            </a:r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[]) {</a:t>
            </a:r>
          </a:p>
          <a:p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   float *foo = NULL;</a:t>
            </a:r>
          </a:p>
          <a:p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   </a:t>
            </a:r>
            <a:r>
              <a:rPr lang="en-US" sz="1400" dirty="0" err="1">
                <a:latin typeface="Lucida Console" charset="0"/>
                <a:ea typeface="Lucida Console" charset="0"/>
                <a:cs typeface="Lucida Console" charset="0"/>
              </a:rPr>
              <a:t>gmacError_t</a:t>
            </a:r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 error;</a:t>
            </a:r>
          </a:p>
          <a:p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   if((error = </a:t>
            </a:r>
            <a:r>
              <a:rPr lang="en-US" sz="1400" dirty="0" err="1">
                <a:latin typeface="Lucida Console" charset="0"/>
                <a:ea typeface="Lucida Console" charset="0"/>
                <a:cs typeface="Lucida Console" charset="0"/>
              </a:rPr>
              <a:t>gmacMalloc</a:t>
            </a:r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((void **)&amp;foo, FOO_SIZE)) != </a:t>
            </a:r>
            <a:r>
              <a:rPr lang="en-US" sz="1400" dirty="0" err="1">
                <a:latin typeface="Lucida Console" charset="0"/>
                <a:ea typeface="Lucida Console" charset="0"/>
                <a:cs typeface="Lucida Console" charset="0"/>
              </a:rPr>
              <a:t>gmacSuccess</a:t>
            </a:r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)</a:t>
            </a:r>
          </a:p>
          <a:p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      FATAL(“Error allocating memory %s”, </a:t>
            </a:r>
            <a:r>
              <a:rPr lang="en-US" sz="1400" dirty="0" err="1">
                <a:latin typeface="Lucida Console" charset="0"/>
                <a:ea typeface="Lucida Console" charset="0"/>
                <a:cs typeface="Lucida Console" charset="0"/>
              </a:rPr>
              <a:t>gmacErrorString</a:t>
            </a:r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(error));</a:t>
            </a:r>
          </a:p>
          <a:p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   . . .</a:t>
            </a:r>
          </a:p>
          <a:p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   </a:t>
            </a:r>
            <a:r>
              <a:rPr lang="en-US" sz="1400" b="1" dirty="0" err="1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gmacFree</a:t>
            </a:r>
            <a:r>
              <a:rPr lang="en-US" sz="1400" b="1" dirty="0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(foo);</a:t>
            </a:r>
          </a:p>
          <a:p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247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ADSM Eager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Asynchronous data transfers while the CPU computes</a:t>
            </a:r>
          </a:p>
          <a:p>
            <a:r>
              <a:rPr lang="en-US" sz="2400" dirty="0"/>
              <a:t>Optimized data </a:t>
            </a:r>
            <a:r>
              <a:rPr lang="en-US" sz="2400" dirty="0" smtClean="0"/>
              <a:t>transfers:</a:t>
            </a:r>
          </a:p>
          <a:p>
            <a:pPr lvl="1"/>
            <a:r>
              <a:rPr lang="en-US" sz="2000" dirty="0" smtClean="0"/>
              <a:t>Memory block granularity</a:t>
            </a:r>
          </a:p>
          <a:p>
            <a:pPr lvl="1"/>
            <a:r>
              <a:rPr lang="en-US" sz="2000" dirty="0" smtClean="0"/>
              <a:t>Avoid copies on Integrated GPU Systems</a:t>
            </a:r>
            <a:endParaRPr lang="en-US" sz="20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2A519B-B1E2-4752-9CAD-6CA66FB8CB46}" type="slidenum">
              <a:rPr lang="en-US" smtClean="0"/>
              <a:t>27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858000" y="4724400"/>
            <a:ext cx="1447800" cy="1219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GPU</a:t>
            </a:r>
            <a:endParaRPr lang="en-US" sz="28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90800" y="3124200"/>
            <a:ext cx="1524000" cy="2819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800">
                <a:solidFill>
                  <a:srgbClr val="FFFFFF"/>
                </a:solidFill>
                <a:ea typeface="Arial" charset="0"/>
                <a:cs typeface="Arial" charset="0"/>
              </a:rPr>
              <a:t>System</a:t>
            </a:r>
          </a:p>
          <a:p>
            <a:pPr algn="ctr">
              <a:defRPr/>
            </a:pPr>
            <a:r>
              <a:rPr lang="en-US" sz="1800">
                <a:solidFill>
                  <a:srgbClr val="FFFFFF"/>
                </a:solidFill>
                <a:ea typeface="Arial" charset="0"/>
                <a:cs typeface="Arial" charset="0"/>
              </a:rPr>
              <a:t>Memory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257800" y="3124200"/>
            <a:ext cx="1524000" cy="2819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800">
                <a:solidFill>
                  <a:srgbClr val="FFFFFF"/>
                </a:solidFill>
                <a:ea typeface="Arial" charset="0"/>
                <a:cs typeface="Arial" charset="0"/>
              </a:rPr>
              <a:t>Accelerator</a:t>
            </a:r>
          </a:p>
          <a:p>
            <a:pPr algn="ctr">
              <a:defRPr/>
            </a:pPr>
            <a:r>
              <a:rPr lang="en-US" sz="1800">
                <a:solidFill>
                  <a:srgbClr val="FFFFFF"/>
                </a:solidFill>
                <a:ea typeface="Arial" charset="0"/>
                <a:cs typeface="Arial" charset="0"/>
              </a:rPr>
              <a:t>Memory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34000" y="3733800"/>
            <a:ext cx="1371600" cy="533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6800" y="4724400"/>
            <a:ext cx="1447800" cy="1219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800">
                <a:solidFill>
                  <a:srgbClr val="FFFFFF"/>
                </a:solidFill>
                <a:ea typeface="Arial" charset="0"/>
                <a:cs typeface="Arial" charset="0"/>
              </a:rPr>
              <a:t>CPU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667000" y="3733800"/>
            <a:ext cx="1371600" cy="533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grpSp>
        <p:nvGrpSpPr>
          <p:cNvPr id="10" name="Group 13"/>
          <p:cNvGrpSpPr>
            <a:grpSpLocks noChangeAspect="1"/>
          </p:cNvGrpSpPr>
          <p:nvPr/>
        </p:nvGrpSpPr>
        <p:grpSpPr bwMode="auto">
          <a:xfrm>
            <a:off x="1143000" y="4114800"/>
            <a:ext cx="533400" cy="533400"/>
            <a:chOff x="930" y="1434"/>
            <a:chExt cx="793" cy="793"/>
          </a:xfrm>
        </p:grpSpPr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930" y="1434"/>
              <a:ext cx="793" cy="793"/>
            </a:xfrm>
            <a:prstGeom prst="ellipse">
              <a:avLst/>
            </a:prstGeom>
            <a:noFill/>
            <a:ln w="25400">
              <a:solidFill>
                <a:srgbClr val="4D4D4D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 charset="0"/>
              </a:endParaRPr>
            </a:p>
          </p:txBody>
        </p:sp>
        <p:cxnSp>
          <p:nvCxnSpPr>
            <p:cNvPr id="12" name="AutoShape 15"/>
            <p:cNvCxnSpPr>
              <a:cxnSpLocks noChangeShapeType="1"/>
            </p:cNvCxnSpPr>
            <p:nvPr/>
          </p:nvCxnSpPr>
          <p:spPr bwMode="auto">
            <a:xfrm flipV="1">
              <a:off x="1326" y="1473"/>
              <a:ext cx="0" cy="363"/>
            </a:xfrm>
            <a:prstGeom prst="straightConnector1">
              <a:avLst/>
            </a:prstGeom>
            <a:noFill/>
            <a:ln w="25400">
              <a:solidFill>
                <a:srgbClr val="4D4D4D"/>
              </a:solidFill>
              <a:round/>
              <a:headEnd/>
              <a:tailEnd/>
            </a:ln>
          </p:spPr>
        </p:cxnSp>
      </p:grpSp>
      <p:cxnSp>
        <p:nvCxnSpPr>
          <p:cNvPr id="13" name="Curved Connector 12"/>
          <p:cNvCxnSpPr>
            <a:cxnSpLocks noChangeShapeType="1"/>
            <a:stCxn id="9" idx="0"/>
            <a:endCxn id="7" idx="0"/>
          </p:cNvCxnSpPr>
          <p:nvPr/>
        </p:nvCxnSpPr>
        <p:spPr bwMode="auto">
          <a:xfrm rot="5400000" flipH="1" flipV="1">
            <a:off x="4686300" y="2400301"/>
            <a:ext cx="3175" cy="2667000"/>
          </a:xfrm>
          <a:prstGeom prst="curvedConnector3">
            <a:avLst>
              <a:gd name="adj1" fmla="val 14395468"/>
            </a:avLst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grpSp>
        <p:nvGrpSpPr>
          <p:cNvPr id="14" name="Group 27"/>
          <p:cNvGrpSpPr>
            <a:grpSpLocks noChangeAspect="1"/>
          </p:cNvGrpSpPr>
          <p:nvPr/>
        </p:nvGrpSpPr>
        <p:grpSpPr bwMode="auto">
          <a:xfrm>
            <a:off x="7620000" y="4114800"/>
            <a:ext cx="533400" cy="533400"/>
            <a:chOff x="930" y="1434"/>
            <a:chExt cx="793" cy="793"/>
          </a:xfrm>
        </p:grpSpPr>
        <p:sp>
          <p:nvSpPr>
            <p:cNvPr id="15" name="Oval 28"/>
            <p:cNvSpPr>
              <a:spLocks noChangeArrowheads="1"/>
            </p:cNvSpPr>
            <p:nvPr/>
          </p:nvSpPr>
          <p:spPr bwMode="auto">
            <a:xfrm>
              <a:off x="930" y="1434"/>
              <a:ext cx="793" cy="793"/>
            </a:xfrm>
            <a:prstGeom prst="ellipse">
              <a:avLst/>
            </a:prstGeom>
            <a:noFill/>
            <a:ln w="25400">
              <a:solidFill>
                <a:srgbClr val="4D4D4D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 charset="0"/>
              </a:endParaRPr>
            </a:p>
          </p:txBody>
        </p:sp>
        <p:cxnSp>
          <p:nvCxnSpPr>
            <p:cNvPr id="16" name="AutoShape 15"/>
            <p:cNvCxnSpPr>
              <a:cxnSpLocks noChangeShapeType="1"/>
            </p:cNvCxnSpPr>
            <p:nvPr/>
          </p:nvCxnSpPr>
          <p:spPr bwMode="auto">
            <a:xfrm flipV="1">
              <a:off x="1326" y="1473"/>
              <a:ext cx="0" cy="363"/>
            </a:xfrm>
            <a:prstGeom prst="straightConnector1">
              <a:avLst/>
            </a:prstGeom>
            <a:noFill/>
            <a:ln w="25400">
              <a:solidFill>
                <a:srgbClr val="4D4D4D"/>
              </a:solidFill>
              <a:round/>
              <a:headEnd/>
              <a:tailEnd/>
            </a:ln>
          </p:spPr>
        </p:cxnSp>
      </p:grpSp>
      <p:cxnSp>
        <p:nvCxnSpPr>
          <p:cNvPr id="17" name="Curved Connector 16"/>
          <p:cNvCxnSpPr>
            <a:cxnSpLocks noChangeShapeType="1"/>
            <a:stCxn id="7" idx="2"/>
            <a:endCxn id="9" idx="2"/>
          </p:cNvCxnSpPr>
          <p:nvPr/>
        </p:nvCxnSpPr>
        <p:spPr bwMode="auto">
          <a:xfrm rot="5400000">
            <a:off x="4686300" y="2933701"/>
            <a:ext cx="3175" cy="2667000"/>
          </a:xfrm>
          <a:prstGeom prst="curvedConnector3">
            <a:avLst>
              <a:gd name="adj1" fmla="val 14395468"/>
            </a:avLst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8" name="Rounded Rectangle 17"/>
          <p:cNvSpPr/>
          <p:nvPr/>
        </p:nvSpPr>
        <p:spPr>
          <a:xfrm>
            <a:off x="2667000" y="3733800"/>
            <a:ext cx="1371600" cy="533400"/>
          </a:xfrm>
          <a:prstGeom prst="round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86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9" grpId="2" animBg="1"/>
      <p:bldP spid="18" grpId="0" animBg="1"/>
      <p:bldP spid="1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ADSM Coherence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2743200"/>
          </a:xfrm>
        </p:spPr>
        <p:txBody>
          <a:bodyPr/>
          <a:lstStyle/>
          <a:p>
            <a:r>
              <a:rPr lang="en-US" dirty="0" smtClean="0"/>
              <a:t>Only meaningful for the CPU</a:t>
            </a:r>
          </a:p>
          <a:p>
            <a:r>
              <a:rPr lang="en-US" dirty="0" smtClean="0"/>
              <a:t>Three state protocol:</a:t>
            </a:r>
          </a:p>
          <a:p>
            <a:pPr lvl="1"/>
            <a:r>
              <a:rPr lang="en-US" dirty="0"/>
              <a:t>Modified: data in the in the CPU</a:t>
            </a:r>
          </a:p>
          <a:p>
            <a:pPr lvl="1"/>
            <a:r>
              <a:rPr lang="en-US" dirty="0"/>
              <a:t>Shared: data is in both, CPU and GPU</a:t>
            </a:r>
          </a:p>
          <a:p>
            <a:pPr lvl="1"/>
            <a:r>
              <a:rPr lang="en-US" dirty="0" smtClean="0"/>
              <a:t>Invalid: data is in the GPU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2A519B-B1E2-4752-9CAD-6CA66FB8CB46}" type="slidenum">
              <a:rPr lang="en-US" smtClean="0"/>
              <a:t>28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005470" y="5080840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086600" y="5432994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6" name="Oval 5"/>
          <p:cNvSpPr/>
          <p:nvPr/>
        </p:nvSpPr>
        <p:spPr>
          <a:xfrm>
            <a:off x="5334000" y="3733800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</a:p>
        </p:txBody>
      </p:sp>
      <p:cxnSp>
        <p:nvCxnSpPr>
          <p:cNvPr id="118" name="Straight Arrow Connector 117"/>
          <p:cNvCxnSpPr>
            <a:endCxn id="126" idx="1"/>
          </p:cNvCxnSpPr>
          <p:nvPr/>
        </p:nvCxnSpPr>
        <p:spPr>
          <a:xfrm>
            <a:off x="828261" y="5461840"/>
            <a:ext cx="848139" cy="54495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828261" y="4783646"/>
            <a:ext cx="848139" cy="16956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endCxn id="122" idx="1"/>
          </p:cNvCxnSpPr>
          <p:nvPr/>
        </p:nvCxnSpPr>
        <p:spPr>
          <a:xfrm>
            <a:off x="828261" y="4352992"/>
            <a:ext cx="848139" cy="46167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endCxn id="127" idx="1"/>
          </p:cNvCxnSpPr>
          <p:nvPr/>
        </p:nvCxnSpPr>
        <p:spPr>
          <a:xfrm>
            <a:off x="828261" y="6028757"/>
            <a:ext cx="848139" cy="46167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1676400" y="4168326"/>
            <a:ext cx="1948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Read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676400" y="4613793"/>
            <a:ext cx="128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1676400" y="5285502"/>
            <a:ext cx="1737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Invalidate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676400" y="5844091"/>
            <a:ext cx="1567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Flush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38" name="Freeform 137"/>
          <p:cNvSpPr/>
          <p:nvPr/>
        </p:nvSpPr>
        <p:spPr>
          <a:xfrm>
            <a:off x="4386470" y="4114800"/>
            <a:ext cx="947530" cy="950913"/>
          </a:xfrm>
          <a:custGeom>
            <a:avLst/>
            <a:gdLst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121920 w 1280160"/>
              <a:gd name="connsiteY2" fmla="*/ 487711 h 629951"/>
              <a:gd name="connsiteX3" fmla="*/ 304800 w 1280160"/>
              <a:gd name="connsiteY3" fmla="*/ 345471 h 629951"/>
              <a:gd name="connsiteX4" fmla="*/ 487680 w 1280160"/>
              <a:gd name="connsiteY4" fmla="*/ 254031 h 629951"/>
              <a:gd name="connsiteX5" fmla="*/ 538480 w 1280160"/>
              <a:gd name="connsiteY5" fmla="*/ 213391 h 629951"/>
              <a:gd name="connsiteX6" fmla="*/ 568960 w 1280160"/>
              <a:gd name="connsiteY6" fmla="*/ 182911 h 629951"/>
              <a:gd name="connsiteX7" fmla="*/ 599440 w 1280160"/>
              <a:gd name="connsiteY7" fmla="*/ 172751 h 629951"/>
              <a:gd name="connsiteX8" fmla="*/ 680720 w 1280160"/>
              <a:gd name="connsiteY8" fmla="*/ 132111 h 629951"/>
              <a:gd name="connsiteX9" fmla="*/ 741680 w 1280160"/>
              <a:gd name="connsiteY9" fmla="*/ 101631 h 629951"/>
              <a:gd name="connsiteX10" fmla="*/ 802640 w 1280160"/>
              <a:gd name="connsiteY10" fmla="*/ 71151 h 629951"/>
              <a:gd name="connsiteX11" fmla="*/ 883920 w 1280160"/>
              <a:gd name="connsiteY11" fmla="*/ 60991 h 629951"/>
              <a:gd name="connsiteX12" fmla="*/ 914400 w 1280160"/>
              <a:gd name="connsiteY12" fmla="*/ 50831 h 629951"/>
              <a:gd name="connsiteX13" fmla="*/ 955040 w 1280160"/>
              <a:gd name="connsiteY13" fmla="*/ 40671 h 629951"/>
              <a:gd name="connsiteX14" fmla="*/ 1005840 w 1280160"/>
              <a:gd name="connsiteY14" fmla="*/ 20351 h 629951"/>
              <a:gd name="connsiteX15" fmla="*/ 1036320 w 1280160"/>
              <a:gd name="connsiteY15" fmla="*/ 10191 h 629951"/>
              <a:gd name="connsiteX16" fmla="*/ 1280160 w 1280160"/>
              <a:gd name="connsiteY16" fmla="*/ 31 h 629951"/>
              <a:gd name="connsiteX0" fmla="*/ 0 w 1280160"/>
              <a:gd name="connsiteY0" fmla="*/ 629951 h 635610"/>
              <a:gd name="connsiteX1" fmla="*/ 0 w 1280160"/>
              <a:gd name="connsiteY1" fmla="*/ 629951 h 635610"/>
              <a:gd name="connsiteX2" fmla="*/ 182880 w 1280160"/>
              <a:gd name="connsiteY2" fmla="*/ 609631 h 635610"/>
              <a:gd name="connsiteX3" fmla="*/ 304800 w 1280160"/>
              <a:gd name="connsiteY3" fmla="*/ 345471 h 635610"/>
              <a:gd name="connsiteX4" fmla="*/ 487680 w 1280160"/>
              <a:gd name="connsiteY4" fmla="*/ 254031 h 635610"/>
              <a:gd name="connsiteX5" fmla="*/ 538480 w 1280160"/>
              <a:gd name="connsiteY5" fmla="*/ 213391 h 635610"/>
              <a:gd name="connsiteX6" fmla="*/ 568960 w 1280160"/>
              <a:gd name="connsiteY6" fmla="*/ 182911 h 635610"/>
              <a:gd name="connsiteX7" fmla="*/ 599440 w 1280160"/>
              <a:gd name="connsiteY7" fmla="*/ 172751 h 635610"/>
              <a:gd name="connsiteX8" fmla="*/ 680720 w 1280160"/>
              <a:gd name="connsiteY8" fmla="*/ 132111 h 635610"/>
              <a:gd name="connsiteX9" fmla="*/ 741680 w 1280160"/>
              <a:gd name="connsiteY9" fmla="*/ 101631 h 635610"/>
              <a:gd name="connsiteX10" fmla="*/ 802640 w 1280160"/>
              <a:gd name="connsiteY10" fmla="*/ 71151 h 635610"/>
              <a:gd name="connsiteX11" fmla="*/ 883920 w 1280160"/>
              <a:gd name="connsiteY11" fmla="*/ 60991 h 635610"/>
              <a:gd name="connsiteX12" fmla="*/ 914400 w 1280160"/>
              <a:gd name="connsiteY12" fmla="*/ 50831 h 635610"/>
              <a:gd name="connsiteX13" fmla="*/ 955040 w 1280160"/>
              <a:gd name="connsiteY13" fmla="*/ 40671 h 635610"/>
              <a:gd name="connsiteX14" fmla="*/ 1005840 w 1280160"/>
              <a:gd name="connsiteY14" fmla="*/ 20351 h 635610"/>
              <a:gd name="connsiteX15" fmla="*/ 1036320 w 1280160"/>
              <a:gd name="connsiteY15" fmla="*/ 10191 h 635610"/>
              <a:gd name="connsiteX16" fmla="*/ 1280160 w 1280160"/>
              <a:gd name="connsiteY16" fmla="*/ 31 h 635610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304800 w 1280160"/>
              <a:gd name="connsiteY2" fmla="*/ 345471 h 629951"/>
              <a:gd name="connsiteX3" fmla="*/ 487680 w 1280160"/>
              <a:gd name="connsiteY3" fmla="*/ 254031 h 629951"/>
              <a:gd name="connsiteX4" fmla="*/ 538480 w 1280160"/>
              <a:gd name="connsiteY4" fmla="*/ 213391 h 629951"/>
              <a:gd name="connsiteX5" fmla="*/ 568960 w 1280160"/>
              <a:gd name="connsiteY5" fmla="*/ 182911 h 629951"/>
              <a:gd name="connsiteX6" fmla="*/ 599440 w 1280160"/>
              <a:gd name="connsiteY6" fmla="*/ 172751 h 629951"/>
              <a:gd name="connsiteX7" fmla="*/ 680720 w 1280160"/>
              <a:gd name="connsiteY7" fmla="*/ 132111 h 629951"/>
              <a:gd name="connsiteX8" fmla="*/ 741680 w 1280160"/>
              <a:gd name="connsiteY8" fmla="*/ 101631 h 629951"/>
              <a:gd name="connsiteX9" fmla="*/ 802640 w 1280160"/>
              <a:gd name="connsiteY9" fmla="*/ 71151 h 629951"/>
              <a:gd name="connsiteX10" fmla="*/ 883920 w 1280160"/>
              <a:gd name="connsiteY10" fmla="*/ 60991 h 629951"/>
              <a:gd name="connsiteX11" fmla="*/ 914400 w 1280160"/>
              <a:gd name="connsiteY11" fmla="*/ 50831 h 629951"/>
              <a:gd name="connsiteX12" fmla="*/ 955040 w 1280160"/>
              <a:gd name="connsiteY12" fmla="*/ 40671 h 629951"/>
              <a:gd name="connsiteX13" fmla="*/ 1005840 w 1280160"/>
              <a:gd name="connsiteY13" fmla="*/ 20351 h 629951"/>
              <a:gd name="connsiteX14" fmla="*/ 1036320 w 1280160"/>
              <a:gd name="connsiteY14" fmla="*/ 10191 h 629951"/>
              <a:gd name="connsiteX15" fmla="*/ 1280160 w 1280160"/>
              <a:gd name="connsiteY15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487680 w 1280160"/>
              <a:gd name="connsiteY2" fmla="*/ 254031 h 629951"/>
              <a:gd name="connsiteX3" fmla="*/ 538480 w 1280160"/>
              <a:gd name="connsiteY3" fmla="*/ 213391 h 629951"/>
              <a:gd name="connsiteX4" fmla="*/ 568960 w 1280160"/>
              <a:gd name="connsiteY4" fmla="*/ 182911 h 629951"/>
              <a:gd name="connsiteX5" fmla="*/ 599440 w 1280160"/>
              <a:gd name="connsiteY5" fmla="*/ 172751 h 629951"/>
              <a:gd name="connsiteX6" fmla="*/ 680720 w 1280160"/>
              <a:gd name="connsiteY6" fmla="*/ 132111 h 629951"/>
              <a:gd name="connsiteX7" fmla="*/ 741680 w 1280160"/>
              <a:gd name="connsiteY7" fmla="*/ 101631 h 629951"/>
              <a:gd name="connsiteX8" fmla="*/ 802640 w 1280160"/>
              <a:gd name="connsiteY8" fmla="*/ 71151 h 629951"/>
              <a:gd name="connsiteX9" fmla="*/ 883920 w 1280160"/>
              <a:gd name="connsiteY9" fmla="*/ 60991 h 629951"/>
              <a:gd name="connsiteX10" fmla="*/ 914400 w 1280160"/>
              <a:gd name="connsiteY10" fmla="*/ 50831 h 629951"/>
              <a:gd name="connsiteX11" fmla="*/ 955040 w 1280160"/>
              <a:gd name="connsiteY11" fmla="*/ 40671 h 629951"/>
              <a:gd name="connsiteX12" fmla="*/ 1005840 w 1280160"/>
              <a:gd name="connsiteY12" fmla="*/ 20351 h 629951"/>
              <a:gd name="connsiteX13" fmla="*/ 1036320 w 1280160"/>
              <a:gd name="connsiteY13" fmla="*/ 10191 h 629951"/>
              <a:gd name="connsiteX14" fmla="*/ 1280160 w 1280160"/>
              <a:gd name="connsiteY14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538480 w 1280160"/>
              <a:gd name="connsiteY2" fmla="*/ 213391 h 629951"/>
              <a:gd name="connsiteX3" fmla="*/ 568960 w 1280160"/>
              <a:gd name="connsiteY3" fmla="*/ 182911 h 629951"/>
              <a:gd name="connsiteX4" fmla="*/ 599440 w 1280160"/>
              <a:gd name="connsiteY4" fmla="*/ 172751 h 629951"/>
              <a:gd name="connsiteX5" fmla="*/ 680720 w 1280160"/>
              <a:gd name="connsiteY5" fmla="*/ 132111 h 629951"/>
              <a:gd name="connsiteX6" fmla="*/ 741680 w 1280160"/>
              <a:gd name="connsiteY6" fmla="*/ 101631 h 629951"/>
              <a:gd name="connsiteX7" fmla="*/ 802640 w 1280160"/>
              <a:gd name="connsiteY7" fmla="*/ 71151 h 629951"/>
              <a:gd name="connsiteX8" fmla="*/ 883920 w 1280160"/>
              <a:gd name="connsiteY8" fmla="*/ 60991 h 629951"/>
              <a:gd name="connsiteX9" fmla="*/ 914400 w 1280160"/>
              <a:gd name="connsiteY9" fmla="*/ 50831 h 629951"/>
              <a:gd name="connsiteX10" fmla="*/ 955040 w 1280160"/>
              <a:gd name="connsiteY10" fmla="*/ 40671 h 629951"/>
              <a:gd name="connsiteX11" fmla="*/ 1005840 w 1280160"/>
              <a:gd name="connsiteY11" fmla="*/ 20351 h 629951"/>
              <a:gd name="connsiteX12" fmla="*/ 1036320 w 1280160"/>
              <a:gd name="connsiteY12" fmla="*/ 10191 h 629951"/>
              <a:gd name="connsiteX13" fmla="*/ 1280160 w 1280160"/>
              <a:gd name="connsiteY13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538480 w 1280160"/>
              <a:gd name="connsiteY2" fmla="*/ 213391 h 629951"/>
              <a:gd name="connsiteX3" fmla="*/ 599440 w 1280160"/>
              <a:gd name="connsiteY3" fmla="*/ 172751 h 629951"/>
              <a:gd name="connsiteX4" fmla="*/ 680720 w 1280160"/>
              <a:gd name="connsiteY4" fmla="*/ 132111 h 629951"/>
              <a:gd name="connsiteX5" fmla="*/ 741680 w 1280160"/>
              <a:gd name="connsiteY5" fmla="*/ 101631 h 629951"/>
              <a:gd name="connsiteX6" fmla="*/ 802640 w 1280160"/>
              <a:gd name="connsiteY6" fmla="*/ 71151 h 629951"/>
              <a:gd name="connsiteX7" fmla="*/ 883920 w 1280160"/>
              <a:gd name="connsiteY7" fmla="*/ 60991 h 629951"/>
              <a:gd name="connsiteX8" fmla="*/ 914400 w 1280160"/>
              <a:gd name="connsiteY8" fmla="*/ 50831 h 629951"/>
              <a:gd name="connsiteX9" fmla="*/ 955040 w 1280160"/>
              <a:gd name="connsiteY9" fmla="*/ 40671 h 629951"/>
              <a:gd name="connsiteX10" fmla="*/ 1005840 w 1280160"/>
              <a:gd name="connsiteY10" fmla="*/ 20351 h 629951"/>
              <a:gd name="connsiteX11" fmla="*/ 1036320 w 1280160"/>
              <a:gd name="connsiteY11" fmla="*/ 10191 h 629951"/>
              <a:gd name="connsiteX12" fmla="*/ 1280160 w 1280160"/>
              <a:gd name="connsiteY12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599440 w 1280160"/>
              <a:gd name="connsiteY2" fmla="*/ 172751 h 629951"/>
              <a:gd name="connsiteX3" fmla="*/ 680720 w 1280160"/>
              <a:gd name="connsiteY3" fmla="*/ 132111 h 629951"/>
              <a:gd name="connsiteX4" fmla="*/ 741680 w 1280160"/>
              <a:gd name="connsiteY4" fmla="*/ 101631 h 629951"/>
              <a:gd name="connsiteX5" fmla="*/ 802640 w 1280160"/>
              <a:gd name="connsiteY5" fmla="*/ 71151 h 629951"/>
              <a:gd name="connsiteX6" fmla="*/ 883920 w 1280160"/>
              <a:gd name="connsiteY6" fmla="*/ 60991 h 629951"/>
              <a:gd name="connsiteX7" fmla="*/ 914400 w 1280160"/>
              <a:gd name="connsiteY7" fmla="*/ 50831 h 629951"/>
              <a:gd name="connsiteX8" fmla="*/ 955040 w 1280160"/>
              <a:gd name="connsiteY8" fmla="*/ 40671 h 629951"/>
              <a:gd name="connsiteX9" fmla="*/ 1005840 w 1280160"/>
              <a:gd name="connsiteY9" fmla="*/ 20351 h 629951"/>
              <a:gd name="connsiteX10" fmla="*/ 1036320 w 1280160"/>
              <a:gd name="connsiteY10" fmla="*/ 10191 h 629951"/>
              <a:gd name="connsiteX11" fmla="*/ 1280160 w 1280160"/>
              <a:gd name="connsiteY11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680720 w 1280160"/>
              <a:gd name="connsiteY2" fmla="*/ 132111 h 629951"/>
              <a:gd name="connsiteX3" fmla="*/ 741680 w 1280160"/>
              <a:gd name="connsiteY3" fmla="*/ 101631 h 629951"/>
              <a:gd name="connsiteX4" fmla="*/ 802640 w 1280160"/>
              <a:gd name="connsiteY4" fmla="*/ 71151 h 629951"/>
              <a:gd name="connsiteX5" fmla="*/ 883920 w 1280160"/>
              <a:gd name="connsiteY5" fmla="*/ 60991 h 629951"/>
              <a:gd name="connsiteX6" fmla="*/ 914400 w 1280160"/>
              <a:gd name="connsiteY6" fmla="*/ 50831 h 629951"/>
              <a:gd name="connsiteX7" fmla="*/ 955040 w 1280160"/>
              <a:gd name="connsiteY7" fmla="*/ 40671 h 629951"/>
              <a:gd name="connsiteX8" fmla="*/ 1005840 w 1280160"/>
              <a:gd name="connsiteY8" fmla="*/ 20351 h 629951"/>
              <a:gd name="connsiteX9" fmla="*/ 1036320 w 1280160"/>
              <a:gd name="connsiteY9" fmla="*/ 10191 h 629951"/>
              <a:gd name="connsiteX10" fmla="*/ 1280160 w 1280160"/>
              <a:gd name="connsiteY10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741680 w 1280160"/>
              <a:gd name="connsiteY2" fmla="*/ 101631 h 629951"/>
              <a:gd name="connsiteX3" fmla="*/ 802640 w 1280160"/>
              <a:gd name="connsiteY3" fmla="*/ 71151 h 629951"/>
              <a:gd name="connsiteX4" fmla="*/ 883920 w 1280160"/>
              <a:gd name="connsiteY4" fmla="*/ 60991 h 629951"/>
              <a:gd name="connsiteX5" fmla="*/ 914400 w 1280160"/>
              <a:gd name="connsiteY5" fmla="*/ 50831 h 629951"/>
              <a:gd name="connsiteX6" fmla="*/ 955040 w 1280160"/>
              <a:gd name="connsiteY6" fmla="*/ 40671 h 629951"/>
              <a:gd name="connsiteX7" fmla="*/ 1005840 w 1280160"/>
              <a:gd name="connsiteY7" fmla="*/ 20351 h 629951"/>
              <a:gd name="connsiteX8" fmla="*/ 1036320 w 1280160"/>
              <a:gd name="connsiteY8" fmla="*/ 10191 h 629951"/>
              <a:gd name="connsiteX9" fmla="*/ 1280160 w 1280160"/>
              <a:gd name="connsiteY9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802640 w 1280160"/>
              <a:gd name="connsiteY2" fmla="*/ 71151 h 629951"/>
              <a:gd name="connsiteX3" fmla="*/ 883920 w 1280160"/>
              <a:gd name="connsiteY3" fmla="*/ 60991 h 629951"/>
              <a:gd name="connsiteX4" fmla="*/ 914400 w 1280160"/>
              <a:gd name="connsiteY4" fmla="*/ 50831 h 629951"/>
              <a:gd name="connsiteX5" fmla="*/ 955040 w 1280160"/>
              <a:gd name="connsiteY5" fmla="*/ 40671 h 629951"/>
              <a:gd name="connsiteX6" fmla="*/ 1005840 w 1280160"/>
              <a:gd name="connsiteY6" fmla="*/ 20351 h 629951"/>
              <a:gd name="connsiteX7" fmla="*/ 1036320 w 1280160"/>
              <a:gd name="connsiteY7" fmla="*/ 10191 h 629951"/>
              <a:gd name="connsiteX8" fmla="*/ 1280160 w 1280160"/>
              <a:gd name="connsiteY8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883920 w 1280160"/>
              <a:gd name="connsiteY2" fmla="*/ 60991 h 629951"/>
              <a:gd name="connsiteX3" fmla="*/ 914400 w 1280160"/>
              <a:gd name="connsiteY3" fmla="*/ 50831 h 629951"/>
              <a:gd name="connsiteX4" fmla="*/ 955040 w 1280160"/>
              <a:gd name="connsiteY4" fmla="*/ 40671 h 629951"/>
              <a:gd name="connsiteX5" fmla="*/ 1005840 w 1280160"/>
              <a:gd name="connsiteY5" fmla="*/ 20351 h 629951"/>
              <a:gd name="connsiteX6" fmla="*/ 1036320 w 1280160"/>
              <a:gd name="connsiteY6" fmla="*/ 10191 h 629951"/>
              <a:gd name="connsiteX7" fmla="*/ 1280160 w 1280160"/>
              <a:gd name="connsiteY7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914400 w 1280160"/>
              <a:gd name="connsiteY2" fmla="*/ 50831 h 629951"/>
              <a:gd name="connsiteX3" fmla="*/ 955040 w 1280160"/>
              <a:gd name="connsiteY3" fmla="*/ 40671 h 629951"/>
              <a:gd name="connsiteX4" fmla="*/ 1005840 w 1280160"/>
              <a:gd name="connsiteY4" fmla="*/ 20351 h 629951"/>
              <a:gd name="connsiteX5" fmla="*/ 1036320 w 1280160"/>
              <a:gd name="connsiteY5" fmla="*/ 10191 h 629951"/>
              <a:gd name="connsiteX6" fmla="*/ 1280160 w 1280160"/>
              <a:gd name="connsiteY6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955040 w 1280160"/>
              <a:gd name="connsiteY2" fmla="*/ 40671 h 629951"/>
              <a:gd name="connsiteX3" fmla="*/ 1005840 w 1280160"/>
              <a:gd name="connsiteY3" fmla="*/ 20351 h 629951"/>
              <a:gd name="connsiteX4" fmla="*/ 1036320 w 1280160"/>
              <a:gd name="connsiteY4" fmla="*/ 10191 h 629951"/>
              <a:gd name="connsiteX5" fmla="*/ 1280160 w 1280160"/>
              <a:gd name="connsiteY5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1005840 w 1280160"/>
              <a:gd name="connsiteY2" fmla="*/ 20351 h 629951"/>
              <a:gd name="connsiteX3" fmla="*/ 1036320 w 1280160"/>
              <a:gd name="connsiteY3" fmla="*/ 10191 h 629951"/>
              <a:gd name="connsiteX4" fmla="*/ 1280160 w 1280160"/>
              <a:gd name="connsiteY4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1036320 w 1280160"/>
              <a:gd name="connsiteY2" fmla="*/ 10191 h 629951"/>
              <a:gd name="connsiteX3" fmla="*/ 1280160 w 1280160"/>
              <a:gd name="connsiteY3" fmla="*/ 31 h 629951"/>
              <a:gd name="connsiteX0" fmla="*/ 0 w 1280160"/>
              <a:gd name="connsiteY0" fmla="*/ 629920 h 629920"/>
              <a:gd name="connsiteX1" fmla="*/ 0 w 1280160"/>
              <a:gd name="connsiteY1" fmla="*/ 629920 h 629920"/>
              <a:gd name="connsiteX2" fmla="*/ 1280160 w 1280160"/>
              <a:gd name="connsiteY2" fmla="*/ 0 h 629920"/>
              <a:gd name="connsiteX0" fmla="*/ 0 w 1280160"/>
              <a:gd name="connsiteY0" fmla="*/ 629920 h 629920"/>
              <a:gd name="connsiteX1" fmla="*/ 0 w 1280160"/>
              <a:gd name="connsiteY1" fmla="*/ 629920 h 629920"/>
              <a:gd name="connsiteX2" fmla="*/ 741680 w 1280160"/>
              <a:gd name="connsiteY2" fmla="*/ 50799 h 629920"/>
              <a:gd name="connsiteX3" fmla="*/ 1280160 w 1280160"/>
              <a:gd name="connsiteY3" fmla="*/ 0 h 629920"/>
              <a:gd name="connsiteX0" fmla="*/ 0 w 1280160"/>
              <a:gd name="connsiteY0" fmla="*/ 629920 h 629920"/>
              <a:gd name="connsiteX1" fmla="*/ 0 w 1280160"/>
              <a:gd name="connsiteY1" fmla="*/ 629920 h 629920"/>
              <a:gd name="connsiteX2" fmla="*/ 741680 w 1280160"/>
              <a:gd name="connsiteY2" fmla="*/ 50799 h 629920"/>
              <a:gd name="connsiteX3" fmla="*/ 1280160 w 1280160"/>
              <a:gd name="connsiteY3" fmla="*/ 0 h 629920"/>
              <a:gd name="connsiteX0" fmla="*/ 0 w 1280160"/>
              <a:gd name="connsiteY0" fmla="*/ 629920 h 629920"/>
              <a:gd name="connsiteX1" fmla="*/ 0 w 1280160"/>
              <a:gd name="connsiteY1" fmla="*/ 629920 h 629920"/>
              <a:gd name="connsiteX2" fmla="*/ 1280160 w 1280160"/>
              <a:gd name="connsiteY2" fmla="*/ 0 h 629920"/>
              <a:gd name="connsiteX0" fmla="*/ 0 w 1280160"/>
              <a:gd name="connsiteY0" fmla="*/ 629940 h 629940"/>
              <a:gd name="connsiteX1" fmla="*/ 0 w 1280160"/>
              <a:gd name="connsiteY1" fmla="*/ 629940 h 629940"/>
              <a:gd name="connsiteX2" fmla="*/ 1280160 w 1280160"/>
              <a:gd name="connsiteY2" fmla="*/ 20 h 629940"/>
              <a:gd name="connsiteX0" fmla="*/ 0 w 1280160"/>
              <a:gd name="connsiteY0" fmla="*/ 629940 h 629940"/>
              <a:gd name="connsiteX1" fmla="*/ 0 w 1280160"/>
              <a:gd name="connsiteY1" fmla="*/ 629940 h 629940"/>
              <a:gd name="connsiteX2" fmla="*/ 1280160 w 1280160"/>
              <a:gd name="connsiteY2" fmla="*/ 20 h 629940"/>
              <a:gd name="connsiteX0" fmla="*/ 0 w 1280160"/>
              <a:gd name="connsiteY0" fmla="*/ 629958 h 629958"/>
              <a:gd name="connsiteX1" fmla="*/ 213360 w 1280160"/>
              <a:gd name="connsiteY1" fmla="*/ 426758 h 629958"/>
              <a:gd name="connsiteX2" fmla="*/ 1280160 w 1280160"/>
              <a:gd name="connsiteY2" fmla="*/ 38 h 629958"/>
              <a:gd name="connsiteX0" fmla="*/ 0 w 1280160"/>
              <a:gd name="connsiteY0" fmla="*/ 629920 h 629920"/>
              <a:gd name="connsiteX1" fmla="*/ 1280160 w 1280160"/>
              <a:gd name="connsiteY1" fmla="*/ 0 h 629920"/>
              <a:gd name="connsiteX0" fmla="*/ 0 w 1280160"/>
              <a:gd name="connsiteY0" fmla="*/ 629920 h 629920"/>
              <a:gd name="connsiteX1" fmla="*/ 1280160 w 1280160"/>
              <a:gd name="connsiteY1" fmla="*/ 0 h 629920"/>
              <a:gd name="connsiteX0" fmla="*/ 0 w 1280160"/>
              <a:gd name="connsiteY0" fmla="*/ 629920 h 629920"/>
              <a:gd name="connsiteX1" fmla="*/ 1280160 w 1280160"/>
              <a:gd name="connsiteY1" fmla="*/ 0 h 629920"/>
              <a:gd name="connsiteX0" fmla="*/ 0 w 1280160"/>
              <a:gd name="connsiteY0" fmla="*/ 629920 h 629920"/>
              <a:gd name="connsiteX1" fmla="*/ 1280160 w 1280160"/>
              <a:gd name="connsiteY1" fmla="*/ 0 h 629920"/>
              <a:gd name="connsiteX0" fmla="*/ 0 w 1280160"/>
              <a:gd name="connsiteY0" fmla="*/ 629920 h 629920"/>
              <a:gd name="connsiteX1" fmla="*/ 1280160 w 1280160"/>
              <a:gd name="connsiteY1" fmla="*/ 0 h 62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0160" h="629920">
                <a:moveTo>
                  <a:pt x="0" y="629920"/>
                </a:moveTo>
                <a:cubicBezTo>
                  <a:pt x="239668" y="265972"/>
                  <a:pt x="741680" y="3624"/>
                  <a:pt x="1280160" y="0"/>
                </a:cubicBezTo>
              </a:path>
            </a:pathLst>
          </a:custGeom>
          <a:ln>
            <a:tailEnd type="triangle" w="lg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 rot="10800000">
            <a:off x="4655878" y="4419599"/>
            <a:ext cx="830522" cy="761996"/>
          </a:xfrm>
          <a:custGeom>
            <a:avLst/>
            <a:gdLst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121920 w 1280160"/>
              <a:gd name="connsiteY2" fmla="*/ 487711 h 629951"/>
              <a:gd name="connsiteX3" fmla="*/ 304800 w 1280160"/>
              <a:gd name="connsiteY3" fmla="*/ 345471 h 629951"/>
              <a:gd name="connsiteX4" fmla="*/ 487680 w 1280160"/>
              <a:gd name="connsiteY4" fmla="*/ 254031 h 629951"/>
              <a:gd name="connsiteX5" fmla="*/ 538480 w 1280160"/>
              <a:gd name="connsiteY5" fmla="*/ 213391 h 629951"/>
              <a:gd name="connsiteX6" fmla="*/ 568960 w 1280160"/>
              <a:gd name="connsiteY6" fmla="*/ 182911 h 629951"/>
              <a:gd name="connsiteX7" fmla="*/ 599440 w 1280160"/>
              <a:gd name="connsiteY7" fmla="*/ 172751 h 629951"/>
              <a:gd name="connsiteX8" fmla="*/ 680720 w 1280160"/>
              <a:gd name="connsiteY8" fmla="*/ 132111 h 629951"/>
              <a:gd name="connsiteX9" fmla="*/ 741680 w 1280160"/>
              <a:gd name="connsiteY9" fmla="*/ 101631 h 629951"/>
              <a:gd name="connsiteX10" fmla="*/ 802640 w 1280160"/>
              <a:gd name="connsiteY10" fmla="*/ 71151 h 629951"/>
              <a:gd name="connsiteX11" fmla="*/ 883920 w 1280160"/>
              <a:gd name="connsiteY11" fmla="*/ 60991 h 629951"/>
              <a:gd name="connsiteX12" fmla="*/ 914400 w 1280160"/>
              <a:gd name="connsiteY12" fmla="*/ 50831 h 629951"/>
              <a:gd name="connsiteX13" fmla="*/ 955040 w 1280160"/>
              <a:gd name="connsiteY13" fmla="*/ 40671 h 629951"/>
              <a:gd name="connsiteX14" fmla="*/ 1005840 w 1280160"/>
              <a:gd name="connsiteY14" fmla="*/ 20351 h 629951"/>
              <a:gd name="connsiteX15" fmla="*/ 1036320 w 1280160"/>
              <a:gd name="connsiteY15" fmla="*/ 10191 h 629951"/>
              <a:gd name="connsiteX16" fmla="*/ 1280160 w 1280160"/>
              <a:gd name="connsiteY16" fmla="*/ 31 h 629951"/>
              <a:gd name="connsiteX0" fmla="*/ 0 w 1280160"/>
              <a:gd name="connsiteY0" fmla="*/ 629951 h 635610"/>
              <a:gd name="connsiteX1" fmla="*/ 0 w 1280160"/>
              <a:gd name="connsiteY1" fmla="*/ 629951 h 635610"/>
              <a:gd name="connsiteX2" fmla="*/ 182880 w 1280160"/>
              <a:gd name="connsiteY2" fmla="*/ 609631 h 635610"/>
              <a:gd name="connsiteX3" fmla="*/ 304800 w 1280160"/>
              <a:gd name="connsiteY3" fmla="*/ 345471 h 635610"/>
              <a:gd name="connsiteX4" fmla="*/ 487680 w 1280160"/>
              <a:gd name="connsiteY4" fmla="*/ 254031 h 635610"/>
              <a:gd name="connsiteX5" fmla="*/ 538480 w 1280160"/>
              <a:gd name="connsiteY5" fmla="*/ 213391 h 635610"/>
              <a:gd name="connsiteX6" fmla="*/ 568960 w 1280160"/>
              <a:gd name="connsiteY6" fmla="*/ 182911 h 635610"/>
              <a:gd name="connsiteX7" fmla="*/ 599440 w 1280160"/>
              <a:gd name="connsiteY7" fmla="*/ 172751 h 635610"/>
              <a:gd name="connsiteX8" fmla="*/ 680720 w 1280160"/>
              <a:gd name="connsiteY8" fmla="*/ 132111 h 635610"/>
              <a:gd name="connsiteX9" fmla="*/ 741680 w 1280160"/>
              <a:gd name="connsiteY9" fmla="*/ 101631 h 635610"/>
              <a:gd name="connsiteX10" fmla="*/ 802640 w 1280160"/>
              <a:gd name="connsiteY10" fmla="*/ 71151 h 635610"/>
              <a:gd name="connsiteX11" fmla="*/ 883920 w 1280160"/>
              <a:gd name="connsiteY11" fmla="*/ 60991 h 635610"/>
              <a:gd name="connsiteX12" fmla="*/ 914400 w 1280160"/>
              <a:gd name="connsiteY12" fmla="*/ 50831 h 635610"/>
              <a:gd name="connsiteX13" fmla="*/ 955040 w 1280160"/>
              <a:gd name="connsiteY13" fmla="*/ 40671 h 635610"/>
              <a:gd name="connsiteX14" fmla="*/ 1005840 w 1280160"/>
              <a:gd name="connsiteY14" fmla="*/ 20351 h 635610"/>
              <a:gd name="connsiteX15" fmla="*/ 1036320 w 1280160"/>
              <a:gd name="connsiteY15" fmla="*/ 10191 h 635610"/>
              <a:gd name="connsiteX16" fmla="*/ 1280160 w 1280160"/>
              <a:gd name="connsiteY16" fmla="*/ 31 h 635610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304800 w 1280160"/>
              <a:gd name="connsiteY2" fmla="*/ 345471 h 629951"/>
              <a:gd name="connsiteX3" fmla="*/ 487680 w 1280160"/>
              <a:gd name="connsiteY3" fmla="*/ 254031 h 629951"/>
              <a:gd name="connsiteX4" fmla="*/ 538480 w 1280160"/>
              <a:gd name="connsiteY4" fmla="*/ 213391 h 629951"/>
              <a:gd name="connsiteX5" fmla="*/ 568960 w 1280160"/>
              <a:gd name="connsiteY5" fmla="*/ 182911 h 629951"/>
              <a:gd name="connsiteX6" fmla="*/ 599440 w 1280160"/>
              <a:gd name="connsiteY6" fmla="*/ 172751 h 629951"/>
              <a:gd name="connsiteX7" fmla="*/ 680720 w 1280160"/>
              <a:gd name="connsiteY7" fmla="*/ 132111 h 629951"/>
              <a:gd name="connsiteX8" fmla="*/ 741680 w 1280160"/>
              <a:gd name="connsiteY8" fmla="*/ 101631 h 629951"/>
              <a:gd name="connsiteX9" fmla="*/ 802640 w 1280160"/>
              <a:gd name="connsiteY9" fmla="*/ 71151 h 629951"/>
              <a:gd name="connsiteX10" fmla="*/ 883920 w 1280160"/>
              <a:gd name="connsiteY10" fmla="*/ 60991 h 629951"/>
              <a:gd name="connsiteX11" fmla="*/ 914400 w 1280160"/>
              <a:gd name="connsiteY11" fmla="*/ 50831 h 629951"/>
              <a:gd name="connsiteX12" fmla="*/ 955040 w 1280160"/>
              <a:gd name="connsiteY12" fmla="*/ 40671 h 629951"/>
              <a:gd name="connsiteX13" fmla="*/ 1005840 w 1280160"/>
              <a:gd name="connsiteY13" fmla="*/ 20351 h 629951"/>
              <a:gd name="connsiteX14" fmla="*/ 1036320 w 1280160"/>
              <a:gd name="connsiteY14" fmla="*/ 10191 h 629951"/>
              <a:gd name="connsiteX15" fmla="*/ 1280160 w 1280160"/>
              <a:gd name="connsiteY15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487680 w 1280160"/>
              <a:gd name="connsiteY2" fmla="*/ 254031 h 629951"/>
              <a:gd name="connsiteX3" fmla="*/ 538480 w 1280160"/>
              <a:gd name="connsiteY3" fmla="*/ 213391 h 629951"/>
              <a:gd name="connsiteX4" fmla="*/ 568960 w 1280160"/>
              <a:gd name="connsiteY4" fmla="*/ 182911 h 629951"/>
              <a:gd name="connsiteX5" fmla="*/ 599440 w 1280160"/>
              <a:gd name="connsiteY5" fmla="*/ 172751 h 629951"/>
              <a:gd name="connsiteX6" fmla="*/ 680720 w 1280160"/>
              <a:gd name="connsiteY6" fmla="*/ 132111 h 629951"/>
              <a:gd name="connsiteX7" fmla="*/ 741680 w 1280160"/>
              <a:gd name="connsiteY7" fmla="*/ 101631 h 629951"/>
              <a:gd name="connsiteX8" fmla="*/ 802640 w 1280160"/>
              <a:gd name="connsiteY8" fmla="*/ 71151 h 629951"/>
              <a:gd name="connsiteX9" fmla="*/ 883920 w 1280160"/>
              <a:gd name="connsiteY9" fmla="*/ 60991 h 629951"/>
              <a:gd name="connsiteX10" fmla="*/ 914400 w 1280160"/>
              <a:gd name="connsiteY10" fmla="*/ 50831 h 629951"/>
              <a:gd name="connsiteX11" fmla="*/ 955040 w 1280160"/>
              <a:gd name="connsiteY11" fmla="*/ 40671 h 629951"/>
              <a:gd name="connsiteX12" fmla="*/ 1005840 w 1280160"/>
              <a:gd name="connsiteY12" fmla="*/ 20351 h 629951"/>
              <a:gd name="connsiteX13" fmla="*/ 1036320 w 1280160"/>
              <a:gd name="connsiteY13" fmla="*/ 10191 h 629951"/>
              <a:gd name="connsiteX14" fmla="*/ 1280160 w 1280160"/>
              <a:gd name="connsiteY14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538480 w 1280160"/>
              <a:gd name="connsiteY2" fmla="*/ 213391 h 629951"/>
              <a:gd name="connsiteX3" fmla="*/ 568960 w 1280160"/>
              <a:gd name="connsiteY3" fmla="*/ 182911 h 629951"/>
              <a:gd name="connsiteX4" fmla="*/ 599440 w 1280160"/>
              <a:gd name="connsiteY4" fmla="*/ 172751 h 629951"/>
              <a:gd name="connsiteX5" fmla="*/ 680720 w 1280160"/>
              <a:gd name="connsiteY5" fmla="*/ 132111 h 629951"/>
              <a:gd name="connsiteX6" fmla="*/ 741680 w 1280160"/>
              <a:gd name="connsiteY6" fmla="*/ 101631 h 629951"/>
              <a:gd name="connsiteX7" fmla="*/ 802640 w 1280160"/>
              <a:gd name="connsiteY7" fmla="*/ 71151 h 629951"/>
              <a:gd name="connsiteX8" fmla="*/ 883920 w 1280160"/>
              <a:gd name="connsiteY8" fmla="*/ 60991 h 629951"/>
              <a:gd name="connsiteX9" fmla="*/ 914400 w 1280160"/>
              <a:gd name="connsiteY9" fmla="*/ 50831 h 629951"/>
              <a:gd name="connsiteX10" fmla="*/ 955040 w 1280160"/>
              <a:gd name="connsiteY10" fmla="*/ 40671 h 629951"/>
              <a:gd name="connsiteX11" fmla="*/ 1005840 w 1280160"/>
              <a:gd name="connsiteY11" fmla="*/ 20351 h 629951"/>
              <a:gd name="connsiteX12" fmla="*/ 1036320 w 1280160"/>
              <a:gd name="connsiteY12" fmla="*/ 10191 h 629951"/>
              <a:gd name="connsiteX13" fmla="*/ 1280160 w 1280160"/>
              <a:gd name="connsiteY13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538480 w 1280160"/>
              <a:gd name="connsiteY2" fmla="*/ 213391 h 629951"/>
              <a:gd name="connsiteX3" fmla="*/ 599440 w 1280160"/>
              <a:gd name="connsiteY3" fmla="*/ 172751 h 629951"/>
              <a:gd name="connsiteX4" fmla="*/ 680720 w 1280160"/>
              <a:gd name="connsiteY4" fmla="*/ 132111 h 629951"/>
              <a:gd name="connsiteX5" fmla="*/ 741680 w 1280160"/>
              <a:gd name="connsiteY5" fmla="*/ 101631 h 629951"/>
              <a:gd name="connsiteX6" fmla="*/ 802640 w 1280160"/>
              <a:gd name="connsiteY6" fmla="*/ 71151 h 629951"/>
              <a:gd name="connsiteX7" fmla="*/ 883920 w 1280160"/>
              <a:gd name="connsiteY7" fmla="*/ 60991 h 629951"/>
              <a:gd name="connsiteX8" fmla="*/ 914400 w 1280160"/>
              <a:gd name="connsiteY8" fmla="*/ 50831 h 629951"/>
              <a:gd name="connsiteX9" fmla="*/ 955040 w 1280160"/>
              <a:gd name="connsiteY9" fmla="*/ 40671 h 629951"/>
              <a:gd name="connsiteX10" fmla="*/ 1005840 w 1280160"/>
              <a:gd name="connsiteY10" fmla="*/ 20351 h 629951"/>
              <a:gd name="connsiteX11" fmla="*/ 1036320 w 1280160"/>
              <a:gd name="connsiteY11" fmla="*/ 10191 h 629951"/>
              <a:gd name="connsiteX12" fmla="*/ 1280160 w 1280160"/>
              <a:gd name="connsiteY12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599440 w 1280160"/>
              <a:gd name="connsiteY2" fmla="*/ 172751 h 629951"/>
              <a:gd name="connsiteX3" fmla="*/ 680720 w 1280160"/>
              <a:gd name="connsiteY3" fmla="*/ 132111 h 629951"/>
              <a:gd name="connsiteX4" fmla="*/ 741680 w 1280160"/>
              <a:gd name="connsiteY4" fmla="*/ 101631 h 629951"/>
              <a:gd name="connsiteX5" fmla="*/ 802640 w 1280160"/>
              <a:gd name="connsiteY5" fmla="*/ 71151 h 629951"/>
              <a:gd name="connsiteX6" fmla="*/ 883920 w 1280160"/>
              <a:gd name="connsiteY6" fmla="*/ 60991 h 629951"/>
              <a:gd name="connsiteX7" fmla="*/ 914400 w 1280160"/>
              <a:gd name="connsiteY7" fmla="*/ 50831 h 629951"/>
              <a:gd name="connsiteX8" fmla="*/ 955040 w 1280160"/>
              <a:gd name="connsiteY8" fmla="*/ 40671 h 629951"/>
              <a:gd name="connsiteX9" fmla="*/ 1005840 w 1280160"/>
              <a:gd name="connsiteY9" fmla="*/ 20351 h 629951"/>
              <a:gd name="connsiteX10" fmla="*/ 1036320 w 1280160"/>
              <a:gd name="connsiteY10" fmla="*/ 10191 h 629951"/>
              <a:gd name="connsiteX11" fmla="*/ 1280160 w 1280160"/>
              <a:gd name="connsiteY11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680720 w 1280160"/>
              <a:gd name="connsiteY2" fmla="*/ 132111 h 629951"/>
              <a:gd name="connsiteX3" fmla="*/ 741680 w 1280160"/>
              <a:gd name="connsiteY3" fmla="*/ 101631 h 629951"/>
              <a:gd name="connsiteX4" fmla="*/ 802640 w 1280160"/>
              <a:gd name="connsiteY4" fmla="*/ 71151 h 629951"/>
              <a:gd name="connsiteX5" fmla="*/ 883920 w 1280160"/>
              <a:gd name="connsiteY5" fmla="*/ 60991 h 629951"/>
              <a:gd name="connsiteX6" fmla="*/ 914400 w 1280160"/>
              <a:gd name="connsiteY6" fmla="*/ 50831 h 629951"/>
              <a:gd name="connsiteX7" fmla="*/ 955040 w 1280160"/>
              <a:gd name="connsiteY7" fmla="*/ 40671 h 629951"/>
              <a:gd name="connsiteX8" fmla="*/ 1005840 w 1280160"/>
              <a:gd name="connsiteY8" fmla="*/ 20351 h 629951"/>
              <a:gd name="connsiteX9" fmla="*/ 1036320 w 1280160"/>
              <a:gd name="connsiteY9" fmla="*/ 10191 h 629951"/>
              <a:gd name="connsiteX10" fmla="*/ 1280160 w 1280160"/>
              <a:gd name="connsiteY10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741680 w 1280160"/>
              <a:gd name="connsiteY2" fmla="*/ 101631 h 629951"/>
              <a:gd name="connsiteX3" fmla="*/ 802640 w 1280160"/>
              <a:gd name="connsiteY3" fmla="*/ 71151 h 629951"/>
              <a:gd name="connsiteX4" fmla="*/ 883920 w 1280160"/>
              <a:gd name="connsiteY4" fmla="*/ 60991 h 629951"/>
              <a:gd name="connsiteX5" fmla="*/ 914400 w 1280160"/>
              <a:gd name="connsiteY5" fmla="*/ 50831 h 629951"/>
              <a:gd name="connsiteX6" fmla="*/ 955040 w 1280160"/>
              <a:gd name="connsiteY6" fmla="*/ 40671 h 629951"/>
              <a:gd name="connsiteX7" fmla="*/ 1005840 w 1280160"/>
              <a:gd name="connsiteY7" fmla="*/ 20351 h 629951"/>
              <a:gd name="connsiteX8" fmla="*/ 1036320 w 1280160"/>
              <a:gd name="connsiteY8" fmla="*/ 10191 h 629951"/>
              <a:gd name="connsiteX9" fmla="*/ 1280160 w 1280160"/>
              <a:gd name="connsiteY9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802640 w 1280160"/>
              <a:gd name="connsiteY2" fmla="*/ 71151 h 629951"/>
              <a:gd name="connsiteX3" fmla="*/ 883920 w 1280160"/>
              <a:gd name="connsiteY3" fmla="*/ 60991 h 629951"/>
              <a:gd name="connsiteX4" fmla="*/ 914400 w 1280160"/>
              <a:gd name="connsiteY4" fmla="*/ 50831 h 629951"/>
              <a:gd name="connsiteX5" fmla="*/ 955040 w 1280160"/>
              <a:gd name="connsiteY5" fmla="*/ 40671 h 629951"/>
              <a:gd name="connsiteX6" fmla="*/ 1005840 w 1280160"/>
              <a:gd name="connsiteY6" fmla="*/ 20351 h 629951"/>
              <a:gd name="connsiteX7" fmla="*/ 1036320 w 1280160"/>
              <a:gd name="connsiteY7" fmla="*/ 10191 h 629951"/>
              <a:gd name="connsiteX8" fmla="*/ 1280160 w 1280160"/>
              <a:gd name="connsiteY8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883920 w 1280160"/>
              <a:gd name="connsiteY2" fmla="*/ 60991 h 629951"/>
              <a:gd name="connsiteX3" fmla="*/ 914400 w 1280160"/>
              <a:gd name="connsiteY3" fmla="*/ 50831 h 629951"/>
              <a:gd name="connsiteX4" fmla="*/ 955040 w 1280160"/>
              <a:gd name="connsiteY4" fmla="*/ 40671 h 629951"/>
              <a:gd name="connsiteX5" fmla="*/ 1005840 w 1280160"/>
              <a:gd name="connsiteY5" fmla="*/ 20351 h 629951"/>
              <a:gd name="connsiteX6" fmla="*/ 1036320 w 1280160"/>
              <a:gd name="connsiteY6" fmla="*/ 10191 h 629951"/>
              <a:gd name="connsiteX7" fmla="*/ 1280160 w 1280160"/>
              <a:gd name="connsiteY7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914400 w 1280160"/>
              <a:gd name="connsiteY2" fmla="*/ 50831 h 629951"/>
              <a:gd name="connsiteX3" fmla="*/ 955040 w 1280160"/>
              <a:gd name="connsiteY3" fmla="*/ 40671 h 629951"/>
              <a:gd name="connsiteX4" fmla="*/ 1005840 w 1280160"/>
              <a:gd name="connsiteY4" fmla="*/ 20351 h 629951"/>
              <a:gd name="connsiteX5" fmla="*/ 1036320 w 1280160"/>
              <a:gd name="connsiteY5" fmla="*/ 10191 h 629951"/>
              <a:gd name="connsiteX6" fmla="*/ 1280160 w 1280160"/>
              <a:gd name="connsiteY6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955040 w 1280160"/>
              <a:gd name="connsiteY2" fmla="*/ 40671 h 629951"/>
              <a:gd name="connsiteX3" fmla="*/ 1005840 w 1280160"/>
              <a:gd name="connsiteY3" fmla="*/ 20351 h 629951"/>
              <a:gd name="connsiteX4" fmla="*/ 1036320 w 1280160"/>
              <a:gd name="connsiteY4" fmla="*/ 10191 h 629951"/>
              <a:gd name="connsiteX5" fmla="*/ 1280160 w 1280160"/>
              <a:gd name="connsiteY5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1005840 w 1280160"/>
              <a:gd name="connsiteY2" fmla="*/ 20351 h 629951"/>
              <a:gd name="connsiteX3" fmla="*/ 1036320 w 1280160"/>
              <a:gd name="connsiteY3" fmla="*/ 10191 h 629951"/>
              <a:gd name="connsiteX4" fmla="*/ 1280160 w 1280160"/>
              <a:gd name="connsiteY4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1036320 w 1280160"/>
              <a:gd name="connsiteY2" fmla="*/ 10191 h 629951"/>
              <a:gd name="connsiteX3" fmla="*/ 1280160 w 1280160"/>
              <a:gd name="connsiteY3" fmla="*/ 31 h 629951"/>
              <a:gd name="connsiteX0" fmla="*/ 0 w 1280160"/>
              <a:gd name="connsiteY0" fmla="*/ 629920 h 629920"/>
              <a:gd name="connsiteX1" fmla="*/ 0 w 1280160"/>
              <a:gd name="connsiteY1" fmla="*/ 629920 h 629920"/>
              <a:gd name="connsiteX2" fmla="*/ 1280160 w 1280160"/>
              <a:gd name="connsiteY2" fmla="*/ 0 h 629920"/>
              <a:gd name="connsiteX0" fmla="*/ 0 w 1280160"/>
              <a:gd name="connsiteY0" fmla="*/ 629920 h 629920"/>
              <a:gd name="connsiteX1" fmla="*/ 0 w 1280160"/>
              <a:gd name="connsiteY1" fmla="*/ 629920 h 629920"/>
              <a:gd name="connsiteX2" fmla="*/ 741680 w 1280160"/>
              <a:gd name="connsiteY2" fmla="*/ 50799 h 629920"/>
              <a:gd name="connsiteX3" fmla="*/ 1280160 w 1280160"/>
              <a:gd name="connsiteY3" fmla="*/ 0 h 629920"/>
              <a:gd name="connsiteX0" fmla="*/ 0 w 1280160"/>
              <a:gd name="connsiteY0" fmla="*/ 629920 h 629920"/>
              <a:gd name="connsiteX1" fmla="*/ 0 w 1280160"/>
              <a:gd name="connsiteY1" fmla="*/ 629920 h 629920"/>
              <a:gd name="connsiteX2" fmla="*/ 741680 w 1280160"/>
              <a:gd name="connsiteY2" fmla="*/ 50799 h 629920"/>
              <a:gd name="connsiteX3" fmla="*/ 1280160 w 1280160"/>
              <a:gd name="connsiteY3" fmla="*/ 0 h 629920"/>
              <a:gd name="connsiteX0" fmla="*/ 0 w 1280160"/>
              <a:gd name="connsiteY0" fmla="*/ 629920 h 629920"/>
              <a:gd name="connsiteX1" fmla="*/ 0 w 1280160"/>
              <a:gd name="connsiteY1" fmla="*/ 629920 h 629920"/>
              <a:gd name="connsiteX2" fmla="*/ 1280160 w 1280160"/>
              <a:gd name="connsiteY2" fmla="*/ 0 h 629920"/>
              <a:gd name="connsiteX0" fmla="*/ 0 w 1280160"/>
              <a:gd name="connsiteY0" fmla="*/ 629940 h 629940"/>
              <a:gd name="connsiteX1" fmla="*/ 0 w 1280160"/>
              <a:gd name="connsiteY1" fmla="*/ 629940 h 629940"/>
              <a:gd name="connsiteX2" fmla="*/ 1280160 w 1280160"/>
              <a:gd name="connsiteY2" fmla="*/ 20 h 629940"/>
              <a:gd name="connsiteX0" fmla="*/ 0 w 1280160"/>
              <a:gd name="connsiteY0" fmla="*/ 629940 h 629940"/>
              <a:gd name="connsiteX1" fmla="*/ 0 w 1280160"/>
              <a:gd name="connsiteY1" fmla="*/ 629940 h 629940"/>
              <a:gd name="connsiteX2" fmla="*/ 1280160 w 1280160"/>
              <a:gd name="connsiteY2" fmla="*/ 20 h 629940"/>
              <a:gd name="connsiteX0" fmla="*/ 0 w 1280160"/>
              <a:gd name="connsiteY0" fmla="*/ 629958 h 629958"/>
              <a:gd name="connsiteX1" fmla="*/ 213360 w 1280160"/>
              <a:gd name="connsiteY1" fmla="*/ 426758 h 629958"/>
              <a:gd name="connsiteX2" fmla="*/ 1280160 w 1280160"/>
              <a:gd name="connsiteY2" fmla="*/ 38 h 629958"/>
              <a:gd name="connsiteX0" fmla="*/ 0 w 1280160"/>
              <a:gd name="connsiteY0" fmla="*/ 629920 h 629920"/>
              <a:gd name="connsiteX1" fmla="*/ 1280160 w 1280160"/>
              <a:gd name="connsiteY1" fmla="*/ 0 h 629920"/>
              <a:gd name="connsiteX0" fmla="*/ 0 w 1280160"/>
              <a:gd name="connsiteY0" fmla="*/ 629920 h 629920"/>
              <a:gd name="connsiteX1" fmla="*/ 1280160 w 1280160"/>
              <a:gd name="connsiteY1" fmla="*/ 0 h 629920"/>
              <a:gd name="connsiteX0" fmla="*/ 0 w 1280160"/>
              <a:gd name="connsiteY0" fmla="*/ 629920 h 629920"/>
              <a:gd name="connsiteX1" fmla="*/ 1280160 w 1280160"/>
              <a:gd name="connsiteY1" fmla="*/ 0 h 629920"/>
              <a:gd name="connsiteX0" fmla="*/ 0 w 1280160"/>
              <a:gd name="connsiteY0" fmla="*/ 629920 h 629920"/>
              <a:gd name="connsiteX1" fmla="*/ 1280160 w 1280160"/>
              <a:gd name="connsiteY1" fmla="*/ 0 h 629920"/>
              <a:gd name="connsiteX0" fmla="*/ 0 w 1280160"/>
              <a:gd name="connsiteY0" fmla="*/ 629920 h 629920"/>
              <a:gd name="connsiteX1" fmla="*/ 1280160 w 1280160"/>
              <a:gd name="connsiteY1" fmla="*/ 0 h 62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0160" h="629920">
                <a:moveTo>
                  <a:pt x="0" y="629920"/>
                </a:moveTo>
                <a:cubicBezTo>
                  <a:pt x="239668" y="265972"/>
                  <a:pt x="741680" y="3624"/>
                  <a:pt x="1280160" y="0"/>
                </a:cubicBezTo>
              </a:path>
            </a:pathLst>
          </a:custGeom>
          <a:ln>
            <a:tailEnd type="triangle" w="lg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 rot="5035663">
            <a:off x="6054829" y="4191388"/>
            <a:ext cx="1473820" cy="1202564"/>
          </a:xfrm>
          <a:custGeom>
            <a:avLst/>
            <a:gdLst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121920 w 1280160"/>
              <a:gd name="connsiteY2" fmla="*/ 487711 h 629951"/>
              <a:gd name="connsiteX3" fmla="*/ 304800 w 1280160"/>
              <a:gd name="connsiteY3" fmla="*/ 345471 h 629951"/>
              <a:gd name="connsiteX4" fmla="*/ 487680 w 1280160"/>
              <a:gd name="connsiteY4" fmla="*/ 254031 h 629951"/>
              <a:gd name="connsiteX5" fmla="*/ 538480 w 1280160"/>
              <a:gd name="connsiteY5" fmla="*/ 213391 h 629951"/>
              <a:gd name="connsiteX6" fmla="*/ 568960 w 1280160"/>
              <a:gd name="connsiteY6" fmla="*/ 182911 h 629951"/>
              <a:gd name="connsiteX7" fmla="*/ 599440 w 1280160"/>
              <a:gd name="connsiteY7" fmla="*/ 172751 h 629951"/>
              <a:gd name="connsiteX8" fmla="*/ 680720 w 1280160"/>
              <a:gd name="connsiteY8" fmla="*/ 132111 h 629951"/>
              <a:gd name="connsiteX9" fmla="*/ 741680 w 1280160"/>
              <a:gd name="connsiteY9" fmla="*/ 101631 h 629951"/>
              <a:gd name="connsiteX10" fmla="*/ 802640 w 1280160"/>
              <a:gd name="connsiteY10" fmla="*/ 71151 h 629951"/>
              <a:gd name="connsiteX11" fmla="*/ 883920 w 1280160"/>
              <a:gd name="connsiteY11" fmla="*/ 60991 h 629951"/>
              <a:gd name="connsiteX12" fmla="*/ 914400 w 1280160"/>
              <a:gd name="connsiteY12" fmla="*/ 50831 h 629951"/>
              <a:gd name="connsiteX13" fmla="*/ 955040 w 1280160"/>
              <a:gd name="connsiteY13" fmla="*/ 40671 h 629951"/>
              <a:gd name="connsiteX14" fmla="*/ 1005840 w 1280160"/>
              <a:gd name="connsiteY14" fmla="*/ 20351 h 629951"/>
              <a:gd name="connsiteX15" fmla="*/ 1036320 w 1280160"/>
              <a:gd name="connsiteY15" fmla="*/ 10191 h 629951"/>
              <a:gd name="connsiteX16" fmla="*/ 1280160 w 1280160"/>
              <a:gd name="connsiteY16" fmla="*/ 31 h 629951"/>
              <a:gd name="connsiteX0" fmla="*/ 0 w 1280160"/>
              <a:gd name="connsiteY0" fmla="*/ 629951 h 635610"/>
              <a:gd name="connsiteX1" fmla="*/ 0 w 1280160"/>
              <a:gd name="connsiteY1" fmla="*/ 629951 h 635610"/>
              <a:gd name="connsiteX2" fmla="*/ 182880 w 1280160"/>
              <a:gd name="connsiteY2" fmla="*/ 609631 h 635610"/>
              <a:gd name="connsiteX3" fmla="*/ 304800 w 1280160"/>
              <a:gd name="connsiteY3" fmla="*/ 345471 h 635610"/>
              <a:gd name="connsiteX4" fmla="*/ 487680 w 1280160"/>
              <a:gd name="connsiteY4" fmla="*/ 254031 h 635610"/>
              <a:gd name="connsiteX5" fmla="*/ 538480 w 1280160"/>
              <a:gd name="connsiteY5" fmla="*/ 213391 h 635610"/>
              <a:gd name="connsiteX6" fmla="*/ 568960 w 1280160"/>
              <a:gd name="connsiteY6" fmla="*/ 182911 h 635610"/>
              <a:gd name="connsiteX7" fmla="*/ 599440 w 1280160"/>
              <a:gd name="connsiteY7" fmla="*/ 172751 h 635610"/>
              <a:gd name="connsiteX8" fmla="*/ 680720 w 1280160"/>
              <a:gd name="connsiteY8" fmla="*/ 132111 h 635610"/>
              <a:gd name="connsiteX9" fmla="*/ 741680 w 1280160"/>
              <a:gd name="connsiteY9" fmla="*/ 101631 h 635610"/>
              <a:gd name="connsiteX10" fmla="*/ 802640 w 1280160"/>
              <a:gd name="connsiteY10" fmla="*/ 71151 h 635610"/>
              <a:gd name="connsiteX11" fmla="*/ 883920 w 1280160"/>
              <a:gd name="connsiteY11" fmla="*/ 60991 h 635610"/>
              <a:gd name="connsiteX12" fmla="*/ 914400 w 1280160"/>
              <a:gd name="connsiteY12" fmla="*/ 50831 h 635610"/>
              <a:gd name="connsiteX13" fmla="*/ 955040 w 1280160"/>
              <a:gd name="connsiteY13" fmla="*/ 40671 h 635610"/>
              <a:gd name="connsiteX14" fmla="*/ 1005840 w 1280160"/>
              <a:gd name="connsiteY14" fmla="*/ 20351 h 635610"/>
              <a:gd name="connsiteX15" fmla="*/ 1036320 w 1280160"/>
              <a:gd name="connsiteY15" fmla="*/ 10191 h 635610"/>
              <a:gd name="connsiteX16" fmla="*/ 1280160 w 1280160"/>
              <a:gd name="connsiteY16" fmla="*/ 31 h 635610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304800 w 1280160"/>
              <a:gd name="connsiteY2" fmla="*/ 345471 h 629951"/>
              <a:gd name="connsiteX3" fmla="*/ 487680 w 1280160"/>
              <a:gd name="connsiteY3" fmla="*/ 254031 h 629951"/>
              <a:gd name="connsiteX4" fmla="*/ 538480 w 1280160"/>
              <a:gd name="connsiteY4" fmla="*/ 213391 h 629951"/>
              <a:gd name="connsiteX5" fmla="*/ 568960 w 1280160"/>
              <a:gd name="connsiteY5" fmla="*/ 182911 h 629951"/>
              <a:gd name="connsiteX6" fmla="*/ 599440 w 1280160"/>
              <a:gd name="connsiteY6" fmla="*/ 172751 h 629951"/>
              <a:gd name="connsiteX7" fmla="*/ 680720 w 1280160"/>
              <a:gd name="connsiteY7" fmla="*/ 132111 h 629951"/>
              <a:gd name="connsiteX8" fmla="*/ 741680 w 1280160"/>
              <a:gd name="connsiteY8" fmla="*/ 101631 h 629951"/>
              <a:gd name="connsiteX9" fmla="*/ 802640 w 1280160"/>
              <a:gd name="connsiteY9" fmla="*/ 71151 h 629951"/>
              <a:gd name="connsiteX10" fmla="*/ 883920 w 1280160"/>
              <a:gd name="connsiteY10" fmla="*/ 60991 h 629951"/>
              <a:gd name="connsiteX11" fmla="*/ 914400 w 1280160"/>
              <a:gd name="connsiteY11" fmla="*/ 50831 h 629951"/>
              <a:gd name="connsiteX12" fmla="*/ 955040 w 1280160"/>
              <a:gd name="connsiteY12" fmla="*/ 40671 h 629951"/>
              <a:gd name="connsiteX13" fmla="*/ 1005840 w 1280160"/>
              <a:gd name="connsiteY13" fmla="*/ 20351 h 629951"/>
              <a:gd name="connsiteX14" fmla="*/ 1036320 w 1280160"/>
              <a:gd name="connsiteY14" fmla="*/ 10191 h 629951"/>
              <a:gd name="connsiteX15" fmla="*/ 1280160 w 1280160"/>
              <a:gd name="connsiteY15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487680 w 1280160"/>
              <a:gd name="connsiteY2" fmla="*/ 254031 h 629951"/>
              <a:gd name="connsiteX3" fmla="*/ 538480 w 1280160"/>
              <a:gd name="connsiteY3" fmla="*/ 213391 h 629951"/>
              <a:gd name="connsiteX4" fmla="*/ 568960 w 1280160"/>
              <a:gd name="connsiteY4" fmla="*/ 182911 h 629951"/>
              <a:gd name="connsiteX5" fmla="*/ 599440 w 1280160"/>
              <a:gd name="connsiteY5" fmla="*/ 172751 h 629951"/>
              <a:gd name="connsiteX6" fmla="*/ 680720 w 1280160"/>
              <a:gd name="connsiteY6" fmla="*/ 132111 h 629951"/>
              <a:gd name="connsiteX7" fmla="*/ 741680 w 1280160"/>
              <a:gd name="connsiteY7" fmla="*/ 101631 h 629951"/>
              <a:gd name="connsiteX8" fmla="*/ 802640 w 1280160"/>
              <a:gd name="connsiteY8" fmla="*/ 71151 h 629951"/>
              <a:gd name="connsiteX9" fmla="*/ 883920 w 1280160"/>
              <a:gd name="connsiteY9" fmla="*/ 60991 h 629951"/>
              <a:gd name="connsiteX10" fmla="*/ 914400 w 1280160"/>
              <a:gd name="connsiteY10" fmla="*/ 50831 h 629951"/>
              <a:gd name="connsiteX11" fmla="*/ 955040 w 1280160"/>
              <a:gd name="connsiteY11" fmla="*/ 40671 h 629951"/>
              <a:gd name="connsiteX12" fmla="*/ 1005840 w 1280160"/>
              <a:gd name="connsiteY12" fmla="*/ 20351 h 629951"/>
              <a:gd name="connsiteX13" fmla="*/ 1036320 w 1280160"/>
              <a:gd name="connsiteY13" fmla="*/ 10191 h 629951"/>
              <a:gd name="connsiteX14" fmla="*/ 1280160 w 1280160"/>
              <a:gd name="connsiteY14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538480 w 1280160"/>
              <a:gd name="connsiteY2" fmla="*/ 213391 h 629951"/>
              <a:gd name="connsiteX3" fmla="*/ 568960 w 1280160"/>
              <a:gd name="connsiteY3" fmla="*/ 182911 h 629951"/>
              <a:gd name="connsiteX4" fmla="*/ 599440 w 1280160"/>
              <a:gd name="connsiteY4" fmla="*/ 172751 h 629951"/>
              <a:gd name="connsiteX5" fmla="*/ 680720 w 1280160"/>
              <a:gd name="connsiteY5" fmla="*/ 132111 h 629951"/>
              <a:gd name="connsiteX6" fmla="*/ 741680 w 1280160"/>
              <a:gd name="connsiteY6" fmla="*/ 101631 h 629951"/>
              <a:gd name="connsiteX7" fmla="*/ 802640 w 1280160"/>
              <a:gd name="connsiteY7" fmla="*/ 71151 h 629951"/>
              <a:gd name="connsiteX8" fmla="*/ 883920 w 1280160"/>
              <a:gd name="connsiteY8" fmla="*/ 60991 h 629951"/>
              <a:gd name="connsiteX9" fmla="*/ 914400 w 1280160"/>
              <a:gd name="connsiteY9" fmla="*/ 50831 h 629951"/>
              <a:gd name="connsiteX10" fmla="*/ 955040 w 1280160"/>
              <a:gd name="connsiteY10" fmla="*/ 40671 h 629951"/>
              <a:gd name="connsiteX11" fmla="*/ 1005840 w 1280160"/>
              <a:gd name="connsiteY11" fmla="*/ 20351 h 629951"/>
              <a:gd name="connsiteX12" fmla="*/ 1036320 w 1280160"/>
              <a:gd name="connsiteY12" fmla="*/ 10191 h 629951"/>
              <a:gd name="connsiteX13" fmla="*/ 1280160 w 1280160"/>
              <a:gd name="connsiteY13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538480 w 1280160"/>
              <a:gd name="connsiteY2" fmla="*/ 213391 h 629951"/>
              <a:gd name="connsiteX3" fmla="*/ 599440 w 1280160"/>
              <a:gd name="connsiteY3" fmla="*/ 172751 h 629951"/>
              <a:gd name="connsiteX4" fmla="*/ 680720 w 1280160"/>
              <a:gd name="connsiteY4" fmla="*/ 132111 h 629951"/>
              <a:gd name="connsiteX5" fmla="*/ 741680 w 1280160"/>
              <a:gd name="connsiteY5" fmla="*/ 101631 h 629951"/>
              <a:gd name="connsiteX6" fmla="*/ 802640 w 1280160"/>
              <a:gd name="connsiteY6" fmla="*/ 71151 h 629951"/>
              <a:gd name="connsiteX7" fmla="*/ 883920 w 1280160"/>
              <a:gd name="connsiteY7" fmla="*/ 60991 h 629951"/>
              <a:gd name="connsiteX8" fmla="*/ 914400 w 1280160"/>
              <a:gd name="connsiteY8" fmla="*/ 50831 h 629951"/>
              <a:gd name="connsiteX9" fmla="*/ 955040 w 1280160"/>
              <a:gd name="connsiteY9" fmla="*/ 40671 h 629951"/>
              <a:gd name="connsiteX10" fmla="*/ 1005840 w 1280160"/>
              <a:gd name="connsiteY10" fmla="*/ 20351 h 629951"/>
              <a:gd name="connsiteX11" fmla="*/ 1036320 w 1280160"/>
              <a:gd name="connsiteY11" fmla="*/ 10191 h 629951"/>
              <a:gd name="connsiteX12" fmla="*/ 1280160 w 1280160"/>
              <a:gd name="connsiteY12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599440 w 1280160"/>
              <a:gd name="connsiteY2" fmla="*/ 172751 h 629951"/>
              <a:gd name="connsiteX3" fmla="*/ 680720 w 1280160"/>
              <a:gd name="connsiteY3" fmla="*/ 132111 h 629951"/>
              <a:gd name="connsiteX4" fmla="*/ 741680 w 1280160"/>
              <a:gd name="connsiteY4" fmla="*/ 101631 h 629951"/>
              <a:gd name="connsiteX5" fmla="*/ 802640 w 1280160"/>
              <a:gd name="connsiteY5" fmla="*/ 71151 h 629951"/>
              <a:gd name="connsiteX6" fmla="*/ 883920 w 1280160"/>
              <a:gd name="connsiteY6" fmla="*/ 60991 h 629951"/>
              <a:gd name="connsiteX7" fmla="*/ 914400 w 1280160"/>
              <a:gd name="connsiteY7" fmla="*/ 50831 h 629951"/>
              <a:gd name="connsiteX8" fmla="*/ 955040 w 1280160"/>
              <a:gd name="connsiteY8" fmla="*/ 40671 h 629951"/>
              <a:gd name="connsiteX9" fmla="*/ 1005840 w 1280160"/>
              <a:gd name="connsiteY9" fmla="*/ 20351 h 629951"/>
              <a:gd name="connsiteX10" fmla="*/ 1036320 w 1280160"/>
              <a:gd name="connsiteY10" fmla="*/ 10191 h 629951"/>
              <a:gd name="connsiteX11" fmla="*/ 1280160 w 1280160"/>
              <a:gd name="connsiteY11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680720 w 1280160"/>
              <a:gd name="connsiteY2" fmla="*/ 132111 h 629951"/>
              <a:gd name="connsiteX3" fmla="*/ 741680 w 1280160"/>
              <a:gd name="connsiteY3" fmla="*/ 101631 h 629951"/>
              <a:gd name="connsiteX4" fmla="*/ 802640 w 1280160"/>
              <a:gd name="connsiteY4" fmla="*/ 71151 h 629951"/>
              <a:gd name="connsiteX5" fmla="*/ 883920 w 1280160"/>
              <a:gd name="connsiteY5" fmla="*/ 60991 h 629951"/>
              <a:gd name="connsiteX6" fmla="*/ 914400 w 1280160"/>
              <a:gd name="connsiteY6" fmla="*/ 50831 h 629951"/>
              <a:gd name="connsiteX7" fmla="*/ 955040 w 1280160"/>
              <a:gd name="connsiteY7" fmla="*/ 40671 h 629951"/>
              <a:gd name="connsiteX8" fmla="*/ 1005840 w 1280160"/>
              <a:gd name="connsiteY8" fmla="*/ 20351 h 629951"/>
              <a:gd name="connsiteX9" fmla="*/ 1036320 w 1280160"/>
              <a:gd name="connsiteY9" fmla="*/ 10191 h 629951"/>
              <a:gd name="connsiteX10" fmla="*/ 1280160 w 1280160"/>
              <a:gd name="connsiteY10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741680 w 1280160"/>
              <a:gd name="connsiteY2" fmla="*/ 101631 h 629951"/>
              <a:gd name="connsiteX3" fmla="*/ 802640 w 1280160"/>
              <a:gd name="connsiteY3" fmla="*/ 71151 h 629951"/>
              <a:gd name="connsiteX4" fmla="*/ 883920 w 1280160"/>
              <a:gd name="connsiteY4" fmla="*/ 60991 h 629951"/>
              <a:gd name="connsiteX5" fmla="*/ 914400 w 1280160"/>
              <a:gd name="connsiteY5" fmla="*/ 50831 h 629951"/>
              <a:gd name="connsiteX6" fmla="*/ 955040 w 1280160"/>
              <a:gd name="connsiteY6" fmla="*/ 40671 h 629951"/>
              <a:gd name="connsiteX7" fmla="*/ 1005840 w 1280160"/>
              <a:gd name="connsiteY7" fmla="*/ 20351 h 629951"/>
              <a:gd name="connsiteX8" fmla="*/ 1036320 w 1280160"/>
              <a:gd name="connsiteY8" fmla="*/ 10191 h 629951"/>
              <a:gd name="connsiteX9" fmla="*/ 1280160 w 1280160"/>
              <a:gd name="connsiteY9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802640 w 1280160"/>
              <a:gd name="connsiteY2" fmla="*/ 71151 h 629951"/>
              <a:gd name="connsiteX3" fmla="*/ 883920 w 1280160"/>
              <a:gd name="connsiteY3" fmla="*/ 60991 h 629951"/>
              <a:gd name="connsiteX4" fmla="*/ 914400 w 1280160"/>
              <a:gd name="connsiteY4" fmla="*/ 50831 h 629951"/>
              <a:gd name="connsiteX5" fmla="*/ 955040 w 1280160"/>
              <a:gd name="connsiteY5" fmla="*/ 40671 h 629951"/>
              <a:gd name="connsiteX6" fmla="*/ 1005840 w 1280160"/>
              <a:gd name="connsiteY6" fmla="*/ 20351 h 629951"/>
              <a:gd name="connsiteX7" fmla="*/ 1036320 w 1280160"/>
              <a:gd name="connsiteY7" fmla="*/ 10191 h 629951"/>
              <a:gd name="connsiteX8" fmla="*/ 1280160 w 1280160"/>
              <a:gd name="connsiteY8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883920 w 1280160"/>
              <a:gd name="connsiteY2" fmla="*/ 60991 h 629951"/>
              <a:gd name="connsiteX3" fmla="*/ 914400 w 1280160"/>
              <a:gd name="connsiteY3" fmla="*/ 50831 h 629951"/>
              <a:gd name="connsiteX4" fmla="*/ 955040 w 1280160"/>
              <a:gd name="connsiteY4" fmla="*/ 40671 h 629951"/>
              <a:gd name="connsiteX5" fmla="*/ 1005840 w 1280160"/>
              <a:gd name="connsiteY5" fmla="*/ 20351 h 629951"/>
              <a:gd name="connsiteX6" fmla="*/ 1036320 w 1280160"/>
              <a:gd name="connsiteY6" fmla="*/ 10191 h 629951"/>
              <a:gd name="connsiteX7" fmla="*/ 1280160 w 1280160"/>
              <a:gd name="connsiteY7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914400 w 1280160"/>
              <a:gd name="connsiteY2" fmla="*/ 50831 h 629951"/>
              <a:gd name="connsiteX3" fmla="*/ 955040 w 1280160"/>
              <a:gd name="connsiteY3" fmla="*/ 40671 h 629951"/>
              <a:gd name="connsiteX4" fmla="*/ 1005840 w 1280160"/>
              <a:gd name="connsiteY4" fmla="*/ 20351 h 629951"/>
              <a:gd name="connsiteX5" fmla="*/ 1036320 w 1280160"/>
              <a:gd name="connsiteY5" fmla="*/ 10191 h 629951"/>
              <a:gd name="connsiteX6" fmla="*/ 1280160 w 1280160"/>
              <a:gd name="connsiteY6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955040 w 1280160"/>
              <a:gd name="connsiteY2" fmla="*/ 40671 h 629951"/>
              <a:gd name="connsiteX3" fmla="*/ 1005840 w 1280160"/>
              <a:gd name="connsiteY3" fmla="*/ 20351 h 629951"/>
              <a:gd name="connsiteX4" fmla="*/ 1036320 w 1280160"/>
              <a:gd name="connsiteY4" fmla="*/ 10191 h 629951"/>
              <a:gd name="connsiteX5" fmla="*/ 1280160 w 1280160"/>
              <a:gd name="connsiteY5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1005840 w 1280160"/>
              <a:gd name="connsiteY2" fmla="*/ 20351 h 629951"/>
              <a:gd name="connsiteX3" fmla="*/ 1036320 w 1280160"/>
              <a:gd name="connsiteY3" fmla="*/ 10191 h 629951"/>
              <a:gd name="connsiteX4" fmla="*/ 1280160 w 1280160"/>
              <a:gd name="connsiteY4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1036320 w 1280160"/>
              <a:gd name="connsiteY2" fmla="*/ 10191 h 629951"/>
              <a:gd name="connsiteX3" fmla="*/ 1280160 w 1280160"/>
              <a:gd name="connsiteY3" fmla="*/ 31 h 629951"/>
              <a:gd name="connsiteX0" fmla="*/ 0 w 1280160"/>
              <a:gd name="connsiteY0" fmla="*/ 629920 h 629920"/>
              <a:gd name="connsiteX1" fmla="*/ 0 w 1280160"/>
              <a:gd name="connsiteY1" fmla="*/ 629920 h 629920"/>
              <a:gd name="connsiteX2" fmla="*/ 1280160 w 1280160"/>
              <a:gd name="connsiteY2" fmla="*/ 0 h 629920"/>
              <a:gd name="connsiteX0" fmla="*/ 0 w 1280160"/>
              <a:gd name="connsiteY0" fmla="*/ 629920 h 629920"/>
              <a:gd name="connsiteX1" fmla="*/ 0 w 1280160"/>
              <a:gd name="connsiteY1" fmla="*/ 629920 h 629920"/>
              <a:gd name="connsiteX2" fmla="*/ 741680 w 1280160"/>
              <a:gd name="connsiteY2" fmla="*/ 50799 h 629920"/>
              <a:gd name="connsiteX3" fmla="*/ 1280160 w 1280160"/>
              <a:gd name="connsiteY3" fmla="*/ 0 h 629920"/>
              <a:gd name="connsiteX0" fmla="*/ 0 w 1280160"/>
              <a:gd name="connsiteY0" fmla="*/ 629920 h 629920"/>
              <a:gd name="connsiteX1" fmla="*/ 0 w 1280160"/>
              <a:gd name="connsiteY1" fmla="*/ 629920 h 629920"/>
              <a:gd name="connsiteX2" fmla="*/ 741680 w 1280160"/>
              <a:gd name="connsiteY2" fmla="*/ 50799 h 629920"/>
              <a:gd name="connsiteX3" fmla="*/ 1280160 w 1280160"/>
              <a:gd name="connsiteY3" fmla="*/ 0 h 629920"/>
              <a:gd name="connsiteX0" fmla="*/ 0 w 1280160"/>
              <a:gd name="connsiteY0" fmla="*/ 629920 h 629920"/>
              <a:gd name="connsiteX1" fmla="*/ 0 w 1280160"/>
              <a:gd name="connsiteY1" fmla="*/ 629920 h 629920"/>
              <a:gd name="connsiteX2" fmla="*/ 1280160 w 1280160"/>
              <a:gd name="connsiteY2" fmla="*/ 0 h 629920"/>
              <a:gd name="connsiteX0" fmla="*/ 0 w 1280160"/>
              <a:gd name="connsiteY0" fmla="*/ 629940 h 629940"/>
              <a:gd name="connsiteX1" fmla="*/ 0 w 1280160"/>
              <a:gd name="connsiteY1" fmla="*/ 629940 h 629940"/>
              <a:gd name="connsiteX2" fmla="*/ 1280160 w 1280160"/>
              <a:gd name="connsiteY2" fmla="*/ 20 h 629940"/>
              <a:gd name="connsiteX0" fmla="*/ 0 w 1280160"/>
              <a:gd name="connsiteY0" fmla="*/ 629940 h 629940"/>
              <a:gd name="connsiteX1" fmla="*/ 0 w 1280160"/>
              <a:gd name="connsiteY1" fmla="*/ 629940 h 629940"/>
              <a:gd name="connsiteX2" fmla="*/ 1280160 w 1280160"/>
              <a:gd name="connsiteY2" fmla="*/ 20 h 629940"/>
              <a:gd name="connsiteX0" fmla="*/ 0 w 1280160"/>
              <a:gd name="connsiteY0" fmla="*/ 629958 h 629958"/>
              <a:gd name="connsiteX1" fmla="*/ 213360 w 1280160"/>
              <a:gd name="connsiteY1" fmla="*/ 426758 h 629958"/>
              <a:gd name="connsiteX2" fmla="*/ 1280160 w 1280160"/>
              <a:gd name="connsiteY2" fmla="*/ 38 h 629958"/>
              <a:gd name="connsiteX0" fmla="*/ 0 w 1280160"/>
              <a:gd name="connsiteY0" fmla="*/ 629920 h 629920"/>
              <a:gd name="connsiteX1" fmla="*/ 1280160 w 1280160"/>
              <a:gd name="connsiteY1" fmla="*/ 0 h 629920"/>
              <a:gd name="connsiteX0" fmla="*/ 0 w 1280160"/>
              <a:gd name="connsiteY0" fmla="*/ 629920 h 629920"/>
              <a:gd name="connsiteX1" fmla="*/ 1280160 w 1280160"/>
              <a:gd name="connsiteY1" fmla="*/ 0 h 629920"/>
              <a:gd name="connsiteX0" fmla="*/ 0 w 1280160"/>
              <a:gd name="connsiteY0" fmla="*/ 629920 h 629920"/>
              <a:gd name="connsiteX1" fmla="*/ 1280160 w 1280160"/>
              <a:gd name="connsiteY1" fmla="*/ 0 h 629920"/>
              <a:gd name="connsiteX0" fmla="*/ 0 w 1280160"/>
              <a:gd name="connsiteY0" fmla="*/ 629920 h 629920"/>
              <a:gd name="connsiteX1" fmla="*/ 1280160 w 1280160"/>
              <a:gd name="connsiteY1" fmla="*/ 0 h 629920"/>
              <a:gd name="connsiteX0" fmla="*/ 0 w 1280160"/>
              <a:gd name="connsiteY0" fmla="*/ 629920 h 629920"/>
              <a:gd name="connsiteX1" fmla="*/ 1280160 w 1280160"/>
              <a:gd name="connsiteY1" fmla="*/ 0 h 62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0160" h="629920">
                <a:moveTo>
                  <a:pt x="0" y="629920"/>
                </a:moveTo>
                <a:cubicBezTo>
                  <a:pt x="239668" y="265972"/>
                  <a:pt x="741680" y="3624"/>
                  <a:pt x="1280160" y="0"/>
                </a:cubicBezTo>
              </a:path>
            </a:pathLst>
          </a:custGeom>
          <a:ln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 rot="15771522">
            <a:off x="5970739" y="4370078"/>
            <a:ext cx="1242664" cy="1184780"/>
          </a:xfrm>
          <a:custGeom>
            <a:avLst/>
            <a:gdLst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121920 w 1280160"/>
              <a:gd name="connsiteY2" fmla="*/ 487711 h 629951"/>
              <a:gd name="connsiteX3" fmla="*/ 304800 w 1280160"/>
              <a:gd name="connsiteY3" fmla="*/ 345471 h 629951"/>
              <a:gd name="connsiteX4" fmla="*/ 487680 w 1280160"/>
              <a:gd name="connsiteY4" fmla="*/ 254031 h 629951"/>
              <a:gd name="connsiteX5" fmla="*/ 538480 w 1280160"/>
              <a:gd name="connsiteY5" fmla="*/ 213391 h 629951"/>
              <a:gd name="connsiteX6" fmla="*/ 568960 w 1280160"/>
              <a:gd name="connsiteY6" fmla="*/ 182911 h 629951"/>
              <a:gd name="connsiteX7" fmla="*/ 599440 w 1280160"/>
              <a:gd name="connsiteY7" fmla="*/ 172751 h 629951"/>
              <a:gd name="connsiteX8" fmla="*/ 680720 w 1280160"/>
              <a:gd name="connsiteY8" fmla="*/ 132111 h 629951"/>
              <a:gd name="connsiteX9" fmla="*/ 741680 w 1280160"/>
              <a:gd name="connsiteY9" fmla="*/ 101631 h 629951"/>
              <a:gd name="connsiteX10" fmla="*/ 802640 w 1280160"/>
              <a:gd name="connsiteY10" fmla="*/ 71151 h 629951"/>
              <a:gd name="connsiteX11" fmla="*/ 883920 w 1280160"/>
              <a:gd name="connsiteY11" fmla="*/ 60991 h 629951"/>
              <a:gd name="connsiteX12" fmla="*/ 914400 w 1280160"/>
              <a:gd name="connsiteY12" fmla="*/ 50831 h 629951"/>
              <a:gd name="connsiteX13" fmla="*/ 955040 w 1280160"/>
              <a:gd name="connsiteY13" fmla="*/ 40671 h 629951"/>
              <a:gd name="connsiteX14" fmla="*/ 1005840 w 1280160"/>
              <a:gd name="connsiteY14" fmla="*/ 20351 h 629951"/>
              <a:gd name="connsiteX15" fmla="*/ 1036320 w 1280160"/>
              <a:gd name="connsiteY15" fmla="*/ 10191 h 629951"/>
              <a:gd name="connsiteX16" fmla="*/ 1280160 w 1280160"/>
              <a:gd name="connsiteY16" fmla="*/ 31 h 629951"/>
              <a:gd name="connsiteX0" fmla="*/ 0 w 1280160"/>
              <a:gd name="connsiteY0" fmla="*/ 629951 h 635610"/>
              <a:gd name="connsiteX1" fmla="*/ 0 w 1280160"/>
              <a:gd name="connsiteY1" fmla="*/ 629951 h 635610"/>
              <a:gd name="connsiteX2" fmla="*/ 182880 w 1280160"/>
              <a:gd name="connsiteY2" fmla="*/ 609631 h 635610"/>
              <a:gd name="connsiteX3" fmla="*/ 304800 w 1280160"/>
              <a:gd name="connsiteY3" fmla="*/ 345471 h 635610"/>
              <a:gd name="connsiteX4" fmla="*/ 487680 w 1280160"/>
              <a:gd name="connsiteY4" fmla="*/ 254031 h 635610"/>
              <a:gd name="connsiteX5" fmla="*/ 538480 w 1280160"/>
              <a:gd name="connsiteY5" fmla="*/ 213391 h 635610"/>
              <a:gd name="connsiteX6" fmla="*/ 568960 w 1280160"/>
              <a:gd name="connsiteY6" fmla="*/ 182911 h 635610"/>
              <a:gd name="connsiteX7" fmla="*/ 599440 w 1280160"/>
              <a:gd name="connsiteY7" fmla="*/ 172751 h 635610"/>
              <a:gd name="connsiteX8" fmla="*/ 680720 w 1280160"/>
              <a:gd name="connsiteY8" fmla="*/ 132111 h 635610"/>
              <a:gd name="connsiteX9" fmla="*/ 741680 w 1280160"/>
              <a:gd name="connsiteY9" fmla="*/ 101631 h 635610"/>
              <a:gd name="connsiteX10" fmla="*/ 802640 w 1280160"/>
              <a:gd name="connsiteY10" fmla="*/ 71151 h 635610"/>
              <a:gd name="connsiteX11" fmla="*/ 883920 w 1280160"/>
              <a:gd name="connsiteY11" fmla="*/ 60991 h 635610"/>
              <a:gd name="connsiteX12" fmla="*/ 914400 w 1280160"/>
              <a:gd name="connsiteY12" fmla="*/ 50831 h 635610"/>
              <a:gd name="connsiteX13" fmla="*/ 955040 w 1280160"/>
              <a:gd name="connsiteY13" fmla="*/ 40671 h 635610"/>
              <a:gd name="connsiteX14" fmla="*/ 1005840 w 1280160"/>
              <a:gd name="connsiteY14" fmla="*/ 20351 h 635610"/>
              <a:gd name="connsiteX15" fmla="*/ 1036320 w 1280160"/>
              <a:gd name="connsiteY15" fmla="*/ 10191 h 635610"/>
              <a:gd name="connsiteX16" fmla="*/ 1280160 w 1280160"/>
              <a:gd name="connsiteY16" fmla="*/ 31 h 635610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304800 w 1280160"/>
              <a:gd name="connsiteY2" fmla="*/ 345471 h 629951"/>
              <a:gd name="connsiteX3" fmla="*/ 487680 w 1280160"/>
              <a:gd name="connsiteY3" fmla="*/ 254031 h 629951"/>
              <a:gd name="connsiteX4" fmla="*/ 538480 w 1280160"/>
              <a:gd name="connsiteY4" fmla="*/ 213391 h 629951"/>
              <a:gd name="connsiteX5" fmla="*/ 568960 w 1280160"/>
              <a:gd name="connsiteY5" fmla="*/ 182911 h 629951"/>
              <a:gd name="connsiteX6" fmla="*/ 599440 w 1280160"/>
              <a:gd name="connsiteY6" fmla="*/ 172751 h 629951"/>
              <a:gd name="connsiteX7" fmla="*/ 680720 w 1280160"/>
              <a:gd name="connsiteY7" fmla="*/ 132111 h 629951"/>
              <a:gd name="connsiteX8" fmla="*/ 741680 w 1280160"/>
              <a:gd name="connsiteY8" fmla="*/ 101631 h 629951"/>
              <a:gd name="connsiteX9" fmla="*/ 802640 w 1280160"/>
              <a:gd name="connsiteY9" fmla="*/ 71151 h 629951"/>
              <a:gd name="connsiteX10" fmla="*/ 883920 w 1280160"/>
              <a:gd name="connsiteY10" fmla="*/ 60991 h 629951"/>
              <a:gd name="connsiteX11" fmla="*/ 914400 w 1280160"/>
              <a:gd name="connsiteY11" fmla="*/ 50831 h 629951"/>
              <a:gd name="connsiteX12" fmla="*/ 955040 w 1280160"/>
              <a:gd name="connsiteY12" fmla="*/ 40671 h 629951"/>
              <a:gd name="connsiteX13" fmla="*/ 1005840 w 1280160"/>
              <a:gd name="connsiteY13" fmla="*/ 20351 h 629951"/>
              <a:gd name="connsiteX14" fmla="*/ 1036320 w 1280160"/>
              <a:gd name="connsiteY14" fmla="*/ 10191 h 629951"/>
              <a:gd name="connsiteX15" fmla="*/ 1280160 w 1280160"/>
              <a:gd name="connsiteY15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487680 w 1280160"/>
              <a:gd name="connsiteY2" fmla="*/ 254031 h 629951"/>
              <a:gd name="connsiteX3" fmla="*/ 538480 w 1280160"/>
              <a:gd name="connsiteY3" fmla="*/ 213391 h 629951"/>
              <a:gd name="connsiteX4" fmla="*/ 568960 w 1280160"/>
              <a:gd name="connsiteY4" fmla="*/ 182911 h 629951"/>
              <a:gd name="connsiteX5" fmla="*/ 599440 w 1280160"/>
              <a:gd name="connsiteY5" fmla="*/ 172751 h 629951"/>
              <a:gd name="connsiteX6" fmla="*/ 680720 w 1280160"/>
              <a:gd name="connsiteY6" fmla="*/ 132111 h 629951"/>
              <a:gd name="connsiteX7" fmla="*/ 741680 w 1280160"/>
              <a:gd name="connsiteY7" fmla="*/ 101631 h 629951"/>
              <a:gd name="connsiteX8" fmla="*/ 802640 w 1280160"/>
              <a:gd name="connsiteY8" fmla="*/ 71151 h 629951"/>
              <a:gd name="connsiteX9" fmla="*/ 883920 w 1280160"/>
              <a:gd name="connsiteY9" fmla="*/ 60991 h 629951"/>
              <a:gd name="connsiteX10" fmla="*/ 914400 w 1280160"/>
              <a:gd name="connsiteY10" fmla="*/ 50831 h 629951"/>
              <a:gd name="connsiteX11" fmla="*/ 955040 w 1280160"/>
              <a:gd name="connsiteY11" fmla="*/ 40671 h 629951"/>
              <a:gd name="connsiteX12" fmla="*/ 1005840 w 1280160"/>
              <a:gd name="connsiteY12" fmla="*/ 20351 h 629951"/>
              <a:gd name="connsiteX13" fmla="*/ 1036320 w 1280160"/>
              <a:gd name="connsiteY13" fmla="*/ 10191 h 629951"/>
              <a:gd name="connsiteX14" fmla="*/ 1280160 w 1280160"/>
              <a:gd name="connsiteY14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538480 w 1280160"/>
              <a:gd name="connsiteY2" fmla="*/ 213391 h 629951"/>
              <a:gd name="connsiteX3" fmla="*/ 568960 w 1280160"/>
              <a:gd name="connsiteY3" fmla="*/ 182911 h 629951"/>
              <a:gd name="connsiteX4" fmla="*/ 599440 w 1280160"/>
              <a:gd name="connsiteY4" fmla="*/ 172751 h 629951"/>
              <a:gd name="connsiteX5" fmla="*/ 680720 w 1280160"/>
              <a:gd name="connsiteY5" fmla="*/ 132111 h 629951"/>
              <a:gd name="connsiteX6" fmla="*/ 741680 w 1280160"/>
              <a:gd name="connsiteY6" fmla="*/ 101631 h 629951"/>
              <a:gd name="connsiteX7" fmla="*/ 802640 w 1280160"/>
              <a:gd name="connsiteY7" fmla="*/ 71151 h 629951"/>
              <a:gd name="connsiteX8" fmla="*/ 883920 w 1280160"/>
              <a:gd name="connsiteY8" fmla="*/ 60991 h 629951"/>
              <a:gd name="connsiteX9" fmla="*/ 914400 w 1280160"/>
              <a:gd name="connsiteY9" fmla="*/ 50831 h 629951"/>
              <a:gd name="connsiteX10" fmla="*/ 955040 w 1280160"/>
              <a:gd name="connsiteY10" fmla="*/ 40671 h 629951"/>
              <a:gd name="connsiteX11" fmla="*/ 1005840 w 1280160"/>
              <a:gd name="connsiteY11" fmla="*/ 20351 h 629951"/>
              <a:gd name="connsiteX12" fmla="*/ 1036320 w 1280160"/>
              <a:gd name="connsiteY12" fmla="*/ 10191 h 629951"/>
              <a:gd name="connsiteX13" fmla="*/ 1280160 w 1280160"/>
              <a:gd name="connsiteY13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538480 w 1280160"/>
              <a:gd name="connsiteY2" fmla="*/ 213391 h 629951"/>
              <a:gd name="connsiteX3" fmla="*/ 599440 w 1280160"/>
              <a:gd name="connsiteY3" fmla="*/ 172751 h 629951"/>
              <a:gd name="connsiteX4" fmla="*/ 680720 w 1280160"/>
              <a:gd name="connsiteY4" fmla="*/ 132111 h 629951"/>
              <a:gd name="connsiteX5" fmla="*/ 741680 w 1280160"/>
              <a:gd name="connsiteY5" fmla="*/ 101631 h 629951"/>
              <a:gd name="connsiteX6" fmla="*/ 802640 w 1280160"/>
              <a:gd name="connsiteY6" fmla="*/ 71151 h 629951"/>
              <a:gd name="connsiteX7" fmla="*/ 883920 w 1280160"/>
              <a:gd name="connsiteY7" fmla="*/ 60991 h 629951"/>
              <a:gd name="connsiteX8" fmla="*/ 914400 w 1280160"/>
              <a:gd name="connsiteY8" fmla="*/ 50831 h 629951"/>
              <a:gd name="connsiteX9" fmla="*/ 955040 w 1280160"/>
              <a:gd name="connsiteY9" fmla="*/ 40671 h 629951"/>
              <a:gd name="connsiteX10" fmla="*/ 1005840 w 1280160"/>
              <a:gd name="connsiteY10" fmla="*/ 20351 h 629951"/>
              <a:gd name="connsiteX11" fmla="*/ 1036320 w 1280160"/>
              <a:gd name="connsiteY11" fmla="*/ 10191 h 629951"/>
              <a:gd name="connsiteX12" fmla="*/ 1280160 w 1280160"/>
              <a:gd name="connsiteY12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599440 w 1280160"/>
              <a:gd name="connsiteY2" fmla="*/ 172751 h 629951"/>
              <a:gd name="connsiteX3" fmla="*/ 680720 w 1280160"/>
              <a:gd name="connsiteY3" fmla="*/ 132111 h 629951"/>
              <a:gd name="connsiteX4" fmla="*/ 741680 w 1280160"/>
              <a:gd name="connsiteY4" fmla="*/ 101631 h 629951"/>
              <a:gd name="connsiteX5" fmla="*/ 802640 w 1280160"/>
              <a:gd name="connsiteY5" fmla="*/ 71151 h 629951"/>
              <a:gd name="connsiteX6" fmla="*/ 883920 w 1280160"/>
              <a:gd name="connsiteY6" fmla="*/ 60991 h 629951"/>
              <a:gd name="connsiteX7" fmla="*/ 914400 w 1280160"/>
              <a:gd name="connsiteY7" fmla="*/ 50831 h 629951"/>
              <a:gd name="connsiteX8" fmla="*/ 955040 w 1280160"/>
              <a:gd name="connsiteY8" fmla="*/ 40671 h 629951"/>
              <a:gd name="connsiteX9" fmla="*/ 1005840 w 1280160"/>
              <a:gd name="connsiteY9" fmla="*/ 20351 h 629951"/>
              <a:gd name="connsiteX10" fmla="*/ 1036320 w 1280160"/>
              <a:gd name="connsiteY10" fmla="*/ 10191 h 629951"/>
              <a:gd name="connsiteX11" fmla="*/ 1280160 w 1280160"/>
              <a:gd name="connsiteY11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680720 w 1280160"/>
              <a:gd name="connsiteY2" fmla="*/ 132111 h 629951"/>
              <a:gd name="connsiteX3" fmla="*/ 741680 w 1280160"/>
              <a:gd name="connsiteY3" fmla="*/ 101631 h 629951"/>
              <a:gd name="connsiteX4" fmla="*/ 802640 w 1280160"/>
              <a:gd name="connsiteY4" fmla="*/ 71151 h 629951"/>
              <a:gd name="connsiteX5" fmla="*/ 883920 w 1280160"/>
              <a:gd name="connsiteY5" fmla="*/ 60991 h 629951"/>
              <a:gd name="connsiteX6" fmla="*/ 914400 w 1280160"/>
              <a:gd name="connsiteY6" fmla="*/ 50831 h 629951"/>
              <a:gd name="connsiteX7" fmla="*/ 955040 w 1280160"/>
              <a:gd name="connsiteY7" fmla="*/ 40671 h 629951"/>
              <a:gd name="connsiteX8" fmla="*/ 1005840 w 1280160"/>
              <a:gd name="connsiteY8" fmla="*/ 20351 h 629951"/>
              <a:gd name="connsiteX9" fmla="*/ 1036320 w 1280160"/>
              <a:gd name="connsiteY9" fmla="*/ 10191 h 629951"/>
              <a:gd name="connsiteX10" fmla="*/ 1280160 w 1280160"/>
              <a:gd name="connsiteY10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741680 w 1280160"/>
              <a:gd name="connsiteY2" fmla="*/ 101631 h 629951"/>
              <a:gd name="connsiteX3" fmla="*/ 802640 w 1280160"/>
              <a:gd name="connsiteY3" fmla="*/ 71151 h 629951"/>
              <a:gd name="connsiteX4" fmla="*/ 883920 w 1280160"/>
              <a:gd name="connsiteY4" fmla="*/ 60991 h 629951"/>
              <a:gd name="connsiteX5" fmla="*/ 914400 w 1280160"/>
              <a:gd name="connsiteY5" fmla="*/ 50831 h 629951"/>
              <a:gd name="connsiteX6" fmla="*/ 955040 w 1280160"/>
              <a:gd name="connsiteY6" fmla="*/ 40671 h 629951"/>
              <a:gd name="connsiteX7" fmla="*/ 1005840 w 1280160"/>
              <a:gd name="connsiteY7" fmla="*/ 20351 h 629951"/>
              <a:gd name="connsiteX8" fmla="*/ 1036320 w 1280160"/>
              <a:gd name="connsiteY8" fmla="*/ 10191 h 629951"/>
              <a:gd name="connsiteX9" fmla="*/ 1280160 w 1280160"/>
              <a:gd name="connsiteY9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802640 w 1280160"/>
              <a:gd name="connsiteY2" fmla="*/ 71151 h 629951"/>
              <a:gd name="connsiteX3" fmla="*/ 883920 w 1280160"/>
              <a:gd name="connsiteY3" fmla="*/ 60991 h 629951"/>
              <a:gd name="connsiteX4" fmla="*/ 914400 w 1280160"/>
              <a:gd name="connsiteY4" fmla="*/ 50831 h 629951"/>
              <a:gd name="connsiteX5" fmla="*/ 955040 w 1280160"/>
              <a:gd name="connsiteY5" fmla="*/ 40671 h 629951"/>
              <a:gd name="connsiteX6" fmla="*/ 1005840 w 1280160"/>
              <a:gd name="connsiteY6" fmla="*/ 20351 h 629951"/>
              <a:gd name="connsiteX7" fmla="*/ 1036320 w 1280160"/>
              <a:gd name="connsiteY7" fmla="*/ 10191 h 629951"/>
              <a:gd name="connsiteX8" fmla="*/ 1280160 w 1280160"/>
              <a:gd name="connsiteY8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883920 w 1280160"/>
              <a:gd name="connsiteY2" fmla="*/ 60991 h 629951"/>
              <a:gd name="connsiteX3" fmla="*/ 914400 w 1280160"/>
              <a:gd name="connsiteY3" fmla="*/ 50831 h 629951"/>
              <a:gd name="connsiteX4" fmla="*/ 955040 w 1280160"/>
              <a:gd name="connsiteY4" fmla="*/ 40671 h 629951"/>
              <a:gd name="connsiteX5" fmla="*/ 1005840 w 1280160"/>
              <a:gd name="connsiteY5" fmla="*/ 20351 h 629951"/>
              <a:gd name="connsiteX6" fmla="*/ 1036320 w 1280160"/>
              <a:gd name="connsiteY6" fmla="*/ 10191 h 629951"/>
              <a:gd name="connsiteX7" fmla="*/ 1280160 w 1280160"/>
              <a:gd name="connsiteY7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914400 w 1280160"/>
              <a:gd name="connsiteY2" fmla="*/ 50831 h 629951"/>
              <a:gd name="connsiteX3" fmla="*/ 955040 w 1280160"/>
              <a:gd name="connsiteY3" fmla="*/ 40671 h 629951"/>
              <a:gd name="connsiteX4" fmla="*/ 1005840 w 1280160"/>
              <a:gd name="connsiteY4" fmla="*/ 20351 h 629951"/>
              <a:gd name="connsiteX5" fmla="*/ 1036320 w 1280160"/>
              <a:gd name="connsiteY5" fmla="*/ 10191 h 629951"/>
              <a:gd name="connsiteX6" fmla="*/ 1280160 w 1280160"/>
              <a:gd name="connsiteY6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955040 w 1280160"/>
              <a:gd name="connsiteY2" fmla="*/ 40671 h 629951"/>
              <a:gd name="connsiteX3" fmla="*/ 1005840 w 1280160"/>
              <a:gd name="connsiteY3" fmla="*/ 20351 h 629951"/>
              <a:gd name="connsiteX4" fmla="*/ 1036320 w 1280160"/>
              <a:gd name="connsiteY4" fmla="*/ 10191 h 629951"/>
              <a:gd name="connsiteX5" fmla="*/ 1280160 w 1280160"/>
              <a:gd name="connsiteY5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1005840 w 1280160"/>
              <a:gd name="connsiteY2" fmla="*/ 20351 h 629951"/>
              <a:gd name="connsiteX3" fmla="*/ 1036320 w 1280160"/>
              <a:gd name="connsiteY3" fmla="*/ 10191 h 629951"/>
              <a:gd name="connsiteX4" fmla="*/ 1280160 w 1280160"/>
              <a:gd name="connsiteY4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1036320 w 1280160"/>
              <a:gd name="connsiteY2" fmla="*/ 10191 h 629951"/>
              <a:gd name="connsiteX3" fmla="*/ 1280160 w 1280160"/>
              <a:gd name="connsiteY3" fmla="*/ 31 h 629951"/>
              <a:gd name="connsiteX0" fmla="*/ 0 w 1280160"/>
              <a:gd name="connsiteY0" fmla="*/ 629920 h 629920"/>
              <a:gd name="connsiteX1" fmla="*/ 0 w 1280160"/>
              <a:gd name="connsiteY1" fmla="*/ 629920 h 629920"/>
              <a:gd name="connsiteX2" fmla="*/ 1280160 w 1280160"/>
              <a:gd name="connsiteY2" fmla="*/ 0 h 629920"/>
              <a:gd name="connsiteX0" fmla="*/ 0 w 1280160"/>
              <a:gd name="connsiteY0" fmla="*/ 629920 h 629920"/>
              <a:gd name="connsiteX1" fmla="*/ 0 w 1280160"/>
              <a:gd name="connsiteY1" fmla="*/ 629920 h 629920"/>
              <a:gd name="connsiteX2" fmla="*/ 741680 w 1280160"/>
              <a:gd name="connsiteY2" fmla="*/ 50799 h 629920"/>
              <a:gd name="connsiteX3" fmla="*/ 1280160 w 1280160"/>
              <a:gd name="connsiteY3" fmla="*/ 0 h 629920"/>
              <a:gd name="connsiteX0" fmla="*/ 0 w 1280160"/>
              <a:gd name="connsiteY0" fmla="*/ 629920 h 629920"/>
              <a:gd name="connsiteX1" fmla="*/ 0 w 1280160"/>
              <a:gd name="connsiteY1" fmla="*/ 629920 h 629920"/>
              <a:gd name="connsiteX2" fmla="*/ 741680 w 1280160"/>
              <a:gd name="connsiteY2" fmla="*/ 50799 h 629920"/>
              <a:gd name="connsiteX3" fmla="*/ 1280160 w 1280160"/>
              <a:gd name="connsiteY3" fmla="*/ 0 h 629920"/>
              <a:gd name="connsiteX0" fmla="*/ 0 w 1280160"/>
              <a:gd name="connsiteY0" fmla="*/ 629920 h 629920"/>
              <a:gd name="connsiteX1" fmla="*/ 0 w 1280160"/>
              <a:gd name="connsiteY1" fmla="*/ 629920 h 629920"/>
              <a:gd name="connsiteX2" fmla="*/ 1280160 w 1280160"/>
              <a:gd name="connsiteY2" fmla="*/ 0 h 629920"/>
              <a:gd name="connsiteX0" fmla="*/ 0 w 1280160"/>
              <a:gd name="connsiteY0" fmla="*/ 629940 h 629940"/>
              <a:gd name="connsiteX1" fmla="*/ 0 w 1280160"/>
              <a:gd name="connsiteY1" fmla="*/ 629940 h 629940"/>
              <a:gd name="connsiteX2" fmla="*/ 1280160 w 1280160"/>
              <a:gd name="connsiteY2" fmla="*/ 20 h 629940"/>
              <a:gd name="connsiteX0" fmla="*/ 0 w 1280160"/>
              <a:gd name="connsiteY0" fmla="*/ 629940 h 629940"/>
              <a:gd name="connsiteX1" fmla="*/ 0 w 1280160"/>
              <a:gd name="connsiteY1" fmla="*/ 629940 h 629940"/>
              <a:gd name="connsiteX2" fmla="*/ 1280160 w 1280160"/>
              <a:gd name="connsiteY2" fmla="*/ 20 h 629940"/>
              <a:gd name="connsiteX0" fmla="*/ 0 w 1280160"/>
              <a:gd name="connsiteY0" fmla="*/ 629958 h 629958"/>
              <a:gd name="connsiteX1" fmla="*/ 213360 w 1280160"/>
              <a:gd name="connsiteY1" fmla="*/ 426758 h 629958"/>
              <a:gd name="connsiteX2" fmla="*/ 1280160 w 1280160"/>
              <a:gd name="connsiteY2" fmla="*/ 38 h 629958"/>
              <a:gd name="connsiteX0" fmla="*/ 0 w 1280160"/>
              <a:gd name="connsiteY0" fmla="*/ 629920 h 629920"/>
              <a:gd name="connsiteX1" fmla="*/ 1280160 w 1280160"/>
              <a:gd name="connsiteY1" fmla="*/ 0 h 629920"/>
              <a:gd name="connsiteX0" fmla="*/ 0 w 1280160"/>
              <a:gd name="connsiteY0" fmla="*/ 629920 h 629920"/>
              <a:gd name="connsiteX1" fmla="*/ 1280160 w 1280160"/>
              <a:gd name="connsiteY1" fmla="*/ 0 h 629920"/>
              <a:gd name="connsiteX0" fmla="*/ 0 w 1280160"/>
              <a:gd name="connsiteY0" fmla="*/ 629920 h 629920"/>
              <a:gd name="connsiteX1" fmla="*/ 1280160 w 1280160"/>
              <a:gd name="connsiteY1" fmla="*/ 0 h 629920"/>
              <a:gd name="connsiteX0" fmla="*/ 0 w 1280160"/>
              <a:gd name="connsiteY0" fmla="*/ 629920 h 629920"/>
              <a:gd name="connsiteX1" fmla="*/ 1280160 w 1280160"/>
              <a:gd name="connsiteY1" fmla="*/ 0 h 629920"/>
              <a:gd name="connsiteX0" fmla="*/ 0 w 1280160"/>
              <a:gd name="connsiteY0" fmla="*/ 629920 h 629920"/>
              <a:gd name="connsiteX1" fmla="*/ 1280160 w 1280160"/>
              <a:gd name="connsiteY1" fmla="*/ 0 h 62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0160" h="629920">
                <a:moveTo>
                  <a:pt x="0" y="629920"/>
                </a:moveTo>
                <a:cubicBezTo>
                  <a:pt x="239668" y="265972"/>
                  <a:pt x="741680" y="3624"/>
                  <a:pt x="1280160" y="0"/>
                </a:cubicBezTo>
              </a:path>
            </a:pathLst>
          </a:custGeom>
          <a:ln>
            <a:tailEnd type="triangle" w="lg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 rot="7987810" flipV="1">
            <a:off x="5195738" y="4833007"/>
            <a:ext cx="1462594" cy="1807633"/>
          </a:xfrm>
          <a:custGeom>
            <a:avLst/>
            <a:gdLst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121920 w 1280160"/>
              <a:gd name="connsiteY2" fmla="*/ 487711 h 629951"/>
              <a:gd name="connsiteX3" fmla="*/ 304800 w 1280160"/>
              <a:gd name="connsiteY3" fmla="*/ 345471 h 629951"/>
              <a:gd name="connsiteX4" fmla="*/ 487680 w 1280160"/>
              <a:gd name="connsiteY4" fmla="*/ 254031 h 629951"/>
              <a:gd name="connsiteX5" fmla="*/ 538480 w 1280160"/>
              <a:gd name="connsiteY5" fmla="*/ 213391 h 629951"/>
              <a:gd name="connsiteX6" fmla="*/ 568960 w 1280160"/>
              <a:gd name="connsiteY6" fmla="*/ 182911 h 629951"/>
              <a:gd name="connsiteX7" fmla="*/ 599440 w 1280160"/>
              <a:gd name="connsiteY7" fmla="*/ 172751 h 629951"/>
              <a:gd name="connsiteX8" fmla="*/ 680720 w 1280160"/>
              <a:gd name="connsiteY8" fmla="*/ 132111 h 629951"/>
              <a:gd name="connsiteX9" fmla="*/ 741680 w 1280160"/>
              <a:gd name="connsiteY9" fmla="*/ 101631 h 629951"/>
              <a:gd name="connsiteX10" fmla="*/ 802640 w 1280160"/>
              <a:gd name="connsiteY10" fmla="*/ 71151 h 629951"/>
              <a:gd name="connsiteX11" fmla="*/ 883920 w 1280160"/>
              <a:gd name="connsiteY11" fmla="*/ 60991 h 629951"/>
              <a:gd name="connsiteX12" fmla="*/ 914400 w 1280160"/>
              <a:gd name="connsiteY12" fmla="*/ 50831 h 629951"/>
              <a:gd name="connsiteX13" fmla="*/ 955040 w 1280160"/>
              <a:gd name="connsiteY13" fmla="*/ 40671 h 629951"/>
              <a:gd name="connsiteX14" fmla="*/ 1005840 w 1280160"/>
              <a:gd name="connsiteY14" fmla="*/ 20351 h 629951"/>
              <a:gd name="connsiteX15" fmla="*/ 1036320 w 1280160"/>
              <a:gd name="connsiteY15" fmla="*/ 10191 h 629951"/>
              <a:gd name="connsiteX16" fmla="*/ 1280160 w 1280160"/>
              <a:gd name="connsiteY16" fmla="*/ 31 h 629951"/>
              <a:gd name="connsiteX0" fmla="*/ 0 w 1280160"/>
              <a:gd name="connsiteY0" fmla="*/ 629951 h 635610"/>
              <a:gd name="connsiteX1" fmla="*/ 0 w 1280160"/>
              <a:gd name="connsiteY1" fmla="*/ 629951 h 635610"/>
              <a:gd name="connsiteX2" fmla="*/ 182880 w 1280160"/>
              <a:gd name="connsiteY2" fmla="*/ 609631 h 635610"/>
              <a:gd name="connsiteX3" fmla="*/ 304800 w 1280160"/>
              <a:gd name="connsiteY3" fmla="*/ 345471 h 635610"/>
              <a:gd name="connsiteX4" fmla="*/ 487680 w 1280160"/>
              <a:gd name="connsiteY4" fmla="*/ 254031 h 635610"/>
              <a:gd name="connsiteX5" fmla="*/ 538480 w 1280160"/>
              <a:gd name="connsiteY5" fmla="*/ 213391 h 635610"/>
              <a:gd name="connsiteX6" fmla="*/ 568960 w 1280160"/>
              <a:gd name="connsiteY6" fmla="*/ 182911 h 635610"/>
              <a:gd name="connsiteX7" fmla="*/ 599440 w 1280160"/>
              <a:gd name="connsiteY7" fmla="*/ 172751 h 635610"/>
              <a:gd name="connsiteX8" fmla="*/ 680720 w 1280160"/>
              <a:gd name="connsiteY8" fmla="*/ 132111 h 635610"/>
              <a:gd name="connsiteX9" fmla="*/ 741680 w 1280160"/>
              <a:gd name="connsiteY9" fmla="*/ 101631 h 635610"/>
              <a:gd name="connsiteX10" fmla="*/ 802640 w 1280160"/>
              <a:gd name="connsiteY10" fmla="*/ 71151 h 635610"/>
              <a:gd name="connsiteX11" fmla="*/ 883920 w 1280160"/>
              <a:gd name="connsiteY11" fmla="*/ 60991 h 635610"/>
              <a:gd name="connsiteX12" fmla="*/ 914400 w 1280160"/>
              <a:gd name="connsiteY12" fmla="*/ 50831 h 635610"/>
              <a:gd name="connsiteX13" fmla="*/ 955040 w 1280160"/>
              <a:gd name="connsiteY13" fmla="*/ 40671 h 635610"/>
              <a:gd name="connsiteX14" fmla="*/ 1005840 w 1280160"/>
              <a:gd name="connsiteY14" fmla="*/ 20351 h 635610"/>
              <a:gd name="connsiteX15" fmla="*/ 1036320 w 1280160"/>
              <a:gd name="connsiteY15" fmla="*/ 10191 h 635610"/>
              <a:gd name="connsiteX16" fmla="*/ 1280160 w 1280160"/>
              <a:gd name="connsiteY16" fmla="*/ 31 h 635610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304800 w 1280160"/>
              <a:gd name="connsiteY2" fmla="*/ 345471 h 629951"/>
              <a:gd name="connsiteX3" fmla="*/ 487680 w 1280160"/>
              <a:gd name="connsiteY3" fmla="*/ 254031 h 629951"/>
              <a:gd name="connsiteX4" fmla="*/ 538480 w 1280160"/>
              <a:gd name="connsiteY4" fmla="*/ 213391 h 629951"/>
              <a:gd name="connsiteX5" fmla="*/ 568960 w 1280160"/>
              <a:gd name="connsiteY5" fmla="*/ 182911 h 629951"/>
              <a:gd name="connsiteX6" fmla="*/ 599440 w 1280160"/>
              <a:gd name="connsiteY6" fmla="*/ 172751 h 629951"/>
              <a:gd name="connsiteX7" fmla="*/ 680720 w 1280160"/>
              <a:gd name="connsiteY7" fmla="*/ 132111 h 629951"/>
              <a:gd name="connsiteX8" fmla="*/ 741680 w 1280160"/>
              <a:gd name="connsiteY8" fmla="*/ 101631 h 629951"/>
              <a:gd name="connsiteX9" fmla="*/ 802640 w 1280160"/>
              <a:gd name="connsiteY9" fmla="*/ 71151 h 629951"/>
              <a:gd name="connsiteX10" fmla="*/ 883920 w 1280160"/>
              <a:gd name="connsiteY10" fmla="*/ 60991 h 629951"/>
              <a:gd name="connsiteX11" fmla="*/ 914400 w 1280160"/>
              <a:gd name="connsiteY11" fmla="*/ 50831 h 629951"/>
              <a:gd name="connsiteX12" fmla="*/ 955040 w 1280160"/>
              <a:gd name="connsiteY12" fmla="*/ 40671 h 629951"/>
              <a:gd name="connsiteX13" fmla="*/ 1005840 w 1280160"/>
              <a:gd name="connsiteY13" fmla="*/ 20351 h 629951"/>
              <a:gd name="connsiteX14" fmla="*/ 1036320 w 1280160"/>
              <a:gd name="connsiteY14" fmla="*/ 10191 h 629951"/>
              <a:gd name="connsiteX15" fmla="*/ 1280160 w 1280160"/>
              <a:gd name="connsiteY15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487680 w 1280160"/>
              <a:gd name="connsiteY2" fmla="*/ 254031 h 629951"/>
              <a:gd name="connsiteX3" fmla="*/ 538480 w 1280160"/>
              <a:gd name="connsiteY3" fmla="*/ 213391 h 629951"/>
              <a:gd name="connsiteX4" fmla="*/ 568960 w 1280160"/>
              <a:gd name="connsiteY4" fmla="*/ 182911 h 629951"/>
              <a:gd name="connsiteX5" fmla="*/ 599440 w 1280160"/>
              <a:gd name="connsiteY5" fmla="*/ 172751 h 629951"/>
              <a:gd name="connsiteX6" fmla="*/ 680720 w 1280160"/>
              <a:gd name="connsiteY6" fmla="*/ 132111 h 629951"/>
              <a:gd name="connsiteX7" fmla="*/ 741680 w 1280160"/>
              <a:gd name="connsiteY7" fmla="*/ 101631 h 629951"/>
              <a:gd name="connsiteX8" fmla="*/ 802640 w 1280160"/>
              <a:gd name="connsiteY8" fmla="*/ 71151 h 629951"/>
              <a:gd name="connsiteX9" fmla="*/ 883920 w 1280160"/>
              <a:gd name="connsiteY9" fmla="*/ 60991 h 629951"/>
              <a:gd name="connsiteX10" fmla="*/ 914400 w 1280160"/>
              <a:gd name="connsiteY10" fmla="*/ 50831 h 629951"/>
              <a:gd name="connsiteX11" fmla="*/ 955040 w 1280160"/>
              <a:gd name="connsiteY11" fmla="*/ 40671 h 629951"/>
              <a:gd name="connsiteX12" fmla="*/ 1005840 w 1280160"/>
              <a:gd name="connsiteY12" fmla="*/ 20351 h 629951"/>
              <a:gd name="connsiteX13" fmla="*/ 1036320 w 1280160"/>
              <a:gd name="connsiteY13" fmla="*/ 10191 h 629951"/>
              <a:gd name="connsiteX14" fmla="*/ 1280160 w 1280160"/>
              <a:gd name="connsiteY14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538480 w 1280160"/>
              <a:gd name="connsiteY2" fmla="*/ 213391 h 629951"/>
              <a:gd name="connsiteX3" fmla="*/ 568960 w 1280160"/>
              <a:gd name="connsiteY3" fmla="*/ 182911 h 629951"/>
              <a:gd name="connsiteX4" fmla="*/ 599440 w 1280160"/>
              <a:gd name="connsiteY4" fmla="*/ 172751 h 629951"/>
              <a:gd name="connsiteX5" fmla="*/ 680720 w 1280160"/>
              <a:gd name="connsiteY5" fmla="*/ 132111 h 629951"/>
              <a:gd name="connsiteX6" fmla="*/ 741680 w 1280160"/>
              <a:gd name="connsiteY6" fmla="*/ 101631 h 629951"/>
              <a:gd name="connsiteX7" fmla="*/ 802640 w 1280160"/>
              <a:gd name="connsiteY7" fmla="*/ 71151 h 629951"/>
              <a:gd name="connsiteX8" fmla="*/ 883920 w 1280160"/>
              <a:gd name="connsiteY8" fmla="*/ 60991 h 629951"/>
              <a:gd name="connsiteX9" fmla="*/ 914400 w 1280160"/>
              <a:gd name="connsiteY9" fmla="*/ 50831 h 629951"/>
              <a:gd name="connsiteX10" fmla="*/ 955040 w 1280160"/>
              <a:gd name="connsiteY10" fmla="*/ 40671 h 629951"/>
              <a:gd name="connsiteX11" fmla="*/ 1005840 w 1280160"/>
              <a:gd name="connsiteY11" fmla="*/ 20351 h 629951"/>
              <a:gd name="connsiteX12" fmla="*/ 1036320 w 1280160"/>
              <a:gd name="connsiteY12" fmla="*/ 10191 h 629951"/>
              <a:gd name="connsiteX13" fmla="*/ 1280160 w 1280160"/>
              <a:gd name="connsiteY13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538480 w 1280160"/>
              <a:gd name="connsiteY2" fmla="*/ 213391 h 629951"/>
              <a:gd name="connsiteX3" fmla="*/ 599440 w 1280160"/>
              <a:gd name="connsiteY3" fmla="*/ 172751 h 629951"/>
              <a:gd name="connsiteX4" fmla="*/ 680720 w 1280160"/>
              <a:gd name="connsiteY4" fmla="*/ 132111 h 629951"/>
              <a:gd name="connsiteX5" fmla="*/ 741680 w 1280160"/>
              <a:gd name="connsiteY5" fmla="*/ 101631 h 629951"/>
              <a:gd name="connsiteX6" fmla="*/ 802640 w 1280160"/>
              <a:gd name="connsiteY6" fmla="*/ 71151 h 629951"/>
              <a:gd name="connsiteX7" fmla="*/ 883920 w 1280160"/>
              <a:gd name="connsiteY7" fmla="*/ 60991 h 629951"/>
              <a:gd name="connsiteX8" fmla="*/ 914400 w 1280160"/>
              <a:gd name="connsiteY8" fmla="*/ 50831 h 629951"/>
              <a:gd name="connsiteX9" fmla="*/ 955040 w 1280160"/>
              <a:gd name="connsiteY9" fmla="*/ 40671 h 629951"/>
              <a:gd name="connsiteX10" fmla="*/ 1005840 w 1280160"/>
              <a:gd name="connsiteY10" fmla="*/ 20351 h 629951"/>
              <a:gd name="connsiteX11" fmla="*/ 1036320 w 1280160"/>
              <a:gd name="connsiteY11" fmla="*/ 10191 h 629951"/>
              <a:gd name="connsiteX12" fmla="*/ 1280160 w 1280160"/>
              <a:gd name="connsiteY12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599440 w 1280160"/>
              <a:gd name="connsiteY2" fmla="*/ 172751 h 629951"/>
              <a:gd name="connsiteX3" fmla="*/ 680720 w 1280160"/>
              <a:gd name="connsiteY3" fmla="*/ 132111 h 629951"/>
              <a:gd name="connsiteX4" fmla="*/ 741680 w 1280160"/>
              <a:gd name="connsiteY4" fmla="*/ 101631 h 629951"/>
              <a:gd name="connsiteX5" fmla="*/ 802640 w 1280160"/>
              <a:gd name="connsiteY5" fmla="*/ 71151 h 629951"/>
              <a:gd name="connsiteX6" fmla="*/ 883920 w 1280160"/>
              <a:gd name="connsiteY6" fmla="*/ 60991 h 629951"/>
              <a:gd name="connsiteX7" fmla="*/ 914400 w 1280160"/>
              <a:gd name="connsiteY7" fmla="*/ 50831 h 629951"/>
              <a:gd name="connsiteX8" fmla="*/ 955040 w 1280160"/>
              <a:gd name="connsiteY8" fmla="*/ 40671 h 629951"/>
              <a:gd name="connsiteX9" fmla="*/ 1005840 w 1280160"/>
              <a:gd name="connsiteY9" fmla="*/ 20351 h 629951"/>
              <a:gd name="connsiteX10" fmla="*/ 1036320 w 1280160"/>
              <a:gd name="connsiteY10" fmla="*/ 10191 h 629951"/>
              <a:gd name="connsiteX11" fmla="*/ 1280160 w 1280160"/>
              <a:gd name="connsiteY11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680720 w 1280160"/>
              <a:gd name="connsiteY2" fmla="*/ 132111 h 629951"/>
              <a:gd name="connsiteX3" fmla="*/ 741680 w 1280160"/>
              <a:gd name="connsiteY3" fmla="*/ 101631 h 629951"/>
              <a:gd name="connsiteX4" fmla="*/ 802640 w 1280160"/>
              <a:gd name="connsiteY4" fmla="*/ 71151 h 629951"/>
              <a:gd name="connsiteX5" fmla="*/ 883920 w 1280160"/>
              <a:gd name="connsiteY5" fmla="*/ 60991 h 629951"/>
              <a:gd name="connsiteX6" fmla="*/ 914400 w 1280160"/>
              <a:gd name="connsiteY6" fmla="*/ 50831 h 629951"/>
              <a:gd name="connsiteX7" fmla="*/ 955040 w 1280160"/>
              <a:gd name="connsiteY7" fmla="*/ 40671 h 629951"/>
              <a:gd name="connsiteX8" fmla="*/ 1005840 w 1280160"/>
              <a:gd name="connsiteY8" fmla="*/ 20351 h 629951"/>
              <a:gd name="connsiteX9" fmla="*/ 1036320 w 1280160"/>
              <a:gd name="connsiteY9" fmla="*/ 10191 h 629951"/>
              <a:gd name="connsiteX10" fmla="*/ 1280160 w 1280160"/>
              <a:gd name="connsiteY10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741680 w 1280160"/>
              <a:gd name="connsiteY2" fmla="*/ 101631 h 629951"/>
              <a:gd name="connsiteX3" fmla="*/ 802640 w 1280160"/>
              <a:gd name="connsiteY3" fmla="*/ 71151 h 629951"/>
              <a:gd name="connsiteX4" fmla="*/ 883920 w 1280160"/>
              <a:gd name="connsiteY4" fmla="*/ 60991 h 629951"/>
              <a:gd name="connsiteX5" fmla="*/ 914400 w 1280160"/>
              <a:gd name="connsiteY5" fmla="*/ 50831 h 629951"/>
              <a:gd name="connsiteX6" fmla="*/ 955040 w 1280160"/>
              <a:gd name="connsiteY6" fmla="*/ 40671 h 629951"/>
              <a:gd name="connsiteX7" fmla="*/ 1005840 w 1280160"/>
              <a:gd name="connsiteY7" fmla="*/ 20351 h 629951"/>
              <a:gd name="connsiteX8" fmla="*/ 1036320 w 1280160"/>
              <a:gd name="connsiteY8" fmla="*/ 10191 h 629951"/>
              <a:gd name="connsiteX9" fmla="*/ 1280160 w 1280160"/>
              <a:gd name="connsiteY9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802640 w 1280160"/>
              <a:gd name="connsiteY2" fmla="*/ 71151 h 629951"/>
              <a:gd name="connsiteX3" fmla="*/ 883920 w 1280160"/>
              <a:gd name="connsiteY3" fmla="*/ 60991 h 629951"/>
              <a:gd name="connsiteX4" fmla="*/ 914400 w 1280160"/>
              <a:gd name="connsiteY4" fmla="*/ 50831 h 629951"/>
              <a:gd name="connsiteX5" fmla="*/ 955040 w 1280160"/>
              <a:gd name="connsiteY5" fmla="*/ 40671 h 629951"/>
              <a:gd name="connsiteX6" fmla="*/ 1005840 w 1280160"/>
              <a:gd name="connsiteY6" fmla="*/ 20351 h 629951"/>
              <a:gd name="connsiteX7" fmla="*/ 1036320 w 1280160"/>
              <a:gd name="connsiteY7" fmla="*/ 10191 h 629951"/>
              <a:gd name="connsiteX8" fmla="*/ 1280160 w 1280160"/>
              <a:gd name="connsiteY8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883920 w 1280160"/>
              <a:gd name="connsiteY2" fmla="*/ 60991 h 629951"/>
              <a:gd name="connsiteX3" fmla="*/ 914400 w 1280160"/>
              <a:gd name="connsiteY3" fmla="*/ 50831 h 629951"/>
              <a:gd name="connsiteX4" fmla="*/ 955040 w 1280160"/>
              <a:gd name="connsiteY4" fmla="*/ 40671 h 629951"/>
              <a:gd name="connsiteX5" fmla="*/ 1005840 w 1280160"/>
              <a:gd name="connsiteY5" fmla="*/ 20351 h 629951"/>
              <a:gd name="connsiteX6" fmla="*/ 1036320 w 1280160"/>
              <a:gd name="connsiteY6" fmla="*/ 10191 h 629951"/>
              <a:gd name="connsiteX7" fmla="*/ 1280160 w 1280160"/>
              <a:gd name="connsiteY7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914400 w 1280160"/>
              <a:gd name="connsiteY2" fmla="*/ 50831 h 629951"/>
              <a:gd name="connsiteX3" fmla="*/ 955040 w 1280160"/>
              <a:gd name="connsiteY3" fmla="*/ 40671 h 629951"/>
              <a:gd name="connsiteX4" fmla="*/ 1005840 w 1280160"/>
              <a:gd name="connsiteY4" fmla="*/ 20351 h 629951"/>
              <a:gd name="connsiteX5" fmla="*/ 1036320 w 1280160"/>
              <a:gd name="connsiteY5" fmla="*/ 10191 h 629951"/>
              <a:gd name="connsiteX6" fmla="*/ 1280160 w 1280160"/>
              <a:gd name="connsiteY6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955040 w 1280160"/>
              <a:gd name="connsiteY2" fmla="*/ 40671 h 629951"/>
              <a:gd name="connsiteX3" fmla="*/ 1005840 w 1280160"/>
              <a:gd name="connsiteY3" fmla="*/ 20351 h 629951"/>
              <a:gd name="connsiteX4" fmla="*/ 1036320 w 1280160"/>
              <a:gd name="connsiteY4" fmla="*/ 10191 h 629951"/>
              <a:gd name="connsiteX5" fmla="*/ 1280160 w 1280160"/>
              <a:gd name="connsiteY5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1005840 w 1280160"/>
              <a:gd name="connsiteY2" fmla="*/ 20351 h 629951"/>
              <a:gd name="connsiteX3" fmla="*/ 1036320 w 1280160"/>
              <a:gd name="connsiteY3" fmla="*/ 10191 h 629951"/>
              <a:gd name="connsiteX4" fmla="*/ 1280160 w 1280160"/>
              <a:gd name="connsiteY4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1036320 w 1280160"/>
              <a:gd name="connsiteY2" fmla="*/ 10191 h 629951"/>
              <a:gd name="connsiteX3" fmla="*/ 1280160 w 1280160"/>
              <a:gd name="connsiteY3" fmla="*/ 31 h 629951"/>
              <a:gd name="connsiteX0" fmla="*/ 0 w 1280160"/>
              <a:gd name="connsiteY0" fmla="*/ 629920 h 629920"/>
              <a:gd name="connsiteX1" fmla="*/ 0 w 1280160"/>
              <a:gd name="connsiteY1" fmla="*/ 629920 h 629920"/>
              <a:gd name="connsiteX2" fmla="*/ 1280160 w 1280160"/>
              <a:gd name="connsiteY2" fmla="*/ 0 h 629920"/>
              <a:gd name="connsiteX0" fmla="*/ 0 w 1280160"/>
              <a:gd name="connsiteY0" fmla="*/ 629920 h 629920"/>
              <a:gd name="connsiteX1" fmla="*/ 0 w 1280160"/>
              <a:gd name="connsiteY1" fmla="*/ 629920 h 629920"/>
              <a:gd name="connsiteX2" fmla="*/ 741680 w 1280160"/>
              <a:gd name="connsiteY2" fmla="*/ 50799 h 629920"/>
              <a:gd name="connsiteX3" fmla="*/ 1280160 w 1280160"/>
              <a:gd name="connsiteY3" fmla="*/ 0 h 629920"/>
              <a:gd name="connsiteX0" fmla="*/ 0 w 1280160"/>
              <a:gd name="connsiteY0" fmla="*/ 629920 h 629920"/>
              <a:gd name="connsiteX1" fmla="*/ 0 w 1280160"/>
              <a:gd name="connsiteY1" fmla="*/ 629920 h 629920"/>
              <a:gd name="connsiteX2" fmla="*/ 741680 w 1280160"/>
              <a:gd name="connsiteY2" fmla="*/ 50799 h 629920"/>
              <a:gd name="connsiteX3" fmla="*/ 1280160 w 1280160"/>
              <a:gd name="connsiteY3" fmla="*/ 0 h 629920"/>
              <a:gd name="connsiteX0" fmla="*/ 0 w 1280160"/>
              <a:gd name="connsiteY0" fmla="*/ 629920 h 629920"/>
              <a:gd name="connsiteX1" fmla="*/ 0 w 1280160"/>
              <a:gd name="connsiteY1" fmla="*/ 629920 h 629920"/>
              <a:gd name="connsiteX2" fmla="*/ 1280160 w 1280160"/>
              <a:gd name="connsiteY2" fmla="*/ 0 h 629920"/>
              <a:gd name="connsiteX0" fmla="*/ 0 w 1280160"/>
              <a:gd name="connsiteY0" fmla="*/ 629940 h 629940"/>
              <a:gd name="connsiteX1" fmla="*/ 0 w 1280160"/>
              <a:gd name="connsiteY1" fmla="*/ 629940 h 629940"/>
              <a:gd name="connsiteX2" fmla="*/ 1280160 w 1280160"/>
              <a:gd name="connsiteY2" fmla="*/ 20 h 629940"/>
              <a:gd name="connsiteX0" fmla="*/ 0 w 1280160"/>
              <a:gd name="connsiteY0" fmla="*/ 629940 h 629940"/>
              <a:gd name="connsiteX1" fmla="*/ 0 w 1280160"/>
              <a:gd name="connsiteY1" fmla="*/ 629940 h 629940"/>
              <a:gd name="connsiteX2" fmla="*/ 1280160 w 1280160"/>
              <a:gd name="connsiteY2" fmla="*/ 20 h 629940"/>
              <a:gd name="connsiteX0" fmla="*/ 0 w 1280160"/>
              <a:gd name="connsiteY0" fmla="*/ 629958 h 629958"/>
              <a:gd name="connsiteX1" fmla="*/ 213360 w 1280160"/>
              <a:gd name="connsiteY1" fmla="*/ 426758 h 629958"/>
              <a:gd name="connsiteX2" fmla="*/ 1280160 w 1280160"/>
              <a:gd name="connsiteY2" fmla="*/ 38 h 629958"/>
              <a:gd name="connsiteX0" fmla="*/ 0 w 1280160"/>
              <a:gd name="connsiteY0" fmla="*/ 629920 h 629920"/>
              <a:gd name="connsiteX1" fmla="*/ 1280160 w 1280160"/>
              <a:gd name="connsiteY1" fmla="*/ 0 h 629920"/>
              <a:gd name="connsiteX0" fmla="*/ 0 w 1280160"/>
              <a:gd name="connsiteY0" fmla="*/ 629920 h 629920"/>
              <a:gd name="connsiteX1" fmla="*/ 1280160 w 1280160"/>
              <a:gd name="connsiteY1" fmla="*/ 0 h 629920"/>
              <a:gd name="connsiteX0" fmla="*/ 0 w 1280160"/>
              <a:gd name="connsiteY0" fmla="*/ 629920 h 629920"/>
              <a:gd name="connsiteX1" fmla="*/ 1280160 w 1280160"/>
              <a:gd name="connsiteY1" fmla="*/ 0 h 629920"/>
              <a:gd name="connsiteX0" fmla="*/ 0 w 1280160"/>
              <a:gd name="connsiteY0" fmla="*/ 629920 h 629920"/>
              <a:gd name="connsiteX1" fmla="*/ 1280160 w 1280160"/>
              <a:gd name="connsiteY1" fmla="*/ 0 h 629920"/>
              <a:gd name="connsiteX0" fmla="*/ 0 w 1280160"/>
              <a:gd name="connsiteY0" fmla="*/ 629920 h 629920"/>
              <a:gd name="connsiteX1" fmla="*/ 1280160 w 1280160"/>
              <a:gd name="connsiteY1" fmla="*/ 0 h 62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0160" h="629920">
                <a:moveTo>
                  <a:pt x="0" y="629920"/>
                </a:moveTo>
                <a:cubicBezTo>
                  <a:pt x="239668" y="265972"/>
                  <a:pt x="741680" y="3624"/>
                  <a:pt x="1280160" y="0"/>
                </a:cubicBezTo>
              </a:path>
            </a:pathLst>
          </a:custGeom>
          <a:ln>
            <a:tailEnd type="triangle" w="lg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 rot="18419166" flipV="1">
            <a:off x="5114719" y="4817475"/>
            <a:ext cx="1410245" cy="2109566"/>
          </a:xfrm>
          <a:custGeom>
            <a:avLst/>
            <a:gdLst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121920 w 1280160"/>
              <a:gd name="connsiteY2" fmla="*/ 487711 h 629951"/>
              <a:gd name="connsiteX3" fmla="*/ 304800 w 1280160"/>
              <a:gd name="connsiteY3" fmla="*/ 345471 h 629951"/>
              <a:gd name="connsiteX4" fmla="*/ 487680 w 1280160"/>
              <a:gd name="connsiteY4" fmla="*/ 254031 h 629951"/>
              <a:gd name="connsiteX5" fmla="*/ 538480 w 1280160"/>
              <a:gd name="connsiteY5" fmla="*/ 213391 h 629951"/>
              <a:gd name="connsiteX6" fmla="*/ 568960 w 1280160"/>
              <a:gd name="connsiteY6" fmla="*/ 182911 h 629951"/>
              <a:gd name="connsiteX7" fmla="*/ 599440 w 1280160"/>
              <a:gd name="connsiteY7" fmla="*/ 172751 h 629951"/>
              <a:gd name="connsiteX8" fmla="*/ 680720 w 1280160"/>
              <a:gd name="connsiteY8" fmla="*/ 132111 h 629951"/>
              <a:gd name="connsiteX9" fmla="*/ 741680 w 1280160"/>
              <a:gd name="connsiteY9" fmla="*/ 101631 h 629951"/>
              <a:gd name="connsiteX10" fmla="*/ 802640 w 1280160"/>
              <a:gd name="connsiteY10" fmla="*/ 71151 h 629951"/>
              <a:gd name="connsiteX11" fmla="*/ 883920 w 1280160"/>
              <a:gd name="connsiteY11" fmla="*/ 60991 h 629951"/>
              <a:gd name="connsiteX12" fmla="*/ 914400 w 1280160"/>
              <a:gd name="connsiteY12" fmla="*/ 50831 h 629951"/>
              <a:gd name="connsiteX13" fmla="*/ 955040 w 1280160"/>
              <a:gd name="connsiteY13" fmla="*/ 40671 h 629951"/>
              <a:gd name="connsiteX14" fmla="*/ 1005840 w 1280160"/>
              <a:gd name="connsiteY14" fmla="*/ 20351 h 629951"/>
              <a:gd name="connsiteX15" fmla="*/ 1036320 w 1280160"/>
              <a:gd name="connsiteY15" fmla="*/ 10191 h 629951"/>
              <a:gd name="connsiteX16" fmla="*/ 1280160 w 1280160"/>
              <a:gd name="connsiteY16" fmla="*/ 31 h 629951"/>
              <a:gd name="connsiteX0" fmla="*/ 0 w 1280160"/>
              <a:gd name="connsiteY0" fmla="*/ 629951 h 635610"/>
              <a:gd name="connsiteX1" fmla="*/ 0 w 1280160"/>
              <a:gd name="connsiteY1" fmla="*/ 629951 h 635610"/>
              <a:gd name="connsiteX2" fmla="*/ 182880 w 1280160"/>
              <a:gd name="connsiteY2" fmla="*/ 609631 h 635610"/>
              <a:gd name="connsiteX3" fmla="*/ 304800 w 1280160"/>
              <a:gd name="connsiteY3" fmla="*/ 345471 h 635610"/>
              <a:gd name="connsiteX4" fmla="*/ 487680 w 1280160"/>
              <a:gd name="connsiteY4" fmla="*/ 254031 h 635610"/>
              <a:gd name="connsiteX5" fmla="*/ 538480 w 1280160"/>
              <a:gd name="connsiteY5" fmla="*/ 213391 h 635610"/>
              <a:gd name="connsiteX6" fmla="*/ 568960 w 1280160"/>
              <a:gd name="connsiteY6" fmla="*/ 182911 h 635610"/>
              <a:gd name="connsiteX7" fmla="*/ 599440 w 1280160"/>
              <a:gd name="connsiteY7" fmla="*/ 172751 h 635610"/>
              <a:gd name="connsiteX8" fmla="*/ 680720 w 1280160"/>
              <a:gd name="connsiteY8" fmla="*/ 132111 h 635610"/>
              <a:gd name="connsiteX9" fmla="*/ 741680 w 1280160"/>
              <a:gd name="connsiteY9" fmla="*/ 101631 h 635610"/>
              <a:gd name="connsiteX10" fmla="*/ 802640 w 1280160"/>
              <a:gd name="connsiteY10" fmla="*/ 71151 h 635610"/>
              <a:gd name="connsiteX11" fmla="*/ 883920 w 1280160"/>
              <a:gd name="connsiteY11" fmla="*/ 60991 h 635610"/>
              <a:gd name="connsiteX12" fmla="*/ 914400 w 1280160"/>
              <a:gd name="connsiteY12" fmla="*/ 50831 h 635610"/>
              <a:gd name="connsiteX13" fmla="*/ 955040 w 1280160"/>
              <a:gd name="connsiteY13" fmla="*/ 40671 h 635610"/>
              <a:gd name="connsiteX14" fmla="*/ 1005840 w 1280160"/>
              <a:gd name="connsiteY14" fmla="*/ 20351 h 635610"/>
              <a:gd name="connsiteX15" fmla="*/ 1036320 w 1280160"/>
              <a:gd name="connsiteY15" fmla="*/ 10191 h 635610"/>
              <a:gd name="connsiteX16" fmla="*/ 1280160 w 1280160"/>
              <a:gd name="connsiteY16" fmla="*/ 31 h 635610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304800 w 1280160"/>
              <a:gd name="connsiteY2" fmla="*/ 345471 h 629951"/>
              <a:gd name="connsiteX3" fmla="*/ 487680 w 1280160"/>
              <a:gd name="connsiteY3" fmla="*/ 254031 h 629951"/>
              <a:gd name="connsiteX4" fmla="*/ 538480 w 1280160"/>
              <a:gd name="connsiteY4" fmla="*/ 213391 h 629951"/>
              <a:gd name="connsiteX5" fmla="*/ 568960 w 1280160"/>
              <a:gd name="connsiteY5" fmla="*/ 182911 h 629951"/>
              <a:gd name="connsiteX6" fmla="*/ 599440 w 1280160"/>
              <a:gd name="connsiteY6" fmla="*/ 172751 h 629951"/>
              <a:gd name="connsiteX7" fmla="*/ 680720 w 1280160"/>
              <a:gd name="connsiteY7" fmla="*/ 132111 h 629951"/>
              <a:gd name="connsiteX8" fmla="*/ 741680 w 1280160"/>
              <a:gd name="connsiteY8" fmla="*/ 101631 h 629951"/>
              <a:gd name="connsiteX9" fmla="*/ 802640 w 1280160"/>
              <a:gd name="connsiteY9" fmla="*/ 71151 h 629951"/>
              <a:gd name="connsiteX10" fmla="*/ 883920 w 1280160"/>
              <a:gd name="connsiteY10" fmla="*/ 60991 h 629951"/>
              <a:gd name="connsiteX11" fmla="*/ 914400 w 1280160"/>
              <a:gd name="connsiteY11" fmla="*/ 50831 h 629951"/>
              <a:gd name="connsiteX12" fmla="*/ 955040 w 1280160"/>
              <a:gd name="connsiteY12" fmla="*/ 40671 h 629951"/>
              <a:gd name="connsiteX13" fmla="*/ 1005840 w 1280160"/>
              <a:gd name="connsiteY13" fmla="*/ 20351 h 629951"/>
              <a:gd name="connsiteX14" fmla="*/ 1036320 w 1280160"/>
              <a:gd name="connsiteY14" fmla="*/ 10191 h 629951"/>
              <a:gd name="connsiteX15" fmla="*/ 1280160 w 1280160"/>
              <a:gd name="connsiteY15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487680 w 1280160"/>
              <a:gd name="connsiteY2" fmla="*/ 254031 h 629951"/>
              <a:gd name="connsiteX3" fmla="*/ 538480 w 1280160"/>
              <a:gd name="connsiteY3" fmla="*/ 213391 h 629951"/>
              <a:gd name="connsiteX4" fmla="*/ 568960 w 1280160"/>
              <a:gd name="connsiteY4" fmla="*/ 182911 h 629951"/>
              <a:gd name="connsiteX5" fmla="*/ 599440 w 1280160"/>
              <a:gd name="connsiteY5" fmla="*/ 172751 h 629951"/>
              <a:gd name="connsiteX6" fmla="*/ 680720 w 1280160"/>
              <a:gd name="connsiteY6" fmla="*/ 132111 h 629951"/>
              <a:gd name="connsiteX7" fmla="*/ 741680 w 1280160"/>
              <a:gd name="connsiteY7" fmla="*/ 101631 h 629951"/>
              <a:gd name="connsiteX8" fmla="*/ 802640 w 1280160"/>
              <a:gd name="connsiteY8" fmla="*/ 71151 h 629951"/>
              <a:gd name="connsiteX9" fmla="*/ 883920 w 1280160"/>
              <a:gd name="connsiteY9" fmla="*/ 60991 h 629951"/>
              <a:gd name="connsiteX10" fmla="*/ 914400 w 1280160"/>
              <a:gd name="connsiteY10" fmla="*/ 50831 h 629951"/>
              <a:gd name="connsiteX11" fmla="*/ 955040 w 1280160"/>
              <a:gd name="connsiteY11" fmla="*/ 40671 h 629951"/>
              <a:gd name="connsiteX12" fmla="*/ 1005840 w 1280160"/>
              <a:gd name="connsiteY12" fmla="*/ 20351 h 629951"/>
              <a:gd name="connsiteX13" fmla="*/ 1036320 w 1280160"/>
              <a:gd name="connsiteY13" fmla="*/ 10191 h 629951"/>
              <a:gd name="connsiteX14" fmla="*/ 1280160 w 1280160"/>
              <a:gd name="connsiteY14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538480 w 1280160"/>
              <a:gd name="connsiteY2" fmla="*/ 213391 h 629951"/>
              <a:gd name="connsiteX3" fmla="*/ 568960 w 1280160"/>
              <a:gd name="connsiteY3" fmla="*/ 182911 h 629951"/>
              <a:gd name="connsiteX4" fmla="*/ 599440 w 1280160"/>
              <a:gd name="connsiteY4" fmla="*/ 172751 h 629951"/>
              <a:gd name="connsiteX5" fmla="*/ 680720 w 1280160"/>
              <a:gd name="connsiteY5" fmla="*/ 132111 h 629951"/>
              <a:gd name="connsiteX6" fmla="*/ 741680 w 1280160"/>
              <a:gd name="connsiteY6" fmla="*/ 101631 h 629951"/>
              <a:gd name="connsiteX7" fmla="*/ 802640 w 1280160"/>
              <a:gd name="connsiteY7" fmla="*/ 71151 h 629951"/>
              <a:gd name="connsiteX8" fmla="*/ 883920 w 1280160"/>
              <a:gd name="connsiteY8" fmla="*/ 60991 h 629951"/>
              <a:gd name="connsiteX9" fmla="*/ 914400 w 1280160"/>
              <a:gd name="connsiteY9" fmla="*/ 50831 h 629951"/>
              <a:gd name="connsiteX10" fmla="*/ 955040 w 1280160"/>
              <a:gd name="connsiteY10" fmla="*/ 40671 h 629951"/>
              <a:gd name="connsiteX11" fmla="*/ 1005840 w 1280160"/>
              <a:gd name="connsiteY11" fmla="*/ 20351 h 629951"/>
              <a:gd name="connsiteX12" fmla="*/ 1036320 w 1280160"/>
              <a:gd name="connsiteY12" fmla="*/ 10191 h 629951"/>
              <a:gd name="connsiteX13" fmla="*/ 1280160 w 1280160"/>
              <a:gd name="connsiteY13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538480 w 1280160"/>
              <a:gd name="connsiteY2" fmla="*/ 213391 h 629951"/>
              <a:gd name="connsiteX3" fmla="*/ 599440 w 1280160"/>
              <a:gd name="connsiteY3" fmla="*/ 172751 h 629951"/>
              <a:gd name="connsiteX4" fmla="*/ 680720 w 1280160"/>
              <a:gd name="connsiteY4" fmla="*/ 132111 h 629951"/>
              <a:gd name="connsiteX5" fmla="*/ 741680 w 1280160"/>
              <a:gd name="connsiteY5" fmla="*/ 101631 h 629951"/>
              <a:gd name="connsiteX6" fmla="*/ 802640 w 1280160"/>
              <a:gd name="connsiteY6" fmla="*/ 71151 h 629951"/>
              <a:gd name="connsiteX7" fmla="*/ 883920 w 1280160"/>
              <a:gd name="connsiteY7" fmla="*/ 60991 h 629951"/>
              <a:gd name="connsiteX8" fmla="*/ 914400 w 1280160"/>
              <a:gd name="connsiteY8" fmla="*/ 50831 h 629951"/>
              <a:gd name="connsiteX9" fmla="*/ 955040 w 1280160"/>
              <a:gd name="connsiteY9" fmla="*/ 40671 h 629951"/>
              <a:gd name="connsiteX10" fmla="*/ 1005840 w 1280160"/>
              <a:gd name="connsiteY10" fmla="*/ 20351 h 629951"/>
              <a:gd name="connsiteX11" fmla="*/ 1036320 w 1280160"/>
              <a:gd name="connsiteY11" fmla="*/ 10191 h 629951"/>
              <a:gd name="connsiteX12" fmla="*/ 1280160 w 1280160"/>
              <a:gd name="connsiteY12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599440 w 1280160"/>
              <a:gd name="connsiteY2" fmla="*/ 172751 h 629951"/>
              <a:gd name="connsiteX3" fmla="*/ 680720 w 1280160"/>
              <a:gd name="connsiteY3" fmla="*/ 132111 h 629951"/>
              <a:gd name="connsiteX4" fmla="*/ 741680 w 1280160"/>
              <a:gd name="connsiteY4" fmla="*/ 101631 h 629951"/>
              <a:gd name="connsiteX5" fmla="*/ 802640 w 1280160"/>
              <a:gd name="connsiteY5" fmla="*/ 71151 h 629951"/>
              <a:gd name="connsiteX6" fmla="*/ 883920 w 1280160"/>
              <a:gd name="connsiteY6" fmla="*/ 60991 h 629951"/>
              <a:gd name="connsiteX7" fmla="*/ 914400 w 1280160"/>
              <a:gd name="connsiteY7" fmla="*/ 50831 h 629951"/>
              <a:gd name="connsiteX8" fmla="*/ 955040 w 1280160"/>
              <a:gd name="connsiteY8" fmla="*/ 40671 h 629951"/>
              <a:gd name="connsiteX9" fmla="*/ 1005840 w 1280160"/>
              <a:gd name="connsiteY9" fmla="*/ 20351 h 629951"/>
              <a:gd name="connsiteX10" fmla="*/ 1036320 w 1280160"/>
              <a:gd name="connsiteY10" fmla="*/ 10191 h 629951"/>
              <a:gd name="connsiteX11" fmla="*/ 1280160 w 1280160"/>
              <a:gd name="connsiteY11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680720 w 1280160"/>
              <a:gd name="connsiteY2" fmla="*/ 132111 h 629951"/>
              <a:gd name="connsiteX3" fmla="*/ 741680 w 1280160"/>
              <a:gd name="connsiteY3" fmla="*/ 101631 h 629951"/>
              <a:gd name="connsiteX4" fmla="*/ 802640 w 1280160"/>
              <a:gd name="connsiteY4" fmla="*/ 71151 h 629951"/>
              <a:gd name="connsiteX5" fmla="*/ 883920 w 1280160"/>
              <a:gd name="connsiteY5" fmla="*/ 60991 h 629951"/>
              <a:gd name="connsiteX6" fmla="*/ 914400 w 1280160"/>
              <a:gd name="connsiteY6" fmla="*/ 50831 h 629951"/>
              <a:gd name="connsiteX7" fmla="*/ 955040 w 1280160"/>
              <a:gd name="connsiteY7" fmla="*/ 40671 h 629951"/>
              <a:gd name="connsiteX8" fmla="*/ 1005840 w 1280160"/>
              <a:gd name="connsiteY8" fmla="*/ 20351 h 629951"/>
              <a:gd name="connsiteX9" fmla="*/ 1036320 w 1280160"/>
              <a:gd name="connsiteY9" fmla="*/ 10191 h 629951"/>
              <a:gd name="connsiteX10" fmla="*/ 1280160 w 1280160"/>
              <a:gd name="connsiteY10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741680 w 1280160"/>
              <a:gd name="connsiteY2" fmla="*/ 101631 h 629951"/>
              <a:gd name="connsiteX3" fmla="*/ 802640 w 1280160"/>
              <a:gd name="connsiteY3" fmla="*/ 71151 h 629951"/>
              <a:gd name="connsiteX4" fmla="*/ 883920 w 1280160"/>
              <a:gd name="connsiteY4" fmla="*/ 60991 h 629951"/>
              <a:gd name="connsiteX5" fmla="*/ 914400 w 1280160"/>
              <a:gd name="connsiteY5" fmla="*/ 50831 h 629951"/>
              <a:gd name="connsiteX6" fmla="*/ 955040 w 1280160"/>
              <a:gd name="connsiteY6" fmla="*/ 40671 h 629951"/>
              <a:gd name="connsiteX7" fmla="*/ 1005840 w 1280160"/>
              <a:gd name="connsiteY7" fmla="*/ 20351 h 629951"/>
              <a:gd name="connsiteX8" fmla="*/ 1036320 w 1280160"/>
              <a:gd name="connsiteY8" fmla="*/ 10191 h 629951"/>
              <a:gd name="connsiteX9" fmla="*/ 1280160 w 1280160"/>
              <a:gd name="connsiteY9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802640 w 1280160"/>
              <a:gd name="connsiteY2" fmla="*/ 71151 h 629951"/>
              <a:gd name="connsiteX3" fmla="*/ 883920 w 1280160"/>
              <a:gd name="connsiteY3" fmla="*/ 60991 h 629951"/>
              <a:gd name="connsiteX4" fmla="*/ 914400 w 1280160"/>
              <a:gd name="connsiteY4" fmla="*/ 50831 h 629951"/>
              <a:gd name="connsiteX5" fmla="*/ 955040 w 1280160"/>
              <a:gd name="connsiteY5" fmla="*/ 40671 h 629951"/>
              <a:gd name="connsiteX6" fmla="*/ 1005840 w 1280160"/>
              <a:gd name="connsiteY6" fmla="*/ 20351 h 629951"/>
              <a:gd name="connsiteX7" fmla="*/ 1036320 w 1280160"/>
              <a:gd name="connsiteY7" fmla="*/ 10191 h 629951"/>
              <a:gd name="connsiteX8" fmla="*/ 1280160 w 1280160"/>
              <a:gd name="connsiteY8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883920 w 1280160"/>
              <a:gd name="connsiteY2" fmla="*/ 60991 h 629951"/>
              <a:gd name="connsiteX3" fmla="*/ 914400 w 1280160"/>
              <a:gd name="connsiteY3" fmla="*/ 50831 h 629951"/>
              <a:gd name="connsiteX4" fmla="*/ 955040 w 1280160"/>
              <a:gd name="connsiteY4" fmla="*/ 40671 h 629951"/>
              <a:gd name="connsiteX5" fmla="*/ 1005840 w 1280160"/>
              <a:gd name="connsiteY5" fmla="*/ 20351 h 629951"/>
              <a:gd name="connsiteX6" fmla="*/ 1036320 w 1280160"/>
              <a:gd name="connsiteY6" fmla="*/ 10191 h 629951"/>
              <a:gd name="connsiteX7" fmla="*/ 1280160 w 1280160"/>
              <a:gd name="connsiteY7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914400 w 1280160"/>
              <a:gd name="connsiteY2" fmla="*/ 50831 h 629951"/>
              <a:gd name="connsiteX3" fmla="*/ 955040 w 1280160"/>
              <a:gd name="connsiteY3" fmla="*/ 40671 h 629951"/>
              <a:gd name="connsiteX4" fmla="*/ 1005840 w 1280160"/>
              <a:gd name="connsiteY4" fmla="*/ 20351 h 629951"/>
              <a:gd name="connsiteX5" fmla="*/ 1036320 w 1280160"/>
              <a:gd name="connsiteY5" fmla="*/ 10191 h 629951"/>
              <a:gd name="connsiteX6" fmla="*/ 1280160 w 1280160"/>
              <a:gd name="connsiteY6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955040 w 1280160"/>
              <a:gd name="connsiteY2" fmla="*/ 40671 h 629951"/>
              <a:gd name="connsiteX3" fmla="*/ 1005840 w 1280160"/>
              <a:gd name="connsiteY3" fmla="*/ 20351 h 629951"/>
              <a:gd name="connsiteX4" fmla="*/ 1036320 w 1280160"/>
              <a:gd name="connsiteY4" fmla="*/ 10191 h 629951"/>
              <a:gd name="connsiteX5" fmla="*/ 1280160 w 1280160"/>
              <a:gd name="connsiteY5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1005840 w 1280160"/>
              <a:gd name="connsiteY2" fmla="*/ 20351 h 629951"/>
              <a:gd name="connsiteX3" fmla="*/ 1036320 w 1280160"/>
              <a:gd name="connsiteY3" fmla="*/ 10191 h 629951"/>
              <a:gd name="connsiteX4" fmla="*/ 1280160 w 1280160"/>
              <a:gd name="connsiteY4" fmla="*/ 31 h 629951"/>
              <a:gd name="connsiteX0" fmla="*/ 0 w 1280160"/>
              <a:gd name="connsiteY0" fmla="*/ 629951 h 629951"/>
              <a:gd name="connsiteX1" fmla="*/ 0 w 1280160"/>
              <a:gd name="connsiteY1" fmla="*/ 629951 h 629951"/>
              <a:gd name="connsiteX2" fmla="*/ 1036320 w 1280160"/>
              <a:gd name="connsiteY2" fmla="*/ 10191 h 629951"/>
              <a:gd name="connsiteX3" fmla="*/ 1280160 w 1280160"/>
              <a:gd name="connsiteY3" fmla="*/ 31 h 629951"/>
              <a:gd name="connsiteX0" fmla="*/ 0 w 1280160"/>
              <a:gd name="connsiteY0" fmla="*/ 629920 h 629920"/>
              <a:gd name="connsiteX1" fmla="*/ 0 w 1280160"/>
              <a:gd name="connsiteY1" fmla="*/ 629920 h 629920"/>
              <a:gd name="connsiteX2" fmla="*/ 1280160 w 1280160"/>
              <a:gd name="connsiteY2" fmla="*/ 0 h 629920"/>
              <a:gd name="connsiteX0" fmla="*/ 0 w 1280160"/>
              <a:gd name="connsiteY0" fmla="*/ 629920 h 629920"/>
              <a:gd name="connsiteX1" fmla="*/ 0 w 1280160"/>
              <a:gd name="connsiteY1" fmla="*/ 629920 h 629920"/>
              <a:gd name="connsiteX2" fmla="*/ 741680 w 1280160"/>
              <a:gd name="connsiteY2" fmla="*/ 50799 h 629920"/>
              <a:gd name="connsiteX3" fmla="*/ 1280160 w 1280160"/>
              <a:gd name="connsiteY3" fmla="*/ 0 h 629920"/>
              <a:gd name="connsiteX0" fmla="*/ 0 w 1280160"/>
              <a:gd name="connsiteY0" fmla="*/ 629920 h 629920"/>
              <a:gd name="connsiteX1" fmla="*/ 0 w 1280160"/>
              <a:gd name="connsiteY1" fmla="*/ 629920 h 629920"/>
              <a:gd name="connsiteX2" fmla="*/ 741680 w 1280160"/>
              <a:gd name="connsiteY2" fmla="*/ 50799 h 629920"/>
              <a:gd name="connsiteX3" fmla="*/ 1280160 w 1280160"/>
              <a:gd name="connsiteY3" fmla="*/ 0 h 629920"/>
              <a:gd name="connsiteX0" fmla="*/ 0 w 1280160"/>
              <a:gd name="connsiteY0" fmla="*/ 629920 h 629920"/>
              <a:gd name="connsiteX1" fmla="*/ 0 w 1280160"/>
              <a:gd name="connsiteY1" fmla="*/ 629920 h 629920"/>
              <a:gd name="connsiteX2" fmla="*/ 1280160 w 1280160"/>
              <a:gd name="connsiteY2" fmla="*/ 0 h 629920"/>
              <a:gd name="connsiteX0" fmla="*/ 0 w 1280160"/>
              <a:gd name="connsiteY0" fmla="*/ 629940 h 629940"/>
              <a:gd name="connsiteX1" fmla="*/ 0 w 1280160"/>
              <a:gd name="connsiteY1" fmla="*/ 629940 h 629940"/>
              <a:gd name="connsiteX2" fmla="*/ 1280160 w 1280160"/>
              <a:gd name="connsiteY2" fmla="*/ 20 h 629940"/>
              <a:gd name="connsiteX0" fmla="*/ 0 w 1280160"/>
              <a:gd name="connsiteY0" fmla="*/ 629940 h 629940"/>
              <a:gd name="connsiteX1" fmla="*/ 0 w 1280160"/>
              <a:gd name="connsiteY1" fmla="*/ 629940 h 629940"/>
              <a:gd name="connsiteX2" fmla="*/ 1280160 w 1280160"/>
              <a:gd name="connsiteY2" fmla="*/ 20 h 629940"/>
              <a:gd name="connsiteX0" fmla="*/ 0 w 1280160"/>
              <a:gd name="connsiteY0" fmla="*/ 629958 h 629958"/>
              <a:gd name="connsiteX1" fmla="*/ 213360 w 1280160"/>
              <a:gd name="connsiteY1" fmla="*/ 426758 h 629958"/>
              <a:gd name="connsiteX2" fmla="*/ 1280160 w 1280160"/>
              <a:gd name="connsiteY2" fmla="*/ 38 h 629958"/>
              <a:gd name="connsiteX0" fmla="*/ 0 w 1280160"/>
              <a:gd name="connsiteY0" fmla="*/ 629920 h 629920"/>
              <a:gd name="connsiteX1" fmla="*/ 1280160 w 1280160"/>
              <a:gd name="connsiteY1" fmla="*/ 0 h 629920"/>
              <a:gd name="connsiteX0" fmla="*/ 0 w 1280160"/>
              <a:gd name="connsiteY0" fmla="*/ 629920 h 629920"/>
              <a:gd name="connsiteX1" fmla="*/ 1280160 w 1280160"/>
              <a:gd name="connsiteY1" fmla="*/ 0 h 629920"/>
              <a:gd name="connsiteX0" fmla="*/ 0 w 1280160"/>
              <a:gd name="connsiteY0" fmla="*/ 629920 h 629920"/>
              <a:gd name="connsiteX1" fmla="*/ 1280160 w 1280160"/>
              <a:gd name="connsiteY1" fmla="*/ 0 h 629920"/>
              <a:gd name="connsiteX0" fmla="*/ 0 w 1280160"/>
              <a:gd name="connsiteY0" fmla="*/ 629920 h 629920"/>
              <a:gd name="connsiteX1" fmla="*/ 1280160 w 1280160"/>
              <a:gd name="connsiteY1" fmla="*/ 0 h 629920"/>
              <a:gd name="connsiteX0" fmla="*/ 0 w 1280160"/>
              <a:gd name="connsiteY0" fmla="*/ 629920 h 629920"/>
              <a:gd name="connsiteX1" fmla="*/ 1280160 w 1280160"/>
              <a:gd name="connsiteY1" fmla="*/ 0 h 62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0160" h="629920">
                <a:moveTo>
                  <a:pt x="0" y="629920"/>
                </a:moveTo>
                <a:cubicBezTo>
                  <a:pt x="239668" y="265972"/>
                  <a:pt x="741680" y="3624"/>
                  <a:pt x="1280160" y="0"/>
                </a:cubicBezTo>
              </a:path>
            </a:pathLst>
          </a:custGeom>
          <a:ln>
            <a:tailEnd type="triangle" w="lg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3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16" y="3628778"/>
            <a:ext cx="6301483" cy="26958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17" y="3628778"/>
            <a:ext cx="6301483" cy="2695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GMAC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22859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Global Memory for Accelerators : user-level ADSM run-time</a:t>
            </a:r>
          </a:p>
          <a:p>
            <a:r>
              <a:rPr lang="en-US" sz="2400" dirty="0" smtClean="0"/>
              <a:t>Optimized library calls:</a:t>
            </a:r>
            <a:r>
              <a:rPr lang="en-US" sz="2000" dirty="0" smtClean="0"/>
              <a:t> </a:t>
            </a:r>
            <a:r>
              <a:rPr lang="en-US" sz="2000" dirty="0"/>
              <a:t> </a:t>
            </a:r>
            <a:r>
              <a:rPr lang="en-US" sz="2000" dirty="0" err="1" smtClean="0"/>
              <a:t>memset</a:t>
            </a:r>
            <a:r>
              <a:rPr lang="en-US" sz="2000" dirty="0" smtClean="0"/>
              <a:t>, </a:t>
            </a:r>
            <a:r>
              <a:rPr lang="en-US" sz="2000" dirty="0" err="1" smtClean="0"/>
              <a:t>memcpy</a:t>
            </a:r>
            <a:r>
              <a:rPr lang="en-US" sz="2000" dirty="0" smtClean="0"/>
              <a:t>, </a:t>
            </a:r>
            <a:r>
              <a:rPr lang="en-US" sz="2000" dirty="0" err="1" smtClean="0"/>
              <a:t>fread</a:t>
            </a:r>
            <a:r>
              <a:rPr lang="en-US" sz="2000" dirty="0" smtClean="0"/>
              <a:t>, </a:t>
            </a:r>
            <a:r>
              <a:rPr lang="en-US" sz="2000" dirty="0" err="1" smtClean="0"/>
              <a:t>fwrite</a:t>
            </a:r>
            <a:r>
              <a:rPr lang="en-US" sz="2000" dirty="0" smtClean="0"/>
              <a:t>, </a:t>
            </a:r>
            <a:r>
              <a:rPr lang="en-US" sz="2000" dirty="0" err="1" smtClean="0"/>
              <a:t>MPI_send</a:t>
            </a:r>
            <a:r>
              <a:rPr lang="en-US" sz="2000" dirty="0" smtClean="0"/>
              <a:t>, </a:t>
            </a:r>
            <a:r>
              <a:rPr lang="en-US" sz="2000" dirty="0" err="1" smtClean="0"/>
              <a:t>MPI_receive</a:t>
            </a:r>
            <a:endParaRPr lang="en-US" sz="2000" dirty="0" smtClean="0"/>
          </a:p>
          <a:p>
            <a:r>
              <a:rPr lang="en-US" sz="2400" dirty="0" smtClean="0"/>
              <a:t>Double buffering of data transfers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ECE408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2A519B-B1E2-4752-9CAD-6CA66FB8CB46}" type="slidenum">
              <a:rPr lang="en-US" smtClean="0"/>
              <a:t>29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 rot="20925743">
            <a:off x="3106337" y="3798705"/>
            <a:ext cx="681713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0" y="4837387"/>
            <a:ext cx="1752600" cy="923330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Transfer to GPU while reading from disk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6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CUDA-based cluster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1"/>
            <a:ext cx="8305800" cy="963216"/>
          </a:xfrm>
        </p:spPr>
        <p:txBody>
          <a:bodyPr/>
          <a:lstStyle/>
          <a:p>
            <a:r>
              <a:rPr lang="en-US" dirty="0" smtClean="0"/>
              <a:t>Each node contains </a:t>
            </a:r>
            <a:r>
              <a:rPr lang="en-US" i="1" dirty="0" smtClean="0"/>
              <a:t>N</a:t>
            </a:r>
            <a:r>
              <a:rPr lang="en-US" dirty="0" smtClean="0"/>
              <a:t> GPUs</a:t>
            </a:r>
          </a:p>
          <a:p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4876800" y="1981200"/>
            <a:ext cx="3886200" cy="4267200"/>
            <a:chOff x="533400" y="1828800"/>
            <a:chExt cx="3886200" cy="4267200"/>
          </a:xfrm>
        </p:grpSpPr>
        <p:sp>
          <p:nvSpPr>
            <p:cNvPr id="17" name="Rectangle 16"/>
            <p:cNvSpPr/>
            <p:nvPr/>
          </p:nvSpPr>
          <p:spPr>
            <a:xfrm>
              <a:off x="2075148" y="2182416"/>
              <a:ext cx="792088" cy="5292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…</a:t>
              </a:r>
              <a:endParaRPr lang="es-ES" sz="24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075148" y="4535252"/>
              <a:ext cx="792088" cy="5292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…</a:t>
              </a:r>
              <a:endParaRPr lang="es-ES" sz="2400" b="1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09712" y="2074660"/>
              <a:ext cx="1041400" cy="744719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GPU 0</a:t>
              </a:r>
              <a:endParaRPr lang="en-US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191272" y="2074659"/>
              <a:ext cx="1041400" cy="744719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GPU N</a:t>
              </a:r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769547" y="2855640"/>
              <a:ext cx="381000" cy="153732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 smtClean="0"/>
                <a:t>PCIe</a:t>
              </a:r>
              <a:endParaRPr lang="en-US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810272" y="2855640"/>
              <a:ext cx="381000" cy="153732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 smtClean="0"/>
                <a:t>PCIe</a:t>
              </a:r>
              <a:endParaRPr 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815008" y="4427496"/>
              <a:ext cx="1041400" cy="7447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  <a:r>
                <a:rPr lang="en-US" dirty="0" smtClean="0"/>
                <a:t>PU 0</a:t>
              </a:r>
              <a:endParaRPr lang="en-US" dirty="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090712" y="4427373"/>
              <a:ext cx="1041400" cy="7447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  <a:r>
                <a:rPr lang="en-US" dirty="0" smtClean="0"/>
                <a:t>PU </a:t>
              </a:r>
              <a:r>
                <a:rPr lang="en-US" dirty="0"/>
                <a:t>M</a:t>
              </a: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815008" y="5344263"/>
              <a:ext cx="3317104" cy="60772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Host Memory</a:t>
              </a: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33400" y="1828800"/>
              <a:ext cx="3886200" cy="4267200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85800" y="1981200"/>
            <a:ext cx="3886200" cy="4267200"/>
            <a:chOff x="533400" y="1828800"/>
            <a:chExt cx="3886200" cy="4267200"/>
          </a:xfrm>
        </p:grpSpPr>
        <p:sp>
          <p:nvSpPr>
            <p:cNvPr id="42" name="Rectangle 41"/>
            <p:cNvSpPr/>
            <p:nvPr/>
          </p:nvSpPr>
          <p:spPr>
            <a:xfrm>
              <a:off x="2075148" y="2182416"/>
              <a:ext cx="792088" cy="5292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…</a:t>
              </a:r>
              <a:endParaRPr lang="es-ES" sz="2400" b="1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75148" y="4535252"/>
              <a:ext cx="792088" cy="5292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…</a:t>
              </a:r>
              <a:endParaRPr lang="es-ES" sz="2400" b="1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709712" y="2074660"/>
              <a:ext cx="1041400" cy="744719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GPU 0</a:t>
              </a:r>
              <a:endParaRPr lang="en-US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3191272" y="2074659"/>
              <a:ext cx="1041400" cy="744719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GPU N</a:t>
              </a:r>
              <a:endParaRPr lang="en-US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1769547" y="2855640"/>
              <a:ext cx="381000" cy="153732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 smtClean="0"/>
                <a:t>PCIe</a:t>
              </a:r>
              <a:endParaRPr lang="en-US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2810272" y="2855640"/>
              <a:ext cx="381000" cy="153732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 smtClean="0"/>
                <a:t>PCIe</a:t>
              </a:r>
              <a:endParaRPr lang="en-US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815008" y="4427496"/>
              <a:ext cx="1041400" cy="7447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  <a:r>
                <a:rPr lang="en-US" dirty="0" smtClean="0"/>
                <a:t>PU 0</a:t>
              </a:r>
              <a:endParaRPr lang="en-US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090712" y="4427373"/>
              <a:ext cx="1041400" cy="7447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  <a:r>
                <a:rPr lang="en-US" dirty="0" smtClean="0"/>
                <a:t>PU </a:t>
              </a:r>
              <a:r>
                <a:rPr lang="en-US" dirty="0"/>
                <a:t>M</a:t>
              </a: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815008" y="5344263"/>
              <a:ext cx="3317104" cy="60772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Host Memory</a:t>
              </a:r>
              <a:endParaRPr lang="en-US" dirty="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533400" y="1828800"/>
              <a:ext cx="3886200" cy="4267200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A6FE50F2-1933-4704-B64F-C447B3E025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9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GMAC in Code (I)</a:t>
            </a:r>
            <a:endParaRPr lang="en-US" dirty="0"/>
          </a:p>
        </p:txBody>
      </p:sp>
      <p:sp>
        <p:nvSpPr>
          <p:cNvPr id="6" name="Text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381000" y="1219200"/>
            <a:ext cx="8305800" cy="4770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indent="0" defTabSz="457200">
              <a:buNone/>
              <a:tabLst>
                <a:tab pos="457200" algn="l"/>
              </a:tabLst>
            </a:pPr>
            <a:r>
              <a:rPr lang="en-US" sz="1600" dirty="0" err="1">
                <a:latin typeface="Consolas" pitchFamily="49" charset="0"/>
                <a:ea typeface="Lucida Console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ea typeface="Lucida Console" charset="0"/>
                <a:cs typeface="Consolas" pitchFamily="49" charset="0"/>
              </a:rPr>
              <a:t> main(</a:t>
            </a:r>
            <a:r>
              <a:rPr lang="en-US" sz="1600" dirty="0" err="1">
                <a:latin typeface="Consolas" pitchFamily="49" charset="0"/>
                <a:ea typeface="Lucida Console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ea typeface="Lucida Console" charset="0"/>
                <a:cs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  <a:ea typeface="Lucida Console" charset="0"/>
                <a:cs typeface="Consolas" pitchFamily="49" charset="0"/>
              </a:rPr>
              <a:t>argc</a:t>
            </a:r>
            <a:r>
              <a:rPr lang="en-US" sz="1600" dirty="0">
                <a:latin typeface="Consolas" pitchFamily="49" charset="0"/>
                <a:ea typeface="Lucida Console" charset="0"/>
                <a:cs typeface="Consolas" pitchFamily="49" charset="0"/>
              </a:rPr>
              <a:t>, char *</a:t>
            </a:r>
            <a:r>
              <a:rPr lang="en-US" sz="1600" dirty="0" err="1">
                <a:latin typeface="Consolas" pitchFamily="49" charset="0"/>
                <a:ea typeface="Lucida Console" charset="0"/>
                <a:cs typeface="Consolas" pitchFamily="49" charset="0"/>
              </a:rPr>
              <a:t>argv</a:t>
            </a:r>
            <a:r>
              <a:rPr lang="en-US" sz="1600" dirty="0">
                <a:latin typeface="Consolas" pitchFamily="49" charset="0"/>
                <a:ea typeface="Lucida Console" charset="0"/>
                <a:cs typeface="Consolas" pitchFamily="49" charset="0"/>
              </a:rPr>
              <a:t>[])</a:t>
            </a:r>
          </a:p>
          <a:p>
            <a:pPr marL="0" indent="0" defTabSz="457200">
              <a:buNone/>
              <a:tabLst>
                <a:tab pos="457200" algn="l"/>
              </a:tabLst>
            </a:pPr>
            <a:r>
              <a:rPr lang="en-US" sz="1600" dirty="0">
                <a:latin typeface="Consolas" pitchFamily="49" charset="0"/>
                <a:ea typeface="Lucida Console" charset="0"/>
                <a:cs typeface="Consolas" pitchFamily="49" charset="0"/>
              </a:rPr>
              <a:t>{</a:t>
            </a:r>
          </a:p>
          <a:p>
            <a:pPr marL="0" indent="0" defTabSz="457200">
              <a:buNone/>
              <a:tabLst>
                <a:tab pos="457200" algn="l"/>
              </a:tabLst>
            </a:pPr>
            <a:r>
              <a:rPr lang="en-US" sz="1600" dirty="0">
                <a:latin typeface="Consolas" pitchFamily="49" charset="0"/>
                <a:ea typeface="Lucida Console" charset="0"/>
                <a:cs typeface="Consolas" pitchFamily="49" charset="0"/>
              </a:rPr>
              <a:t>    FILE *</a:t>
            </a:r>
            <a:r>
              <a:rPr lang="en-US" sz="1600" dirty="0" err="1">
                <a:latin typeface="Consolas" pitchFamily="49" charset="0"/>
                <a:ea typeface="Lucida Console" charset="0"/>
                <a:cs typeface="Consolas" pitchFamily="49" charset="0"/>
              </a:rPr>
              <a:t>fp</a:t>
            </a:r>
            <a:r>
              <a:rPr lang="en-US" sz="1600" dirty="0">
                <a:latin typeface="Consolas" pitchFamily="49" charset="0"/>
                <a:ea typeface="Lucida Console" charset="0"/>
                <a:cs typeface="Consolas" pitchFamily="49" charset="0"/>
              </a:rPr>
              <a:t>;</a:t>
            </a:r>
          </a:p>
          <a:p>
            <a:pPr marL="0" indent="0" defTabSz="457200">
              <a:buNone/>
              <a:tabLst>
                <a:tab pos="457200" algn="l"/>
              </a:tabLst>
            </a:pPr>
            <a:r>
              <a:rPr lang="en-US" sz="1600" dirty="0">
                <a:latin typeface="Consolas" pitchFamily="49" charset="0"/>
                <a:ea typeface="Lucida Console" charset="0"/>
                <a:cs typeface="Consolas" pitchFamily="49" charset="0"/>
              </a:rPr>
              <a:t>    </a:t>
            </a:r>
            <a:r>
              <a:rPr lang="en-US" sz="1600" dirty="0" err="1">
                <a:latin typeface="Consolas" pitchFamily="49" charset="0"/>
                <a:ea typeface="Lucida Console" charset="0"/>
                <a:cs typeface="Consolas" pitchFamily="49" charset="0"/>
              </a:rPr>
              <a:t>struct</a:t>
            </a:r>
            <a:r>
              <a:rPr lang="en-US" sz="1600" dirty="0">
                <a:latin typeface="Consolas" pitchFamily="49" charset="0"/>
                <a:ea typeface="Lucida Console" charset="0"/>
                <a:cs typeface="Consolas" pitchFamily="49" charset="0"/>
              </a:rPr>
              <a:t> stat </a:t>
            </a:r>
            <a:r>
              <a:rPr lang="en-US" sz="1600" dirty="0" err="1">
                <a:latin typeface="Consolas" pitchFamily="49" charset="0"/>
                <a:ea typeface="Lucida Console" charset="0"/>
                <a:cs typeface="Consolas" pitchFamily="49" charset="0"/>
              </a:rPr>
              <a:t>file_stat</a:t>
            </a:r>
            <a:r>
              <a:rPr lang="en-US" sz="1600" dirty="0">
                <a:latin typeface="Consolas" pitchFamily="49" charset="0"/>
                <a:ea typeface="Lucida Console" charset="0"/>
                <a:cs typeface="Consolas" pitchFamily="49" charset="0"/>
              </a:rPr>
              <a:t>;</a:t>
            </a:r>
          </a:p>
          <a:p>
            <a:pPr marL="0" indent="0" defTabSz="457200">
              <a:buNone/>
              <a:tabLst>
                <a:tab pos="457200" algn="l"/>
              </a:tabLst>
            </a:pPr>
            <a:r>
              <a:rPr lang="en-US" sz="1600" dirty="0">
                <a:latin typeface="Consolas" pitchFamily="49" charset="0"/>
                <a:ea typeface="Lucida Console" charset="0"/>
                <a:cs typeface="Consolas" pitchFamily="49" charset="0"/>
              </a:rPr>
              <a:t>    </a:t>
            </a:r>
            <a:r>
              <a:rPr lang="en-US" sz="1600" dirty="0" err="1">
                <a:latin typeface="Consolas" pitchFamily="49" charset="0"/>
                <a:ea typeface="Lucida Console" charset="0"/>
                <a:cs typeface="Consolas" pitchFamily="49" charset="0"/>
              </a:rPr>
              <a:t>gmacError_t</a:t>
            </a:r>
            <a:r>
              <a:rPr lang="en-US" sz="1600" dirty="0">
                <a:latin typeface="Consolas" pitchFamily="49" charset="0"/>
                <a:ea typeface="Lucida Console" charset="0"/>
                <a:cs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  <a:ea typeface="Lucida Console" charset="0"/>
                <a:cs typeface="Consolas" pitchFamily="49" charset="0"/>
              </a:rPr>
              <a:t>gmac_ret</a:t>
            </a:r>
            <a:r>
              <a:rPr lang="en-US" sz="1600" dirty="0">
                <a:latin typeface="Consolas" pitchFamily="49" charset="0"/>
                <a:ea typeface="Lucida Console" charset="0"/>
                <a:cs typeface="Consolas" pitchFamily="49" charset="0"/>
              </a:rPr>
              <a:t>;</a:t>
            </a:r>
          </a:p>
          <a:p>
            <a:pPr marL="0" indent="0" defTabSz="457200">
              <a:buNone/>
              <a:tabLst>
                <a:tab pos="457200" algn="l"/>
              </a:tabLst>
            </a:pPr>
            <a:r>
              <a:rPr lang="en-US" sz="1600" dirty="0">
                <a:latin typeface="Consolas" pitchFamily="49" charset="0"/>
                <a:ea typeface="Lucida Console" charset="0"/>
                <a:cs typeface="Consolas" pitchFamily="49" charset="0"/>
              </a:rPr>
              <a:t>    void *buffer;</a:t>
            </a:r>
          </a:p>
          <a:p>
            <a:pPr marL="0" indent="0" defTabSz="457200">
              <a:buNone/>
              <a:tabLst>
                <a:tab pos="457200" algn="l"/>
              </a:tabLst>
            </a:pPr>
            <a:r>
              <a:rPr lang="en-US" sz="1600" dirty="0">
                <a:latin typeface="Consolas" pitchFamily="49" charset="0"/>
                <a:ea typeface="Lucida Console" charset="0"/>
                <a:cs typeface="Consolas" pitchFamily="49" charset="0"/>
              </a:rPr>
              <a:t>    </a:t>
            </a:r>
            <a:r>
              <a:rPr lang="en-US" sz="1600" dirty="0" err="1">
                <a:latin typeface="Consolas" pitchFamily="49" charset="0"/>
                <a:ea typeface="Lucida Console" charset="0"/>
                <a:cs typeface="Consolas" pitchFamily="49" charset="0"/>
              </a:rPr>
              <a:t>timestamp_t</a:t>
            </a:r>
            <a:r>
              <a:rPr lang="en-US" sz="1600" dirty="0">
                <a:latin typeface="Consolas" pitchFamily="49" charset="0"/>
                <a:ea typeface="Lucida Console" charset="0"/>
                <a:cs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  <a:ea typeface="Lucida Console" charset="0"/>
                <a:cs typeface="Consolas" pitchFamily="49" charset="0"/>
              </a:rPr>
              <a:t>start_time</a:t>
            </a:r>
            <a:r>
              <a:rPr lang="en-US" sz="1600" dirty="0">
                <a:latin typeface="Consolas" pitchFamily="49" charset="0"/>
                <a:ea typeface="Lucida Console" charset="0"/>
                <a:cs typeface="Consolas" pitchFamily="49" charset="0"/>
              </a:rPr>
              <a:t>, </a:t>
            </a:r>
            <a:r>
              <a:rPr lang="en-US" sz="1600" dirty="0" err="1">
                <a:latin typeface="Consolas" pitchFamily="49" charset="0"/>
                <a:ea typeface="Lucida Console" charset="0"/>
                <a:cs typeface="Consolas" pitchFamily="49" charset="0"/>
              </a:rPr>
              <a:t>end_time</a:t>
            </a:r>
            <a:r>
              <a:rPr lang="en-US" sz="1600" dirty="0">
                <a:latin typeface="Consolas" pitchFamily="49" charset="0"/>
                <a:ea typeface="Lucida Console" charset="0"/>
                <a:cs typeface="Consolas" pitchFamily="49" charset="0"/>
              </a:rPr>
              <a:t>;</a:t>
            </a:r>
          </a:p>
          <a:p>
            <a:pPr marL="0" indent="0" defTabSz="457200">
              <a:buNone/>
              <a:tabLst>
                <a:tab pos="457200" algn="l"/>
              </a:tabLst>
            </a:pPr>
            <a:r>
              <a:rPr lang="en-US" sz="1600" dirty="0">
                <a:latin typeface="Consolas" pitchFamily="49" charset="0"/>
                <a:ea typeface="Lucida Console" charset="0"/>
                <a:cs typeface="Consolas" pitchFamily="49" charset="0"/>
              </a:rPr>
              <a:t>    float </a:t>
            </a:r>
            <a:r>
              <a:rPr lang="en-US" sz="1600" dirty="0" err="1">
                <a:latin typeface="Consolas" pitchFamily="49" charset="0"/>
                <a:ea typeface="Lucida Console" charset="0"/>
                <a:cs typeface="Consolas" pitchFamily="49" charset="0"/>
              </a:rPr>
              <a:t>bw</a:t>
            </a:r>
            <a:r>
              <a:rPr lang="en-US" sz="1600" dirty="0">
                <a:latin typeface="Consolas" pitchFamily="49" charset="0"/>
                <a:ea typeface="Lucida Console" charset="0"/>
                <a:cs typeface="Consolas" pitchFamily="49" charset="0"/>
              </a:rPr>
              <a:t>;</a:t>
            </a:r>
          </a:p>
          <a:p>
            <a:pPr marL="0" indent="0" defTabSz="457200">
              <a:buNone/>
              <a:tabLst>
                <a:tab pos="457200" algn="l"/>
              </a:tabLst>
            </a:pPr>
            <a:endParaRPr lang="en-US" sz="1600" dirty="0">
              <a:latin typeface="Consolas" pitchFamily="49" charset="0"/>
              <a:ea typeface="Lucida Console" charset="0"/>
              <a:cs typeface="Consolas" pitchFamily="49" charset="0"/>
            </a:endParaRPr>
          </a:p>
          <a:p>
            <a:pPr marL="0" indent="0" defTabSz="457200">
              <a:buNone/>
              <a:tabLst>
                <a:tab pos="457200" algn="l"/>
              </a:tabLst>
            </a:pPr>
            <a:r>
              <a:rPr lang="en-US" sz="1600" dirty="0">
                <a:latin typeface="Consolas" pitchFamily="49" charset="0"/>
                <a:ea typeface="Lucida Console" charset="0"/>
                <a:cs typeface="Consolas" pitchFamily="49" charset="0"/>
              </a:rPr>
              <a:t>    if(</a:t>
            </a:r>
            <a:r>
              <a:rPr lang="en-US" sz="1600" dirty="0" err="1">
                <a:latin typeface="Consolas" pitchFamily="49" charset="0"/>
                <a:ea typeface="Lucida Console" charset="0"/>
                <a:cs typeface="Consolas" pitchFamily="49" charset="0"/>
              </a:rPr>
              <a:t>argc</a:t>
            </a:r>
            <a:r>
              <a:rPr lang="en-US" sz="1600" dirty="0">
                <a:latin typeface="Consolas" pitchFamily="49" charset="0"/>
                <a:ea typeface="Lucida Console" charset="0"/>
                <a:cs typeface="Consolas" pitchFamily="49" charset="0"/>
              </a:rPr>
              <a:t> &lt; LAST_PARAM) FATAL("Bad argument count");</a:t>
            </a:r>
          </a:p>
          <a:p>
            <a:pPr marL="0" indent="0" defTabSz="457200">
              <a:buNone/>
              <a:tabLst>
                <a:tab pos="457200" algn="l"/>
              </a:tabLst>
            </a:pPr>
            <a:endParaRPr lang="en-US" sz="1600" dirty="0">
              <a:latin typeface="Consolas" pitchFamily="49" charset="0"/>
              <a:ea typeface="Lucida Console" charset="0"/>
              <a:cs typeface="Consolas" pitchFamily="49" charset="0"/>
            </a:endParaRPr>
          </a:p>
          <a:p>
            <a:pPr marL="0" indent="0" defTabSz="457200">
              <a:buNone/>
              <a:tabLst>
                <a:tab pos="457200" algn="l"/>
              </a:tabLst>
            </a:pPr>
            <a:r>
              <a:rPr lang="en-US" sz="1600" dirty="0">
                <a:latin typeface="Consolas" pitchFamily="49" charset="0"/>
                <a:ea typeface="Lucida Console" charset="0"/>
                <a:cs typeface="Consolas" pitchFamily="49" charset="0"/>
              </a:rPr>
              <a:t>    if((</a:t>
            </a:r>
            <a:r>
              <a:rPr lang="en-US" sz="1600" dirty="0" err="1">
                <a:latin typeface="Consolas" pitchFamily="49" charset="0"/>
                <a:ea typeface="Lucida Console" charset="0"/>
                <a:cs typeface="Consolas" pitchFamily="49" charset="0"/>
              </a:rPr>
              <a:t>fp</a:t>
            </a:r>
            <a:r>
              <a:rPr lang="en-US" sz="1600" dirty="0">
                <a:latin typeface="Consolas" pitchFamily="49" charset="0"/>
                <a:ea typeface="Lucida Console" charset="0"/>
                <a:cs typeface="Consolas" pitchFamily="49" charset="0"/>
              </a:rPr>
              <a:t> = </a:t>
            </a:r>
            <a:r>
              <a:rPr lang="en-US" sz="1600" dirty="0" err="1">
                <a:latin typeface="Consolas" pitchFamily="49" charset="0"/>
                <a:ea typeface="Lucida Console" charset="0"/>
                <a:cs typeface="Consolas" pitchFamily="49" charset="0"/>
              </a:rPr>
              <a:t>fopen</a:t>
            </a:r>
            <a:r>
              <a:rPr lang="en-US" sz="1600" dirty="0">
                <a:latin typeface="Consolas" pitchFamily="49" charset="0"/>
                <a:ea typeface="Lucida Console" charset="0"/>
                <a:cs typeface="Consolas" pitchFamily="49" charset="0"/>
              </a:rPr>
              <a:t>(</a:t>
            </a:r>
            <a:r>
              <a:rPr lang="en-US" sz="1600" dirty="0" err="1">
                <a:latin typeface="Consolas" pitchFamily="49" charset="0"/>
                <a:ea typeface="Lucida Console" charset="0"/>
                <a:cs typeface="Consolas" pitchFamily="49" charset="0"/>
              </a:rPr>
              <a:t>argv</a:t>
            </a:r>
            <a:r>
              <a:rPr lang="en-US" sz="1600" dirty="0">
                <a:latin typeface="Consolas" pitchFamily="49" charset="0"/>
                <a:ea typeface="Lucida Console" charset="0"/>
                <a:cs typeface="Consolas" pitchFamily="49" charset="0"/>
              </a:rPr>
              <a:t>[FILE_NAME], "r")) &lt; 0)</a:t>
            </a:r>
          </a:p>
          <a:p>
            <a:pPr marL="0" indent="0" defTabSz="457200">
              <a:buNone/>
              <a:tabLst>
                <a:tab pos="457200" algn="l"/>
              </a:tabLst>
            </a:pPr>
            <a:r>
              <a:rPr lang="en-US" sz="1600" dirty="0">
                <a:latin typeface="Consolas" pitchFamily="49" charset="0"/>
                <a:ea typeface="Lucida Console" charset="0"/>
                <a:cs typeface="Consolas" pitchFamily="49" charset="0"/>
              </a:rPr>
              <a:t>        FATAL("Unable to open %s", </a:t>
            </a:r>
            <a:r>
              <a:rPr lang="en-US" sz="1600" dirty="0" err="1">
                <a:latin typeface="Consolas" pitchFamily="49" charset="0"/>
                <a:ea typeface="Lucida Console" charset="0"/>
                <a:cs typeface="Consolas" pitchFamily="49" charset="0"/>
              </a:rPr>
              <a:t>argv</a:t>
            </a:r>
            <a:r>
              <a:rPr lang="en-US" sz="1600" dirty="0">
                <a:latin typeface="Consolas" pitchFamily="49" charset="0"/>
                <a:ea typeface="Lucida Console" charset="0"/>
                <a:cs typeface="Consolas" pitchFamily="49" charset="0"/>
              </a:rPr>
              <a:t>[FILE_NAME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]);</a:t>
            </a:r>
          </a:p>
          <a:p>
            <a:pPr marL="0" indent="0" defTabSz="457200">
              <a:buNone/>
              <a:tabLst>
                <a:tab pos="457200" algn="l"/>
              </a:tabLst>
            </a:pPr>
            <a:endParaRPr lang="en-US" sz="1600" dirty="0" smtClean="0">
              <a:latin typeface="Consolas" pitchFamily="49" charset="0"/>
              <a:ea typeface="Lucida Console" charset="0"/>
              <a:cs typeface="Consolas" pitchFamily="49" charset="0"/>
            </a:endParaRPr>
          </a:p>
          <a:p>
            <a:pPr marL="0" indent="0" defTabSz="457200">
              <a:buNone/>
              <a:tabLst>
                <a:tab pos="457200" algn="l"/>
              </a:tabLst>
            </a:pP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    </a:t>
            </a:r>
            <a:r>
              <a:rPr lang="en-US" sz="1600" dirty="0">
                <a:latin typeface="Consolas" pitchFamily="49" charset="0"/>
                <a:ea typeface="Lucida Console" charset="0"/>
                <a:cs typeface="Consolas" pitchFamily="49" charset="0"/>
              </a:rPr>
              <a:t>if(</a:t>
            </a:r>
            <a:r>
              <a:rPr lang="en-US" sz="1600" dirty="0" err="1">
                <a:latin typeface="Consolas" pitchFamily="49" charset="0"/>
                <a:ea typeface="Lucida Console" charset="0"/>
                <a:cs typeface="Consolas" pitchFamily="49" charset="0"/>
              </a:rPr>
              <a:t>fstat</a:t>
            </a:r>
            <a:r>
              <a:rPr lang="en-US" sz="1600" dirty="0">
                <a:latin typeface="Consolas" pitchFamily="49" charset="0"/>
                <a:ea typeface="Lucida Console" charset="0"/>
                <a:cs typeface="Consolas" pitchFamily="49" charset="0"/>
              </a:rPr>
              <a:t>(</a:t>
            </a:r>
            <a:r>
              <a:rPr lang="en-US" sz="1600" dirty="0" err="1">
                <a:latin typeface="Consolas" pitchFamily="49" charset="0"/>
                <a:ea typeface="Lucida Console" charset="0"/>
                <a:cs typeface="Consolas" pitchFamily="49" charset="0"/>
              </a:rPr>
              <a:t>fileno</a:t>
            </a:r>
            <a:r>
              <a:rPr lang="en-US" sz="1600" dirty="0">
                <a:latin typeface="Consolas" pitchFamily="49" charset="0"/>
                <a:ea typeface="Lucida Console" charset="0"/>
                <a:cs typeface="Consolas" pitchFamily="49" charset="0"/>
              </a:rPr>
              <a:t>(</a:t>
            </a:r>
            <a:r>
              <a:rPr lang="en-US" sz="1600" dirty="0" err="1">
                <a:latin typeface="Consolas" pitchFamily="49" charset="0"/>
                <a:ea typeface="Lucida Console" charset="0"/>
                <a:cs typeface="Consolas" pitchFamily="49" charset="0"/>
              </a:rPr>
              <a:t>fp</a:t>
            </a:r>
            <a:r>
              <a:rPr lang="en-US" sz="1600" dirty="0">
                <a:latin typeface="Consolas" pitchFamily="49" charset="0"/>
                <a:ea typeface="Lucida Console" charset="0"/>
                <a:cs typeface="Consolas" pitchFamily="49" charset="0"/>
              </a:rPr>
              <a:t>), &amp;</a:t>
            </a:r>
            <a:r>
              <a:rPr lang="en-US" sz="1600" dirty="0" err="1">
                <a:latin typeface="Consolas" pitchFamily="49" charset="0"/>
                <a:ea typeface="Lucida Console" charset="0"/>
                <a:cs typeface="Consolas" pitchFamily="49" charset="0"/>
              </a:rPr>
              <a:t>file_stat</a:t>
            </a:r>
            <a:r>
              <a:rPr lang="en-US" sz="1600" dirty="0">
                <a:latin typeface="Consolas" pitchFamily="49" charset="0"/>
                <a:ea typeface="Lucida Console" charset="0"/>
                <a:cs typeface="Consolas" pitchFamily="49" charset="0"/>
              </a:rPr>
              <a:t>) &lt; 0)</a:t>
            </a:r>
          </a:p>
          <a:p>
            <a:pPr marL="0" indent="0" defTabSz="457200">
              <a:buNone/>
              <a:tabLst>
                <a:tab pos="457200" algn="l"/>
              </a:tabLst>
            </a:pPr>
            <a:r>
              <a:rPr lang="en-US" sz="1600" dirty="0">
                <a:latin typeface="Consolas" pitchFamily="49" charset="0"/>
                <a:ea typeface="Lucida Console" charset="0"/>
                <a:cs typeface="Consolas" pitchFamily="49" charset="0"/>
              </a:rPr>
              <a:t>        FATAL("Unable to read meta data for %s", </a:t>
            </a:r>
            <a:r>
              <a:rPr lang="en-US" sz="1600" dirty="0" err="1">
                <a:latin typeface="Consolas" pitchFamily="49" charset="0"/>
                <a:ea typeface="Lucida Console" charset="0"/>
                <a:cs typeface="Consolas" pitchFamily="49" charset="0"/>
              </a:rPr>
              <a:t>argv</a:t>
            </a:r>
            <a:r>
              <a:rPr lang="en-US" sz="1600" dirty="0">
                <a:latin typeface="Consolas" pitchFamily="49" charset="0"/>
                <a:ea typeface="Lucida Console" charset="0"/>
                <a:cs typeface="Consolas" pitchFamily="49" charset="0"/>
              </a:rPr>
              <a:t>[FILE_NAME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]);</a:t>
            </a:r>
            <a:endParaRPr lang="en-US" sz="1600" dirty="0">
              <a:latin typeface="Consolas" pitchFamily="49" charset="0"/>
              <a:ea typeface="Lucida Console" charset="0"/>
              <a:cs typeface="Consolas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ECE408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FE50F2-1933-4704-B64F-C447B3E0257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GMAC in Code (I)</a:t>
            </a:r>
            <a:endParaRPr lang="en-US" dirty="0"/>
          </a:p>
        </p:txBody>
      </p:sp>
      <p:sp>
        <p:nvSpPr>
          <p:cNvPr id="6" name="Text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381000" y="1219200"/>
            <a:ext cx="8305800" cy="50660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indent="0" defTabSz="457200">
              <a:buNone/>
              <a:tabLst>
                <a:tab pos="457200" algn="l"/>
              </a:tabLst>
            </a:pP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  <a:ea typeface="Lucida Console" charset="0"/>
                <a:cs typeface="Consolas" pitchFamily="49" charset="0"/>
              </a:rPr>
              <a:t>gmac_ret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 = </a:t>
            </a:r>
            <a:r>
              <a:rPr lang="en-US" sz="1600" dirty="0" err="1" smtClean="0">
                <a:latin typeface="Consolas" pitchFamily="49" charset="0"/>
                <a:ea typeface="Lucida Console" charset="0"/>
                <a:cs typeface="Consolas" pitchFamily="49" charset="0"/>
              </a:rPr>
              <a:t>gmacMalloc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(&amp;buffer, </a:t>
            </a:r>
            <a:r>
              <a:rPr lang="en-US" sz="1600" dirty="0" err="1" smtClean="0">
                <a:latin typeface="Consolas" pitchFamily="49" charset="0"/>
                <a:ea typeface="Lucida Console" charset="0"/>
                <a:cs typeface="Consolas" pitchFamily="49" charset="0"/>
              </a:rPr>
              <a:t>file_stat.st_size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);</a:t>
            </a:r>
          </a:p>
          <a:p>
            <a:pPr marL="0" indent="0" defTabSz="457200">
              <a:buNone/>
              <a:tabLst>
                <a:tab pos="457200" algn="l"/>
              </a:tabLst>
            </a:pP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    </a:t>
            </a:r>
            <a:r>
              <a:rPr lang="en-US" sz="1600" dirty="0" smtClean="0">
                <a:solidFill>
                  <a:schemeClr val="accent6"/>
                </a:solidFill>
                <a:latin typeface="Consolas" pitchFamily="49" charset="0"/>
                <a:ea typeface="Lucida Console" charset="0"/>
                <a:cs typeface="Consolas" pitchFamily="49" charset="0"/>
              </a:rPr>
              <a:t>if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ea typeface="Lucida Console" charset="0"/>
                <a:cs typeface="Consolas" pitchFamily="49" charset="0"/>
              </a:rPr>
              <a:t>gmac_ret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 != </a:t>
            </a:r>
            <a:r>
              <a:rPr lang="en-US" sz="1600" dirty="0" err="1" smtClean="0">
                <a:latin typeface="Consolas" pitchFamily="49" charset="0"/>
                <a:ea typeface="Lucida Console" charset="0"/>
                <a:cs typeface="Consolas" pitchFamily="49" charset="0"/>
              </a:rPr>
              <a:t>gmacSuccess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) FATAL(</a:t>
            </a:r>
            <a:r>
              <a:rPr lang="en-US" sz="1600" dirty="0" smtClean="0">
                <a:solidFill>
                  <a:schemeClr val="accent2"/>
                </a:solidFill>
                <a:latin typeface="Consolas" pitchFamily="49" charset="0"/>
                <a:ea typeface="Lucida Console" charset="0"/>
                <a:cs typeface="Consolas" pitchFamily="49" charset="0"/>
              </a:rPr>
              <a:t>"Unable to allocate memory"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);</a:t>
            </a:r>
          </a:p>
          <a:p>
            <a:pPr marL="0" indent="0" defTabSz="457200">
              <a:buNone/>
              <a:tabLst>
                <a:tab pos="457200" algn="l"/>
              </a:tabLst>
            </a:pPr>
            <a:endParaRPr lang="en-US" sz="1600" dirty="0" smtClean="0">
              <a:latin typeface="Consolas" pitchFamily="49" charset="0"/>
              <a:ea typeface="Lucida Console" charset="0"/>
              <a:cs typeface="Consolas" pitchFamily="49" charset="0"/>
            </a:endParaRPr>
          </a:p>
          <a:p>
            <a:pPr marL="0" indent="0" defTabSz="457200">
              <a:buNone/>
              <a:tabLst>
                <a:tab pos="457200" algn="l"/>
              </a:tabLst>
            </a:pP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  <a:ea typeface="Lucida Console" charset="0"/>
                <a:cs typeface="Consolas" pitchFamily="49" charset="0"/>
              </a:rPr>
              <a:t>start_time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 = </a:t>
            </a:r>
            <a:r>
              <a:rPr lang="en-US" sz="1600" dirty="0" err="1" smtClean="0">
                <a:latin typeface="Consolas" pitchFamily="49" charset="0"/>
                <a:ea typeface="Lucida Console" charset="0"/>
                <a:cs typeface="Consolas" pitchFamily="49" charset="0"/>
              </a:rPr>
              <a:t>get_timestamp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();</a:t>
            </a:r>
          </a:p>
          <a:p>
            <a:pPr marL="0" indent="0" defTabSz="457200">
              <a:buNone/>
              <a:tabLst>
                <a:tab pos="457200" algn="l"/>
              </a:tabLst>
            </a:pP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    </a:t>
            </a:r>
            <a:r>
              <a:rPr lang="en-US" sz="1600" dirty="0" smtClean="0">
                <a:solidFill>
                  <a:schemeClr val="accent6"/>
                </a:solidFill>
                <a:latin typeface="Consolas" pitchFamily="49" charset="0"/>
                <a:ea typeface="Lucida Console" charset="0"/>
                <a:cs typeface="Consolas" pitchFamily="49" charset="0"/>
              </a:rPr>
              <a:t>if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ea typeface="Lucida Console" charset="0"/>
                <a:cs typeface="Consolas" pitchFamily="49" charset="0"/>
              </a:rPr>
              <a:t>fread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(buffer, 1, </a:t>
            </a:r>
            <a:r>
              <a:rPr lang="en-US" sz="1600" dirty="0" err="1" smtClean="0">
                <a:latin typeface="Consolas" pitchFamily="49" charset="0"/>
                <a:ea typeface="Lucida Console" charset="0"/>
                <a:cs typeface="Consolas" pitchFamily="49" charset="0"/>
              </a:rPr>
              <a:t>file_stat.st_size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, </a:t>
            </a:r>
            <a:r>
              <a:rPr lang="en-US" sz="1600" dirty="0" err="1" smtClean="0">
                <a:latin typeface="Consolas" pitchFamily="49" charset="0"/>
                <a:ea typeface="Lucida Console" charset="0"/>
                <a:cs typeface="Consolas" pitchFamily="49" charset="0"/>
              </a:rPr>
              <a:t>fp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) &lt; </a:t>
            </a:r>
            <a:r>
              <a:rPr lang="en-US" sz="1600" dirty="0" err="1" smtClean="0">
                <a:latin typeface="Consolas" pitchFamily="49" charset="0"/>
                <a:ea typeface="Lucida Console" charset="0"/>
                <a:cs typeface="Consolas" pitchFamily="49" charset="0"/>
              </a:rPr>
              <a:t>file_stat.st_size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)</a:t>
            </a:r>
          </a:p>
          <a:p>
            <a:pPr marL="0" indent="0" defTabSz="457200">
              <a:buNone/>
              <a:tabLst>
                <a:tab pos="457200" algn="l"/>
              </a:tabLst>
            </a:pP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        FATAL(</a:t>
            </a:r>
            <a:r>
              <a:rPr lang="en-US" sz="1600" dirty="0" smtClean="0">
                <a:solidFill>
                  <a:schemeClr val="accent2"/>
                </a:solidFill>
                <a:latin typeface="Consolas" pitchFamily="49" charset="0"/>
                <a:ea typeface="Lucida Console" charset="0"/>
                <a:cs typeface="Consolas" pitchFamily="49" charset="0"/>
              </a:rPr>
              <a:t>"Unable to read data from %s"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, </a:t>
            </a:r>
            <a:r>
              <a:rPr lang="en-US" sz="1600" dirty="0" err="1" smtClean="0">
                <a:latin typeface="Consolas" pitchFamily="49" charset="0"/>
                <a:ea typeface="Lucida Console" charset="0"/>
                <a:cs typeface="Consolas" pitchFamily="49" charset="0"/>
              </a:rPr>
              <a:t>argv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[FILE_NAME]);</a:t>
            </a:r>
          </a:p>
          <a:p>
            <a:pPr marL="0" indent="0" defTabSz="457200">
              <a:buNone/>
              <a:tabLst>
                <a:tab pos="457200" algn="l"/>
              </a:tabLst>
            </a:pP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  <a:ea typeface="Lucida Console" charset="0"/>
                <a:cs typeface="Consolas" pitchFamily="49" charset="0"/>
              </a:rPr>
              <a:t>gmac_ret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 = </a:t>
            </a:r>
            <a:r>
              <a:rPr lang="en-US" sz="1600" dirty="0" err="1" smtClean="0">
                <a:latin typeface="Consolas" pitchFamily="49" charset="0"/>
                <a:ea typeface="Lucida Console" charset="0"/>
                <a:cs typeface="Consolas" pitchFamily="49" charset="0"/>
              </a:rPr>
              <a:t>gmacThreadSynchronize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();</a:t>
            </a:r>
          </a:p>
          <a:p>
            <a:pPr marL="0" indent="0" defTabSz="457200">
              <a:buNone/>
              <a:tabLst>
                <a:tab pos="457200" algn="l"/>
              </a:tabLst>
            </a:pP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    </a:t>
            </a:r>
            <a:r>
              <a:rPr lang="en-US" sz="1600" dirty="0" smtClean="0">
                <a:solidFill>
                  <a:schemeClr val="accent6"/>
                </a:solidFill>
                <a:latin typeface="Consolas" pitchFamily="49" charset="0"/>
                <a:ea typeface="Lucida Console" charset="0"/>
                <a:cs typeface="Consolas" pitchFamily="49" charset="0"/>
              </a:rPr>
              <a:t>if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ea typeface="Lucida Console" charset="0"/>
                <a:cs typeface="Consolas" pitchFamily="49" charset="0"/>
              </a:rPr>
              <a:t>gmac_ret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 != </a:t>
            </a:r>
            <a:r>
              <a:rPr lang="en-US" sz="1600" dirty="0" err="1" smtClean="0">
                <a:latin typeface="Consolas" pitchFamily="49" charset="0"/>
                <a:ea typeface="Lucida Console" charset="0"/>
                <a:cs typeface="Consolas" pitchFamily="49" charset="0"/>
              </a:rPr>
              <a:t>gmacSuccess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) FATAL(</a:t>
            </a:r>
            <a:r>
              <a:rPr lang="en-US" sz="1600" dirty="0" smtClean="0">
                <a:solidFill>
                  <a:schemeClr val="accent2"/>
                </a:solidFill>
                <a:latin typeface="Consolas" pitchFamily="49" charset="0"/>
                <a:ea typeface="Lucida Console" charset="0"/>
                <a:cs typeface="Consolas" pitchFamily="49" charset="0"/>
              </a:rPr>
              <a:t>"Unable to wait for device"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);</a:t>
            </a:r>
          </a:p>
          <a:p>
            <a:pPr marL="0" indent="0" defTabSz="457200">
              <a:buNone/>
              <a:tabLst>
                <a:tab pos="457200" algn="l"/>
              </a:tabLst>
            </a:pP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  <a:ea typeface="Lucida Console" charset="0"/>
                <a:cs typeface="Consolas" pitchFamily="49" charset="0"/>
              </a:rPr>
              <a:t>end_time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 = </a:t>
            </a:r>
            <a:r>
              <a:rPr lang="en-US" sz="1600" dirty="0" err="1" smtClean="0">
                <a:latin typeface="Consolas" pitchFamily="49" charset="0"/>
                <a:ea typeface="Lucida Console" charset="0"/>
                <a:cs typeface="Consolas" pitchFamily="49" charset="0"/>
              </a:rPr>
              <a:t>get_timestamp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();</a:t>
            </a:r>
          </a:p>
          <a:p>
            <a:pPr marL="0" indent="0" defTabSz="457200">
              <a:buNone/>
              <a:tabLst>
                <a:tab pos="457200" algn="l"/>
              </a:tabLst>
            </a:pP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  <a:ea typeface="Lucida Console" charset="0"/>
                <a:cs typeface="Consolas" pitchFamily="49" charset="0"/>
              </a:rPr>
              <a:t>bw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 = 1.0f * </a:t>
            </a:r>
            <a:r>
              <a:rPr lang="en-US" sz="1600" dirty="0" err="1" smtClean="0">
                <a:latin typeface="Consolas" pitchFamily="49" charset="0"/>
                <a:ea typeface="Lucida Console" charset="0"/>
                <a:cs typeface="Consolas" pitchFamily="49" charset="0"/>
              </a:rPr>
              <a:t>file_stat.st_size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 / (</a:t>
            </a:r>
            <a:r>
              <a:rPr lang="en-US" sz="1600" dirty="0" err="1" smtClean="0">
                <a:latin typeface="Consolas" pitchFamily="49" charset="0"/>
                <a:ea typeface="Lucida Console" charset="0"/>
                <a:cs typeface="Consolas" pitchFamily="49" charset="0"/>
              </a:rPr>
              <a:t>end_time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 - </a:t>
            </a:r>
            <a:r>
              <a:rPr lang="en-US" sz="1600" dirty="0" err="1" smtClean="0">
                <a:latin typeface="Consolas" pitchFamily="49" charset="0"/>
                <a:ea typeface="Lucida Console" charset="0"/>
                <a:cs typeface="Consolas" pitchFamily="49" charset="0"/>
              </a:rPr>
              <a:t>start_time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);</a:t>
            </a:r>
          </a:p>
          <a:p>
            <a:pPr marL="0" indent="0" defTabSz="457200">
              <a:buNone/>
              <a:tabLst>
                <a:tab pos="457200" algn="l"/>
              </a:tabLst>
            </a:pP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  <a:ea typeface="Lucida Console" charset="0"/>
                <a:cs typeface="Consolas" pitchFamily="49" charset="0"/>
              </a:rPr>
              <a:t>fprintf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ea typeface="Lucida Console" charset="0"/>
                <a:cs typeface="Consolas" pitchFamily="49" charset="0"/>
              </a:rPr>
              <a:t>stdout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, </a:t>
            </a:r>
            <a:r>
              <a:rPr lang="en-US" sz="1600" dirty="0" smtClean="0">
                <a:solidFill>
                  <a:schemeClr val="accent2"/>
                </a:solidFill>
                <a:latin typeface="Consolas" pitchFamily="49" charset="0"/>
                <a:ea typeface="Lucida Console" charset="0"/>
                <a:cs typeface="Consolas" pitchFamily="49" charset="0"/>
              </a:rPr>
              <a:t>"%d bytes in %f </a:t>
            </a:r>
            <a:r>
              <a:rPr lang="en-US" sz="1600" dirty="0" err="1" smtClean="0">
                <a:solidFill>
                  <a:schemeClr val="accent2"/>
                </a:solidFill>
                <a:latin typeface="Consolas" pitchFamily="49" charset="0"/>
                <a:ea typeface="Lucida Console" charset="0"/>
                <a:cs typeface="Consolas" pitchFamily="49" charset="0"/>
              </a:rPr>
              <a:t>msec</a:t>
            </a:r>
            <a:r>
              <a:rPr lang="en-US" sz="1600" dirty="0" smtClean="0">
                <a:solidFill>
                  <a:schemeClr val="accent2"/>
                </a:solidFill>
                <a:latin typeface="Consolas" pitchFamily="49" charset="0"/>
                <a:ea typeface="Lucida Console" charset="0"/>
                <a:cs typeface="Consolas" pitchFamily="49" charset="0"/>
              </a:rPr>
              <a:t> : %f </a:t>
            </a:r>
            <a:r>
              <a:rPr lang="en-US" sz="1600" dirty="0" err="1" smtClean="0">
                <a:solidFill>
                  <a:schemeClr val="accent2"/>
                </a:solidFill>
                <a:latin typeface="Consolas" pitchFamily="49" charset="0"/>
                <a:ea typeface="Lucida Console" charset="0"/>
                <a:cs typeface="Consolas" pitchFamily="49" charset="0"/>
              </a:rPr>
              <a:t>MBps</a:t>
            </a:r>
            <a:r>
              <a:rPr lang="en-US" sz="1600" dirty="0" smtClean="0">
                <a:solidFill>
                  <a:schemeClr val="accent2"/>
                </a:solidFill>
                <a:latin typeface="Consolas" pitchFamily="49" charset="0"/>
                <a:ea typeface="Lucida Console" charset="0"/>
                <a:cs typeface="Consolas" pitchFamily="49" charset="0"/>
              </a:rPr>
              <a:t>\n"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, </a:t>
            </a:r>
            <a:r>
              <a:rPr lang="en-US" sz="1600" dirty="0" err="1" smtClean="0">
                <a:latin typeface="Consolas" pitchFamily="49" charset="0"/>
                <a:ea typeface="Lucida Console" charset="0"/>
                <a:cs typeface="Consolas" pitchFamily="49" charset="0"/>
              </a:rPr>
              <a:t>file_stat.st_size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,</a:t>
            </a:r>
          </a:p>
          <a:p>
            <a:pPr marL="0" indent="0" defTabSz="457200">
              <a:buNone/>
              <a:tabLst>
                <a:tab pos="457200" algn="l"/>
              </a:tabLst>
            </a:pP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            1e-3f * (</a:t>
            </a:r>
            <a:r>
              <a:rPr lang="en-US" sz="1600" dirty="0" err="1" smtClean="0">
                <a:latin typeface="Consolas" pitchFamily="49" charset="0"/>
                <a:ea typeface="Lucida Console" charset="0"/>
                <a:cs typeface="Consolas" pitchFamily="49" charset="0"/>
              </a:rPr>
              <a:t>end_time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 - </a:t>
            </a:r>
            <a:r>
              <a:rPr lang="en-US" sz="1600" dirty="0" err="1" smtClean="0">
                <a:latin typeface="Consolas" pitchFamily="49" charset="0"/>
                <a:ea typeface="Lucida Console" charset="0"/>
                <a:cs typeface="Consolas" pitchFamily="49" charset="0"/>
              </a:rPr>
              <a:t>start_time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), </a:t>
            </a:r>
            <a:r>
              <a:rPr lang="en-US" sz="1600" dirty="0" err="1" smtClean="0">
                <a:latin typeface="Consolas" pitchFamily="49" charset="0"/>
                <a:ea typeface="Lucida Console" charset="0"/>
                <a:cs typeface="Consolas" pitchFamily="49" charset="0"/>
              </a:rPr>
              <a:t>bw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);</a:t>
            </a:r>
          </a:p>
          <a:p>
            <a:pPr marL="0" indent="0" defTabSz="457200">
              <a:buNone/>
              <a:tabLst>
                <a:tab pos="457200" algn="l"/>
              </a:tabLst>
            </a:pP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  <a:ea typeface="Lucida Console" charset="0"/>
                <a:cs typeface="Consolas" pitchFamily="49" charset="0"/>
              </a:rPr>
              <a:t>gmac_ret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 = </a:t>
            </a:r>
            <a:r>
              <a:rPr lang="en-US" sz="1600" dirty="0" err="1" smtClean="0">
                <a:latin typeface="Consolas" pitchFamily="49" charset="0"/>
                <a:ea typeface="Lucida Console" charset="0"/>
                <a:cs typeface="Consolas" pitchFamily="49" charset="0"/>
              </a:rPr>
              <a:t>gmacFree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(buffer);</a:t>
            </a:r>
          </a:p>
          <a:p>
            <a:pPr marL="0" indent="0" defTabSz="457200">
              <a:buNone/>
              <a:tabLst>
                <a:tab pos="457200" algn="l"/>
              </a:tabLst>
            </a:pP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    </a:t>
            </a:r>
            <a:r>
              <a:rPr lang="en-US" sz="1600" dirty="0" smtClean="0">
                <a:solidFill>
                  <a:schemeClr val="accent6"/>
                </a:solidFill>
                <a:latin typeface="Consolas" pitchFamily="49" charset="0"/>
                <a:ea typeface="Lucida Console" charset="0"/>
                <a:cs typeface="Consolas" pitchFamily="49" charset="0"/>
              </a:rPr>
              <a:t>if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ea typeface="Lucida Console" charset="0"/>
                <a:cs typeface="Consolas" pitchFamily="49" charset="0"/>
              </a:rPr>
              <a:t>gmac_ret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 != </a:t>
            </a:r>
            <a:r>
              <a:rPr lang="en-US" sz="1600" dirty="0" err="1" smtClean="0">
                <a:latin typeface="Consolas" pitchFamily="49" charset="0"/>
                <a:ea typeface="Lucida Console" charset="0"/>
                <a:cs typeface="Consolas" pitchFamily="49" charset="0"/>
              </a:rPr>
              <a:t>gmacSuccess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) FATAL(</a:t>
            </a:r>
            <a:r>
              <a:rPr lang="en-US" sz="1600" dirty="0" smtClean="0">
                <a:solidFill>
                  <a:schemeClr val="accent2"/>
                </a:solidFill>
                <a:latin typeface="Consolas" pitchFamily="49" charset="0"/>
                <a:ea typeface="Lucida Console" charset="0"/>
                <a:cs typeface="Consolas" pitchFamily="49" charset="0"/>
              </a:rPr>
              <a:t>"Unable to free device memory"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);</a:t>
            </a:r>
          </a:p>
          <a:p>
            <a:pPr marL="0" indent="0" defTabSz="457200">
              <a:buNone/>
              <a:tabLst>
                <a:tab pos="457200" algn="l"/>
              </a:tabLst>
            </a:pP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  <a:ea typeface="Lucida Console" charset="0"/>
                <a:cs typeface="Consolas" pitchFamily="49" charset="0"/>
              </a:rPr>
              <a:t>fclose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ea typeface="Lucida Console" charset="0"/>
                <a:cs typeface="Consolas" pitchFamily="49" charset="0"/>
              </a:rPr>
              <a:t>fp</a:t>
            </a: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);</a:t>
            </a:r>
          </a:p>
          <a:p>
            <a:pPr marL="0" indent="0" defTabSz="457200">
              <a:buNone/>
              <a:tabLst>
                <a:tab pos="457200" algn="l"/>
              </a:tabLst>
            </a:pP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    return 0;</a:t>
            </a:r>
          </a:p>
          <a:p>
            <a:pPr marL="0" indent="0" defTabSz="457200">
              <a:buNone/>
              <a:tabLst>
                <a:tab pos="457200" algn="l"/>
              </a:tabLst>
            </a:pPr>
            <a:r>
              <a:rPr lang="en-US" sz="1600" dirty="0" smtClean="0">
                <a:latin typeface="Consolas" pitchFamily="49" charset="0"/>
                <a:ea typeface="Lucida Console" charset="0"/>
                <a:cs typeface="Consolas" pitchFamily="49" charset="0"/>
              </a:rPr>
              <a:t>}</a:t>
            </a:r>
            <a:endParaRPr lang="en-US" sz="1600" dirty="0">
              <a:latin typeface="Consolas" pitchFamily="49" charset="0"/>
              <a:ea typeface="Lucida Console" charset="0"/>
              <a:cs typeface="Consolas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ECE408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FE50F2-1933-4704-B64F-C447B3E0257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of GMAC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27096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ECE408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FE50F2-1933-4704-B64F-C447B3E0257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5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CUDA to MPI</a:t>
            </a: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A6FE50F2-1933-4704-B64F-C447B3E0257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Vector Addition: CUDA Process (I)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A6FE50F2-1933-4704-B64F-C447B3E0257F}" type="slidenum">
              <a:rPr lang="en-US" smtClean="0"/>
              <a:t>34</a:t>
            </a:fld>
            <a:endParaRPr lang="en-US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57200" y="1219200"/>
            <a:ext cx="8229600" cy="4770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compute_node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(unsigned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vector_size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{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np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defTabSz="457200"/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unsigned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num_bytes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vector_size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*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sizeof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(float);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float *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input_a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*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input_b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*output;</a:t>
            </a:r>
          </a:p>
          <a:p>
            <a:pPr defTabSz="457200"/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MPI_Status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status;</a:t>
            </a:r>
          </a:p>
          <a:p>
            <a:pPr defTabSz="457200"/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MPI_Comm_size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(MPI_COMM_WORLD, &amp;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np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server_process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np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- 1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defTabSz="457200"/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	/* 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Allocate </a:t>
            </a:r>
            <a:r>
              <a:rPr lang="en-US" sz="16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memory 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*/</a:t>
            </a:r>
          </a:p>
          <a:p>
            <a:pPr defTabSz="457200"/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gmacMalloc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((void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**)&amp;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input_a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num_bytes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defTabSz="457200"/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gmacMalloc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((void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**)&amp;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input_b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num_bytes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defTabSz="457200"/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gmacMalloc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((void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**)&amp;output,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num_bytes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defTabSz="457200"/>
            <a:endParaRPr lang="en-US" sz="1600" dirty="0" smtClean="0">
              <a:solidFill>
                <a:schemeClr val="accent1"/>
              </a:solidFill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	/* Get the input data from server process */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MPI_Recv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input_a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vector_size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MPI_FLOAT,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server_process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		DATA_DISTRIBUTE, MPI_COMM_WORLD, &amp;status);</a:t>
            </a:r>
            <a:endParaRPr lang="en-US" sz="1600" dirty="0">
              <a:solidFill>
                <a:schemeClr val="accent1"/>
              </a:solidFill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MPI_Recv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input_b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vector_size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MPI_FLOAT,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server_process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		DATA_DISTRIBUTE, MPI_COMM_WORLD, &amp;status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	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8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Vector Addition: CUDA Process (II)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A6FE50F2-1933-4704-B64F-C447B3E0257F}" type="slidenum">
              <a:rPr lang="en-US" smtClean="0"/>
              <a:t>35</a:t>
            </a:fld>
            <a:endParaRPr lang="en-US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57200" y="1219200"/>
            <a:ext cx="8229600" cy="42780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endParaRPr lang="en-US" sz="1600" dirty="0" smtClean="0">
              <a:solidFill>
                <a:schemeClr val="accent1"/>
              </a:solidFill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/* Compute the partial vector addition */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dim3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Db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(BLOCK_SIZE);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dim3 Dg((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vector_size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+ BLOCK_SIZE – 1) / BLOCK_SIZE);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vector_add_kernel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&lt;&lt;&lt;Dg,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Db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&gt;&gt;&gt;(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gmacPtr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(output),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gmacPtr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input_a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), 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					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gmacPtr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input_b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vector_size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gmacThreadSynchronize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defTabSz="457200"/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	/* Send the output */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MPI_Send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(output,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vector_size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MPI_FLOAT,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	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server_process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DATA_COLLECT, MPI_COMM_WORLD);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endParaRPr lang="en-US" sz="1600" dirty="0">
              <a:solidFill>
                <a:schemeClr val="accent1"/>
              </a:solidFill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	/* Release device memory */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gmacFree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d_input_a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gmacFree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d_input_b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gmacFree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d_output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defTabSz="457200"/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54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Typical Wave Propagation Application</a:t>
            </a:r>
            <a:endParaRPr lang="es-ES" sz="36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A6FE50F2-1933-4704-B64F-C447B3E0257F}" type="slidenum">
              <a:rPr lang="en-US" smtClean="0"/>
              <a:t>36</a:t>
            </a:fld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2726942" y="2057400"/>
            <a:ext cx="3505200" cy="533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Insert Source </a:t>
            </a:r>
          </a:p>
          <a:p>
            <a:pPr algn="ctr"/>
            <a:r>
              <a:rPr lang="en-US" sz="2000" dirty="0" smtClean="0"/>
              <a:t>(e.g. acoustic wave) </a:t>
            </a:r>
            <a:endParaRPr lang="es-ES" sz="2000" dirty="0"/>
          </a:p>
        </p:txBody>
      </p:sp>
      <p:sp>
        <p:nvSpPr>
          <p:cNvPr id="7" name="6 Rectángulo"/>
          <p:cNvSpPr/>
          <p:nvPr/>
        </p:nvSpPr>
        <p:spPr>
          <a:xfrm>
            <a:off x="2726942" y="2836862"/>
            <a:ext cx="35052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Stencil Computation to compute </a:t>
            </a:r>
            <a:r>
              <a:rPr lang="en-US" sz="2000" dirty="0" err="1" smtClean="0"/>
              <a:t>Laplacian</a:t>
            </a:r>
            <a:r>
              <a:rPr lang="en-US" sz="2000" dirty="0" smtClean="0"/>
              <a:t> </a:t>
            </a:r>
            <a:endParaRPr lang="es-ES" sz="2000" dirty="0"/>
          </a:p>
        </p:txBody>
      </p:sp>
      <p:sp>
        <p:nvSpPr>
          <p:cNvPr id="8" name="7 Rectángulo"/>
          <p:cNvSpPr/>
          <p:nvPr/>
        </p:nvSpPr>
        <p:spPr>
          <a:xfrm>
            <a:off x="2726942" y="3616324"/>
            <a:ext cx="3505200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Time Integration</a:t>
            </a:r>
            <a:endParaRPr lang="es-ES" sz="2000" dirty="0"/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4479542" y="2590800"/>
            <a:ext cx="0" cy="266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4479542" y="3390900"/>
            <a:ext cx="0" cy="247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3048000" y="5334000"/>
            <a:ext cx="2063169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 == </a:t>
            </a:r>
            <a:r>
              <a:rPr lang="en-US" dirty="0" err="1" smtClean="0">
                <a:solidFill>
                  <a:schemeClr val="tx1"/>
                </a:solidFill>
              </a:rPr>
              <a:t>Tmax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895600" y="1143000"/>
            <a:ext cx="2359933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 T = 0, </a:t>
            </a:r>
            <a:r>
              <a:rPr lang="en-US" dirty="0" err="1" smtClean="0">
                <a:solidFill>
                  <a:schemeClr val="tx1"/>
                </a:solidFill>
              </a:rPr>
              <a:t>Tmax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 flipH="1">
            <a:off x="4479542" y="1676400"/>
            <a:ext cx="1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>
            <a:stCxn id="8" idx="2"/>
            <a:endCxn id="32" idx="0"/>
          </p:cNvCxnSpPr>
          <p:nvPr/>
        </p:nvCxnSpPr>
        <p:spPr>
          <a:xfrm>
            <a:off x="4479542" y="4149724"/>
            <a:ext cx="0" cy="246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28 Conector angular"/>
          <p:cNvCxnSpPr>
            <a:stCxn id="19" idx="3"/>
            <a:endCxn id="20" idx="3"/>
          </p:cNvCxnSpPr>
          <p:nvPr/>
        </p:nvCxnSpPr>
        <p:spPr>
          <a:xfrm flipV="1">
            <a:off x="5111169" y="1409700"/>
            <a:ext cx="144364" cy="4229100"/>
          </a:xfrm>
          <a:prstGeom prst="bentConnector3">
            <a:avLst>
              <a:gd name="adj1" fmla="val 25835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31 Rectángulo"/>
          <p:cNvSpPr/>
          <p:nvPr/>
        </p:nvSpPr>
        <p:spPr>
          <a:xfrm>
            <a:off x="2726942" y="4395787"/>
            <a:ext cx="3505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Absorbing Boundary Conditions</a:t>
            </a:r>
            <a:endParaRPr lang="es-ES" sz="2000" dirty="0"/>
          </a:p>
        </p:txBody>
      </p:sp>
      <p:cxnSp>
        <p:nvCxnSpPr>
          <p:cNvPr id="34" name="33 Conector recto de flecha"/>
          <p:cNvCxnSpPr/>
          <p:nvPr/>
        </p:nvCxnSpPr>
        <p:spPr>
          <a:xfrm>
            <a:off x="4479542" y="4929187"/>
            <a:ext cx="0" cy="4048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50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of Stencil Computations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Example: wave propagation modeling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𝑈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s-ES" dirty="0" smtClean="0"/>
              </a:p>
              <a:p>
                <a:r>
                  <a:rPr lang="en-US" dirty="0" smtClean="0"/>
                  <a:t>Approximate </a:t>
                </a:r>
                <a:r>
                  <a:rPr lang="en-US" dirty="0" err="1" smtClean="0"/>
                  <a:t>Laplacian</a:t>
                </a:r>
                <a:r>
                  <a:rPr lang="en-US" dirty="0" smtClean="0"/>
                  <a:t> using</a:t>
                </a:r>
                <a:r>
                  <a:rPr lang="es-ES" dirty="0" smtClean="0"/>
                  <a:t/>
                </a:r>
                <a:br>
                  <a:rPr lang="es-ES" dirty="0" smtClean="0"/>
                </a:br>
                <a:r>
                  <a:rPr lang="es-ES" dirty="0" err="1" smtClean="0"/>
                  <a:t>finite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differences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89" t="-161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A6FE50F2-1933-4704-B64F-C447B3E0257F}" type="slidenum">
              <a:rPr lang="en-US" smtClean="0"/>
              <a:t>37</a:t>
            </a:fld>
            <a:endParaRPr lang="en-U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880360"/>
            <a:ext cx="2362200" cy="221564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305416"/>
            <a:ext cx="3048000" cy="2866784"/>
          </a:xfrm>
          <a:prstGeom prst="rect">
            <a:avLst/>
          </a:prstGeom>
        </p:spPr>
      </p:pic>
      <p:sp>
        <p:nvSpPr>
          <p:cNvPr id="8" name="7 Llamada de nube"/>
          <p:cNvSpPr/>
          <p:nvPr/>
        </p:nvSpPr>
        <p:spPr>
          <a:xfrm>
            <a:off x="5856514" y="2362200"/>
            <a:ext cx="2862943" cy="1028700"/>
          </a:xfrm>
          <a:prstGeom prst="cloudCallout">
            <a:avLst>
              <a:gd name="adj1" fmla="val -42506"/>
              <a:gd name="adj2" fmla="val 106944"/>
            </a:avLst>
          </a:prstGeom>
          <a:solidFill>
            <a:srgbClr val="FFCC00"/>
          </a:solidFill>
          <a:ln>
            <a:solidFill>
              <a:srgbClr val="D2AA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Boundary Conditions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8 Llamada de nube"/>
          <p:cNvSpPr/>
          <p:nvPr/>
        </p:nvSpPr>
        <p:spPr>
          <a:xfrm>
            <a:off x="3733800" y="5094514"/>
            <a:ext cx="2743200" cy="1153886"/>
          </a:xfrm>
          <a:prstGeom prst="cloudCallout">
            <a:avLst>
              <a:gd name="adj1" fmla="val 57738"/>
              <a:gd name="adj2" fmla="val -79009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Laplacian</a:t>
            </a:r>
            <a:r>
              <a:rPr lang="en-US" dirty="0" smtClean="0"/>
              <a:t> and Time Integration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255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Wave Propagation: Kernel Code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A6FE50F2-1933-4704-B64F-C447B3E0257F}" type="slidenum">
              <a:rPr lang="en-US" smtClean="0"/>
              <a:t>38</a:t>
            </a:fld>
            <a:endParaRPr lang="en-US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57200" y="1249263"/>
            <a:ext cx="8229600" cy="4770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>
              <a:tabLst>
                <a:tab pos="457200" algn="l"/>
              </a:tabLst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/*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Coefficients used to calculate the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laplacian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*/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defTabSz="457200">
              <a:tabLst>
                <a:tab pos="457200" algn="l"/>
              </a:tabLs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__constant__ float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coeff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[5];</a:t>
            </a:r>
          </a:p>
          <a:p>
            <a:pPr defTabSz="457200">
              <a:tabLst>
                <a:tab pos="457200" algn="l"/>
              </a:tabLst>
            </a:pP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defTabSz="457200">
              <a:tabLst>
                <a:tab pos="457200" algn="l"/>
              </a:tabLs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__global__ void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wave_propagation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(float *next, float *in, </a:t>
            </a:r>
          </a:p>
          <a:p>
            <a:pPr defTabSz="457200">
              <a:tabLst>
                <a:tab pos="457200" algn="l"/>
              </a:tabLst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							float *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prev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float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*velocity, dim3 dim)</a:t>
            </a:r>
          </a:p>
          <a:p>
            <a:pPr defTabSz="457200">
              <a:tabLst>
                <a:tab pos="457200" algn="l"/>
              </a:tabLs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 defTabSz="457200"/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unsigned x 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threadIdx.x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+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blockIdx.x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*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blockDim.x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defTabSz="457200"/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unsigned y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threadIdx.y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+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blockIdx.y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*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blockDim.y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unsigned z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threadIdx.z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+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blockIdx.z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*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blockDim.z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/* Point index in the input and output matrixes */</a:t>
            </a:r>
          </a:p>
          <a:p>
            <a:pPr defTabSz="457200"/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unsigned n = x + y *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dim.z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+ z *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dim.x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dim.y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defTabSz="457200"/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/* Only compute for points within the matrixes */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if(x &lt;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dim.x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&amp;&amp; y &lt;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dim.y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&amp;&amp; z &lt;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dim.z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pPr defTabSz="457200"/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/* Calculate the contribution of each point to the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laplacian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*/</a:t>
            </a:r>
          </a:p>
          <a:p>
            <a:pPr defTabSz="457200"/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	float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laplacian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coeff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[0] + in[n];</a:t>
            </a:r>
          </a:p>
        </p:txBody>
      </p:sp>
    </p:spTree>
    <p:extLst>
      <p:ext uri="{BB962C8B-B14F-4D97-AF65-F5344CB8AC3E}">
        <p14:creationId xmlns:p14="http://schemas.microsoft.com/office/powerpoint/2010/main" val="205041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Wave Propagation: Kernel Code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A6FE50F2-1933-4704-B64F-C447B3E0257F}" type="slidenum">
              <a:rPr lang="en-US" smtClean="0"/>
              <a:t>39</a:t>
            </a:fld>
            <a:endParaRPr lang="en-US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57200" y="1219200"/>
            <a:ext cx="8229600" cy="3539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6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		for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= 1;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&lt;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5;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++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 {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	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laplacian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+=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coeff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] * 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						(in[n –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] + 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/* Left */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						in[n +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] +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 /* Right */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						in[n –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dim.x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] + 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/* Top */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						in[n + I *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dim.x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] +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 /* Bottom */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						in[n –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dim.x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dim.y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] + 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/* Behind */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						in[n +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dim.x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dim.y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]);  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/* Front */</a:t>
            </a:r>
          </a:p>
          <a:p>
            <a:pPr defTabSz="457200"/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		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 defTabSz="457200"/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		</a:t>
            </a:r>
            <a:endParaRPr lang="en-US" sz="1600" dirty="0" smtClean="0">
              <a:solidFill>
                <a:schemeClr val="accent1"/>
              </a:solidFill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		/* Time integration */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	next[n]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velocity[n]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*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laplacian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+ 2 *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in[n] –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prev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[n];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defTabSz="457200"/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sz="1600" dirty="0">
              <a:latin typeface="Consolas" pitchFamily="49" charset="0"/>
              <a:ea typeface="Lucida Console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83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 descr="C:\Users\jpb\AppData\Local\Microsoft\Windows\Temporary Internet Files\Content.Outlook\W1Q64ICI\bw-head-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82296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 descr="C:\Users\jpb\AppData\Local\Microsoft\Windows\Temporary Internet Files\Content.Outlook\W1Q64ICI\bw-head-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524000"/>
            <a:ext cx="82296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1" name="Title 4"/>
          <p:cNvSpPr>
            <a:spLocks noGrp="1"/>
          </p:cNvSpPr>
          <p:nvPr>
            <p:ph type="title"/>
          </p:nvPr>
        </p:nvSpPr>
        <p:spPr>
          <a:xfrm>
            <a:off x="257175" y="228600"/>
            <a:ext cx="8658225" cy="914400"/>
          </a:xfrm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Blue Waters Computing System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cxnSp>
        <p:nvCxnSpPr>
          <p:cNvPr id="28" name="Elbow Connector 27"/>
          <p:cNvCxnSpPr/>
          <p:nvPr/>
        </p:nvCxnSpPr>
        <p:spPr>
          <a:xfrm flipV="1">
            <a:off x="4138613" y="3157121"/>
            <a:ext cx="2443162" cy="284162"/>
          </a:xfrm>
          <a:prstGeom prst="bentConnector3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847975" y="3441283"/>
            <a:ext cx="0" cy="1266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38975" y="2603083"/>
            <a:ext cx="0" cy="1144588"/>
          </a:xfrm>
          <a:prstGeom prst="line">
            <a:avLst/>
          </a:prstGeom>
          <a:ln w="1270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"/>
          <p:cNvGrpSpPr>
            <a:grpSpLocks/>
          </p:cNvGrpSpPr>
          <p:nvPr/>
        </p:nvGrpSpPr>
        <p:grpSpPr bwMode="auto">
          <a:xfrm>
            <a:off x="6734175" y="3442871"/>
            <a:ext cx="1858963" cy="2297112"/>
            <a:chOff x="6629400" y="3124202"/>
            <a:chExt cx="1859280" cy="2298131"/>
          </a:xfrm>
        </p:grpSpPr>
        <p:pic>
          <p:nvPicPr>
            <p:cNvPr id="32" name="Picture 2" descr="sonexion-cabine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31242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20" descr="sonexion-cabine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32766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21" descr="sonexion-cabine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4290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22" descr="sonexion-cabine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5814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23" descr="sonexion-cabine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7338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24" descr="sonexion-cabine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38862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25" descr="sonexion-cabine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40386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126" descr="sonexion-cabine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41910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27" descr="sonexion-cabine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43434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Group 129"/>
          <p:cNvGrpSpPr>
            <a:grpSpLocks/>
          </p:cNvGrpSpPr>
          <p:nvPr/>
        </p:nvGrpSpPr>
        <p:grpSpPr bwMode="auto">
          <a:xfrm>
            <a:off x="6276975" y="3595271"/>
            <a:ext cx="1858963" cy="2297112"/>
            <a:chOff x="6629400" y="3124202"/>
            <a:chExt cx="1859280" cy="2298131"/>
          </a:xfrm>
        </p:grpSpPr>
        <p:pic>
          <p:nvPicPr>
            <p:cNvPr id="43" name="Picture 130" descr="sonexion-cabine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31242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131" descr="sonexion-cabine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32766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32" descr="sonexion-cabine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4290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33" descr="sonexion-cabine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5814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134" descr="sonexion-cabine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7338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135" descr="sonexion-cabine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38862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136" descr="sonexion-cabine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40386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137" descr="sonexion-cabine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41910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138" descr="sonexion-cabine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43434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" name="TextBox 4"/>
          <p:cNvSpPr txBox="1">
            <a:spLocks noChangeArrowheads="1"/>
          </p:cNvSpPr>
          <p:nvPr/>
        </p:nvSpPr>
        <p:spPr bwMode="auto">
          <a:xfrm>
            <a:off x="7029450" y="5952708"/>
            <a:ext cx="17243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 err="1">
                <a:latin typeface="+mj-lt"/>
              </a:rPr>
              <a:t>Sonexion</a:t>
            </a:r>
            <a:r>
              <a:rPr lang="en-US" sz="1600" b="1" dirty="0">
                <a:latin typeface="+mj-lt"/>
              </a:rPr>
              <a:t>: </a:t>
            </a:r>
            <a:r>
              <a:rPr lang="en-US" sz="1600" b="1" dirty="0" smtClean="0">
                <a:latin typeface="+mj-lt"/>
              </a:rPr>
              <a:t>26 </a:t>
            </a:r>
            <a:r>
              <a:rPr lang="en-US" sz="1600" b="1" dirty="0">
                <a:latin typeface="+mj-lt"/>
              </a:rPr>
              <a:t>PBs</a:t>
            </a:r>
          </a:p>
        </p:txBody>
      </p:sp>
      <p:sp>
        <p:nvSpPr>
          <p:cNvPr id="53" name="TextBox 128"/>
          <p:cNvSpPr txBox="1">
            <a:spLocks noChangeArrowheads="1"/>
          </p:cNvSpPr>
          <p:nvPr/>
        </p:nvSpPr>
        <p:spPr bwMode="auto">
          <a:xfrm>
            <a:off x="7678738" y="3007896"/>
            <a:ext cx="9586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latin typeface="+mj-lt"/>
              </a:rPr>
              <a:t>&gt;1 TB/sec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3457575" y="2374483"/>
            <a:ext cx="0" cy="1066800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Picture 2" descr="C:\Users\jpb\AppData\Local\Microsoft\Windows\Temporary Internet Files\Content.Outlook\W1Q64ICI\bw-head-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752600"/>
            <a:ext cx="82296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149"/>
          <p:cNvSpPr txBox="1">
            <a:spLocks noChangeArrowheads="1"/>
          </p:cNvSpPr>
          <p:nvPr/>
        </p:nvSpPr>
        <p:spPr bwMode="auto">
          <a:xfrm>
            <a:off x="4038600" y="3810000"/>
            <a:ext cx="11079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latin typeface="+mj-lt"/>
              </a:rPr>
              <a:t>100 GB/sec</a:t>
            </a:r>
          </a:p>
        </p:txBody>
      </p:sp>
      <p:pic>
        <p:nvPicPr>
          <p:cNvPr id="58" name="Picture 146" descr="GLIF_5-11_NA_2k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4582696"/>
            <a:ext cx="274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" name="Straight Connector 58"/>
          <p:cNvCxnSpPr/>
          <p:nvPr/>
        </p:nvCxnSpPr>
        <p:spPr>
          <a:xfrm>
            <a:off x="3990975" y="3552408"/>
            <a:ext cx="0" cy="830263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174"/>
          <p:cNvSpPr>
            <a:spLocks noChangeArrowheads="1"/>
          </p:cNvSpPr>
          <p:nvPr/>
        </p:nvSpPr>
        <p:spPr bwMode="auto">
          <a:xfrm>
            <a:off x="2619375" y="3136165"/>
            <a:ext cx="1600200" cy="51217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4320" tIns="49320" rIns="94320" bIns="4932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 b="1" dirty="0">
                <a:solidFill>
                  <a:srgbClr val="000000"/>
                </a:solidFill>
                <a:latin typeface="+mj-lt"/>
              </a:rPr>
              <a:t>10/40/100 Gb</a:t>
            </a:r>
          </a:p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 b="1" dirty="0">
                <a:solidFill>
                  <a:srgbClr val="000000"/>
                </a:solidFill>
                <a:latin typeface="+mj-lt"/>
              </a:rPr>
              <a:t>Ethernet Switch</a:t>
            </a:r>
          </a:p>
        </p:txBody>
      </p:sp>
      <p:sp>
        <p:nvSpPr>
          <p:cNvPr id="61" name="TextBox 157"/>
          <p:cNvSpPr txBox="1">
            <a:spLocks noChangeArrowheads="1"/>
          </p:cNvSpPr>
          <p:nvPr/>
        </p:nvSpPr>
        <p:spPr bwMode="auto">
          <a:xfrm>
            <a:off x="3810000" y="5986046"/>
            <a:ext cx="22236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>
                <a:latin typeface="+mj-lt"/>
              </a:rPr>
              <a:t>Spectra Logic: </a:t>
            </a:r>
            <a:r>
              <a:rPr lang="en-US" sz="1600" b="1" dirty="0" smtClean="0">
                <a:latin typeface="+mj-lt"/>
              </a:rPr>
              <a:t>300 </a:t>
            </a:r>
            <a:r>
              <a:rPr lang="en-US" sz="1600" b="1" dirty="0">
                <a:latin typeface="+mj-lt"/>
              </a:rPr>
              <a:t>PBs</a:t>
            </a:r>
          </a:p>
        </p:txBody>
      </p:sp>
      <p:sp>
        <p:nvSpPr>
          <p:cNvPr id="62" name="TextBox 158"/>
          <p:cNvSpPr txBox="1">
            <a:spLocks noChangeArrowheads="1"/>
          </p:cNvSpPr>
          <p:nvPr/>
        </p:nvSpPr>
        <p:spPr bwMode="auto">
          <a:xfrm>
            <a:off x="1524000" y="3962400"/>
            <a:ext cx="1238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latin typeface="+mj-lt"/>
              </a:rPr>
              <a:t>120+ Gb/sec</a:t>
            </a:r>
          </a:p>
        </p:txBody>
      </p:sp>
      <p:sp>
        <p:nvSpPr>
          <p:cNvPr id="63" name="TextBox 159"/>
          <p:cNvSpPr txBox="1">
            <a:spLocks noChangeArrowheads="1"/>
          </p:cNvSpPr>
          <p:nvPr/>
        </p:nvSpPr>
        <p:spPr bwMode="auto">
          <a:xfrm>
            <a:off x="1287047" y="5986046"/>
            <a:ext cx="6771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>
                <a:latin typeface="+mj-lt"/>
              </a:rPr>
              <a:t>WAN</a:t>
            </a:r>
          </a:p>
        </p:txBody>
      </p:sp>
      <p:sp>
        <p:nvSpPr>
          <p:cNvPr id="64" name="Rectangle 174"/>
          <p:cNvSpPr>
            <a:spLocks noChangeArrowheads="1"/>
          </p:cNvSpPr>
          <p:nvPr/>
        </p:nvSpPr>
        <p:spPr bwMode="auto">
          <a:xfrm>
            <a:off x="6433350" y="2997805"/>
            <a:ext cx="1190930" cy="31733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4320" tIns="49320" rIns="94320" bIns="4932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 b="1" dirty="0">
                <a:solidFill>
                  <a:srgbClr val="000000"/>
                </a:solidFill>
                <a:latin typeface="+mj-lt"/>
              </a:rPr>
              <a:t>IB Switch</a:t>
            </a:r>
          </a:p>
        </p:txBody>
      </p:sp>
      <p:pic>
        <p:nvPicPr>
          <p:cNvPr id="2" name="Picture 1" descr="SpectraLogic_T-FinityTapeLibrar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190583"/>
            <a:ext cx="2286000" cy="17885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C1BB4A-14FC-444E-9B01-D63D7ED8037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0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/>
              <a:t>Stencil Domain Decomposition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81000" y="1219201"/>
            <a:ext cx="8305800" cy="106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Volumes are split into tiles (along the Z-axis)</a:t>
            </a:r>
          </a:p>
          <a:p>
            <a:pPr lvl="1"/>
            <a:r>
              <a:rPr lang="en-US" dirty="0" smtClean="0"/>
              <a:t>3D-Stencil introduces data dependencies</a:t>
            </a:r>
          </a:p>
          <a:p>
            <a:endParaRPr lang="en-US" dirty="0" smtClean="0"/>
          </a:p>
        </p:txBody>
      </p:sp>
      <p:sp>
        <p:nvSpPr>
          <p:cNvPr id="35844" name="Cube 3"/>
          <p:cNvSpPr>
            <a:spLocks noChangeArrowheads="1"/>
          </p:cNvSpPr>
          <p:nvPr/>
        </p:nvSpPr>
        <p:spPr bwMode="auto">
          <a:xfrm>
            <a:off x="3169519" y="3156440"/>
            <a:ext cx="1247924" cy="1734592"/>
          </a:xfrm>
          <a:prstGeom prst="cube">
            <a:avLst>
              <a:gd name="adj" fmla="val 25000"/>
            </a:avLst>
          </a:prstGeom>
          <a:solidFill>
            <a:srgbClr val="CF5731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algn="ctr">
              <a:tabLst>
                <a:tab pos="748951" algn="l"/>
              </a:tabLst>
            </a:pPr>
            <a:endParaRPr lang="es-ES"/>
          </a:p>
        </p:txBody>
      </p:sp>
      <p:sp>
        <p:nvSpPr>
          <p:cNvPr id="35845" name="Cube 5"/>
          <p:cNvSpPr>
            <a:spLocks noChangeArrowheads="1"/>
          </p:cNvSpPr>
          <p:nvPr/>
        </p:nvSpPr>
        <p:spPr bwMode="auto">
          <a:xfrm>
            <a:off x="4110485" y="3156440"/>
            <a:ext cx="1247924" cy="1734592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algn="ctr">
              <a:tabLst>
                <a:tab pos="748951" algn="l"/>
              </a:tabLst>
            </a:pPr>
            <a:endParaRPr lang="es-ES"/>
          </a:p>
        </p:txBody>
      </p:sp>
      <p:sp>
        <p:nvSpPr>
          <p:cNvPr id="35846" name="Cube 6"/>
          <p:cNvSpPr>
            <a:spLocks noChangeArrowheads="1"/>
          </p:cNvSpPr>
          <p:nvPr/>
        </p:nvSpPr>
        <p:spPr bwMode="auto">
          <a:xfrm>
            <a:off x="5045869" y="3156440"/>
            <a:ext cx="1246808" cy="1734592"/>
          </a:xfrm>
          <a:prstGeom prst="cube">
            <a:avLst>
              <a:gd name="adj" fmla="val 25000"/>
            </a:avLst>
          </a:prstGeom>
          <a:solidFill>
            <a:srgbClr val="92D05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algn="ctr">
              <a:tabLst>
                <a:tab pos="748951" algn="l"/>
              </a:tabLst>
            </a:pPr>
            <a:endParaRPr lang="es-ES"/>
          </a:p>
        </p:txBody>
      </p:sp>
      <p:sp>
        <p:nvSpPr>
          <p:cNvPr id="35847" name="TextBox 10"/>
          <p:cNvSpPr txBox="1">
            <a:spLocks noChangeArrowheads="1"/>
          </p:cNvSpPr>
          <p:nvPr/>
        </p:nvSpPr>
        <p:spPr bwMode="auto">
          <a:xfrm>
            <a:off x="1295400" y="3341731"/>
            <a:ext cx="288852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>
                <a:latin typeface="Calibri" pitchFamily="34" charset="0"/>
              </a:rPr>
              <a:t>y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20217" y="3451120"/>
            <a:ext cx="575965" cy="11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1369070" y="3702267"/>
            <a:ext cx="504527" cy="2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850" name="TextBox 9"/>
          <p:cNvSpPr txBox="1">
            <a:spLocks noChangeArrowheads="1"/>
          </p:cNvSpPr>
          <p:nvPr/>
        </p:nvSpPr>
        <p:spPr bwMode="auto">
          <a:xfrm>
            <a:off x="1824485" y="3341731"/>
            <a:ext cx="27602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>
                <a:latin typeface="Calibri" pitchFamily="34" charset="0"/>
              </a:rPr>
              <a:t>z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622450" y="3156440"/>
            <a:ext cx="353839" cy="293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852" name="TextBox 9"/>
          <p:cNvSpPr txBox="1">
            <a:spLocks noChangeArrowheads="1"/>
          </p:cNvSpPr>
          <p:nvPr/>
        </p:nvSpPr>
        <p:spPr bwMode="auto">
          <a:xfrm>
            <a:off x="1520875" y="2822693"/>
            <a:ext cx="284042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>
                <a:latin typeface="Calibri" pitchFamily="34" charset="0"/>
              </a:rPr>
              <a:t>x</a:t>
            </a:r>
          </a:p>
        </p:txBody>
      </p:sp>
      <p:sp>
        <p:nvSpPr>
          <p:cNvPr id="15" name="Cube 14"/>
          <p:cNvSpPr/>
          <p:nvPr/>
        </p:nvSpPr>
        <p:spPr bwMode="auto">
          <a:xfrm>
            <a:off x="5987042" y="3155957"/>
            <a:ext cx="1247924" cy="1734592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91" tIns="32146" rIns="64291" bIns="32146"/>
          <a:lstStyle/>
          <a:p>
            <a:pPr algn="ctr">
              <a:tabLst>
                <a:tab pos="748951" algn="l"/>
              </a:tabLst>
              <a:defRPr/>
            </a:pPr>
            <a:endParaRPr lang="en-US">
              <a:latin typeface="Gill Sans" pitchFamily="34" charset="0"/>
            </a:endParaRPr>
          </a:p>
        </p:txBody>
      </p:sp>
      <p:sp>
        <p:nvSpPr>
          <p:cNvPr id="35854" name="Cube 4"/>
          <p:cNvSpPr>
            <a:spLocks noChangeAspect="1"/>
          </p:cNvSpPr>
          <p:nvPr/>
        </p:nvSpPr>
        <p:spPr bwMode="auto">
          <a:xfrm>
            <a:off x="3993283" y="3156440"/>
            <a:ext cx="552524" cy="1734592"/>
          </a:xfrm>
          <a:prstGeom prst="cube">
            <a:avLst>
              <a:gd name="adj" fmla="val 56014"/>
            </a:avLst>
          </a:prstGeom>
          <a:noFill/>
          <a:ln w="25400" algn="ctr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 lIns="64291" tIns="32146" rIns="64291" bIns="32146"/>
          <a:lstStyle/>
          <a:p>
            <a:pPr algn="ctr">
              <a:tabLst>
                <a:tab pos="748951" algn="l"/>
              </a:tabLst>
            </a:pPr>
            <a:endParaRPr lang="es-ES"/>
          </a:p>
        </p:txBody>
      </p:sp>
      <p:sp>
        <p:nvSpPr>
          <p:cNvPr id="35855" name="Cube 17"/>
          <p:cNvSpPr>
            <a:spLocks noChangeAspect="1"/>
          </p:cNvSpPr>
          <p:nvPr/>
        </p:nvSpPr>
        <p:spPr bwMode="auto">
          <a:xfrm>
            <a:off x="4933133" y="3156440"/>
            <a:ext cx="551408" cy="1734592"/>
          </a:xfrm>
          <a:prstGeom prst="cube">
            <a:avLst>
              <a:gd name="adj" fmla="val 56014"/>
            </a:avLst>
          </a:prstGeom>
          <a:noFill/>
          <a:ln w="25400" algn="ctr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 lIns="64291" tIns="32146" rIns="64291" bIns="32146"/>
          <a:lstStyle/>
          <a:p>
            <a:pPr algn="ctr">
              <a:tabLst>
                <a:tab pos="748951" algn="l"/>
              </a:tabLst>
            </a:pPr>
            <a:endParaRPr lang="es-ES"/>
          </a:p>
        </p:txBody>
      </p:sp>
      <p:sp>
        <p:nvSpPr>
          <p:cNvPr id="35856" name="Cube 18"/>
          <p:cNvSpPr>
            <a:spLocks noChangeAspect="1"/>
          </p:cNvSpPr>
          <p:nvPr/>
        </p:nvSpPr>
        <p:spPr bwMode="auto">
          <a:xfrm>
            <a:off x="5857355" y="3156440"/>
            <a:ext cx="551408" cy="1734592"/>
          </a:xfrm>
          <a:prstGeom prst="cube">
            <a:avLst>
              <a:gd name="adj" fmla="val 56014"/>
            </a:avLst>
          </a:prstGeom>
          <a:noFill/>
          <a:ln w="25400" algn="ctr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 lIns="64291" tIns="32146" rIns="64291" bIns="32146"/>
          <a:lstStyle/>
          <a:p>
            <a:pPr algn="ctr">
              <a:tabLst>
                <a:tab pos="748951" algn="l"/>
              </a:tabLst>
            </a:pPr>
            <a:endParaRPr lang="es-ES"/>
          </a:p>
        </p:txBody>
      </p:sp>
      <p:sp>
        <p:nvSpPr>
          <p:cNvPr id="35857" name="Cube 20"/>
          <p:cNvSpPr>
            <a:spLocks noChangeAspect="1"/>
          </p:cNvSpPr>
          <p:nvPr/>
        </p:nvSpPr>
        <p:spPr bwMode="auto">
          <a:xfrm>
            <a:off x="3169519" y="3156440"/>
            <a:ext cx="306958" cy="1734592"/>
          </a:xfrm>
          <a:prstGeom prst="cube">
            <a:avLst>
              <a:gd name="adj" fmla="val 100000"/>
            </a:avLst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algn="ctr">
              <a:tabLst>
                <a:tab pos="748951" algn="l"/>
              </a:tabLst>
            </a:pPr>
            <a:endParaRPr lang="es-ES"/>
          </a:p>
        </p:txBody>
      </p:sp>
      <p:sp>
        <p:nvSpPr>
          <p:cNvPr id="35858" name="Cube 21"/>
          <p:cNvSpPr>
            <a:spLocks noChangeAspect="1"/>
          </p:cNvSpPr>
          <p:nvPr/>
        </p:nvSpPr>
        <p:spPr bwMode="auto">
          <a:xfrm>
            <a:off x="4110485" y="3156440"/>
            <a:ext cx="306958" cy="1734592"/>
          </a:xfrm>
          <a:prstGeom prst="cube">
            <a:avLst>
              <a:gd name="adj" fmla="val 100000"/>
            </a:avLst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algn="ctr">
              <a:tabLst>
                <a:tab pos="748951" algn="l"/>
              </a:tabLst>
            </a:pPr>
            <a:endParaRPr lang="es-ES"/>
          </a:p>
        </p:txBody>
      </p:sp>
      <p:sp>
        <p:nvSpPr>
          <p:cNvPr id="35859" name="Cube 22"/>
          <p:cNvSpPr>
            <a:spLocks noChangeAspect="1"/>
          </p:cNvSpPr>
          <p:nvPr/>
        </p:nvSpPr>
        <p:spPr bwMode="auto">
          <a:xfrm>
            <a:off x="6915523" y="3156440"/>
            <a:ext cx="306958" cy="1734592"/>
          </a:xfrm>
          <a:prstGeom prst="cube">
            <a:avLst>
              <a:gd name="adj" fmla="val 100000"/>
            </a:avLst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algn="ctr">
              <a:tabLst>
                <a:tab pos="748951" algn="l"/>
              </a:tabLst>
            </a:pPr>
            <a:endParaRPr lang="es-ES"/>
          </a:p>
        </p:txBody>
      </p:sp>
      <p:sp>
        <p:nvSpPr>
          <p:cNvPr id="35860" name="Cube 23"/>
          <p:cNvSpPr>
            <a:spLocks noChangeAspect="1"/>
          </p:cNvSpPr>
          <p:nvPr/>
        </p:nvSpPr>
        <p:spPr bwMode="auto">
          <a:xfrm>
            <a:off x="5985719" y="3156440"/>
            <a:ext cx="306958" cy="1734592"/>
          </a:xfrm>
          <a:prstGeom prst="cube">
            <a:avLst>
              <a:gd name="adj" fmla="val 100000"/>
            </a:avLst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algn="ctr">
              <a:tabLst>
                <a:tab pos="748951" algn="l"/>
              </a:tabLst>
            </a:pPr>
            <a:endParaRPr lang="es-ES"/>
          </a:p>
        </p:txBody>
      </p:sp>
      <p:sp>
        <p:nvSpPr>
          <p:cNvPr id="35861" name="Cube 24"/>
          <p:cNvSpPr>
            <a:spLocks noChangeAspect="1"/>
          </p:cNvSpPr>
          <p:nvPr/>
        </p:nvSpPr>
        <p:spPr bwMode="auto">
          <a:xfrm>
            <a:off x="5051450" y="3156440"/>
            <a:ext cx="306958" cy="1734592"/>
          </a:xfrm>
          <a:prstGeom prst="cube">
            <a:avLst>
              <a:gd name="adj" fmla="val 100000"/>
            </a:avLst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algn="ctr">
              <a:tabLst>
                <a:tab pos="748951" algn="l"/>
              </a:tabLst>
            </a:pPr>
            <a:endParaRPr lang="es-ES"/>
          </a:p>
        </p:txBody>
      </p:sp>
      <p:sp>
        <p:nvSpPr>
          <p:cNvPr id="35862" name="Cube 26"/>
          <p:cNvSpPr>
            <a:spLocks noChangeAspect="1"/>
          </p:cNvSpPr>
          <p:nvPr/>
        </p:nvSpPr>
        <p:spPr bwMode="auto">
          <a:xfrm>
            <a:off x="3476477" y="3156440"/>
            <a:ext cx="940966" cy="1426518"/>
          </a:xfrm>
          <a:prstGeom prst="cube">
            <a:avLst>
              <a:gd name="adj" fmla="val 0"/>
            </a:avLst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algn="ctr">
              <a:tabLst>
                <a:tab pos="748951" algn="l"/>
              </a:tabLst>
            </a:pPr>
            <a:endParaRPr lang="es-ES"/>
          </a:p>
        </p:txBody>
      </p:sp>
      <p:sp>
        <p:nvSpPr>
          <p:cNvPr id="30" name="Left Brace 29"/>
          <p:cNvSpPr/>
          <p:nvPr/>
        </p:nvSpPr>
        <p:spPr bwMode="auto">
          <a:xfrm>
            <a:off x="3572487" y="4683199"/>
            <a:ext cx="191076" cy="1124194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lIns="64291" tIns="32146" rIns="64291" bIns="32146"/>
          <a:lstStyle/>
          <a:p>
            <a:pPr algn="ctr">
              <a:tabLst>
                <a:tab pos="748951" algn="l"/>
              </a:tabLst>
              <a:defRPr/>
            </a:pPr>
            <a:endParaRPr lang="en-US">
              <a:latin typeface="Gill Sans" pitchFamily="34" charset="0"/>
            </a:endParaRPr>
          </a:p>
        </p:txBody>
      </p:sp>
      <p:sp>
        <p:nvSpPr>
          <p:cNvPr id="31" name="Left Brace 30"/>
          <p:cNvSpPr/>
          <p:nvPr/>
        </p:nvSpPr>
        <p:spPr bwMode="auto">
          <a:xfrm>
            <a:off x="6611004" y="2384298"/>
            <a:ext cx="191076" cy="1124194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lIns="64291" tIns="32146" rIns="64291" bIns="32146"/>
          <a:lstStyle/>
          <a:p>
            <a:pPr algn="ctr">
              <a:tabLst>
                <a:tab pos="748951" algn="l"/>
              </a:tabLst>
              <a:defRPr/>
            </a:pPr>
            <a:endParaRPr lang="en-US">
              <a:latin typeface="Gill Sans" pitchFamily="34" charset="0"/>
            </a:endParaRPr>
          </a:p>
        </p:txBody>
      </p:sp>
      <p:sp>
        <p:nvSpPr>
          <p:cNvPr id="32" name="Left Brace 31"/>
          <p:cNvSpPr/>
          <p:nvPr/>
        </p:nvSpPr>
        <p:spPr bwMode="auto">
          <a:xfrm>
            <a:off x="4800575" y="2328104"/>
            <a:ext cx="191076" cy="1240396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lIns="64291" tIns="32146" rIns="64291" bIns="32146"/>
          <a:lstStyle/>
          <a:p>
            <a:pPr algn="ctr">
              <a:tabLst>
                <a:tab pos="748951" algn="l"/>
              </a:tabLst>
              <a:defRPr/>
            </a:pPr>
            <a:endParaRPr lang="en-US">
              <a:latin typeface="Gill Sans" pitchFamily="34" charset="0"/>
            </a:endParaRPr>
          </a:p>
        </p:txBody>
      </p:sp>
      <p:sp>
        <p:nvSpPr>
          <p:cNvPr id="33" name="Left Brace 32"/>
          <p:cNvSpPr/>
          <p:nvPr/>
        </p:nvSpPr>
        <p:spPr bwMode="auto">
          <a:xfrm>
            <a:off x="5432583" y="4627004"/>
            <a:ext cx="191076" cy="1240396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lIns="64291" tIns="32146" rIns="64291" bIns="32146"/>
          <a:lstStyle/>
          <a:p>
            <a:pPr algn="ctr">
              <a:tabLst>
                <a:tab pos="748951" algn="l"/>
              </a:tabLst>
              <a:defRPr/>
            </a:pPr>
            <a:endParaRPr lang="en-US">
              <a:latin typeface="Gill Sans" pitchFamily="34" charset="0"/>
            </a:endParaRPr>
          </a:p>
        </p:txBody>
      </p:sp>
      <p:sp>
        <p:nvSpPr>
          <p:cNvPr id="35867" name="TextBox 9"/>
          <p:cNvSpPr txBox="1">
            <a:spLocks noChangeArrowheads="1"/>
          </p:cNvSpPr>
          <p:nvPr/>
        </p:nvSpPr>
        <p:spPr bwMode="auto">
          <a:xfrm>
            <a:off x="3408388" y="5209152"/>
            <a:ext cx="508992" cy="43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 sz="2200" b="1">
                <a:latin typeface="Calibri" pitchFamily="34" charset="0"/>
              </a:rPr>
              <a:t>D1</a:t>
            </a:r>
          </a:p>
        </p:txBody>
      </p:sp>
      <p:sp>
        <p:nvSpPr>
          <p:cNvPr id="35868" name="TextBox 9"/>
          <p:cNvSpPr txBox="1">
            <a:spLocks noChangeArrowheads="1"/>
          </p:cNvSpPr>
          <p:nvPr/>
        </p:nvSpPr>
        <p:spPr bwMode="auto">
          <a:xfrm>
            <a:off x="4651847" y="2385138"/>
            <a:ext cx="512340" cy="43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 sz="2200" b="1">
                <a:latin typeface="Calibri" pitchFamily="34" charset="0"/>
              </a:rPr>
              <a:t>D2</a:t>
            </a:r>
          </a:p>
        </p:txBody>
      </p:sp>
      <p:sp>
        <p:nvSpPr>
          <p:cNvPr id="35869" name="TextBox 9"/>
          <p:cNvSpPr txBox="1">
            <a:spLocks noChangeArrowheads="1"/>
          </p:cNvSpPr>
          <p:nvPr/>
        </p:nvSpPr>
        <p:spPr bwMode="auto">
          <a:xfrm>
            <a:off x="5271344" y="5209152"/>
            <a:ext cx="512341" cy="43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 sz="2200" b="1">
                <a:latin typeface="Calibri" pitchFamily="34" charset="0"/>
              </a:rPr>
              <a:t>D3</a:t>
            </a:r>
          </a:p>
        </p:txBody>
      </p:sp>
      <p:sp>
        <p:nvSpPr>
          <p:cNvPr id="35870" name="TextBox 9"/>
          <p:cNvSpPr txBox="1">
            <a:spLocks noChangeArrowheads="1"/>
          </p:cNvSpPr>
          <p:nvPr/>
        </p:nvSpPr>
        <p:spPr bwMode="auto">
          <a:xfrm>
            <a:off x="6436668" y="2384022"/>
            <a:ext cx="512341" cy="43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 sz="2200" b="1">
                <a:latin typeface="Calibri" pitchFamily="34" charset="0"/>
              </a:rPr>
              <a:t>D4</a:t>
            </a:r>
          </a:p>
        </p:txBody>
      </p:sp>
      <p:sp>
        <p:nvSpPr>
          <p:cNvPr id="35" name="Cube 26"/>
          <p:cNvSpPr>
            <a:spLocks noChangeAspect="1"/>
          </p:cNvSpPr>
          <p:nvPr/>
        </p:nvSpPr>
        <p:spPr bwMode="auto">
          <a:xfrm>
            <a:off x="4417442" y="3156440"/>
            <a:ext cx="940966" cy="1426518"/>
          </a:xfrm>
          <a:prstGeom prst="cube">
            <a:avLst>
              <a:gd name="adj" fmla="val 0"/>
            </a:avLst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algn="ctr">
              <a:tabLst>
                <a:tab pos="748951" algn="l"/>
              </a:tabLst>
            </a:pPr>
            <a:endParaRPr lang="es-ES"/>
          </a:p>
        </p:txBody>
      </p:sp>
      <p:sp>
        <p:nvSpPr>
          <p:cNvPr id="36" name="Cube 26"/>
          <p:cNvSpPr>
            <a:spLocks noChangeAspect="1"/>
          </p:cNvSpPr>
          <p:nvPr/>
        </p:nvSpPr>
        <p:spPr bwMode="auto">
          <a:xfrm>
            <a:off x="5358409" y="3156440"/>
            <a:ext cx="940966" cy="1426518"/>
          </a:xfrm>
          <a:prstGeom prst="cube">
            <a:avLst>
              <a:gd name="adj" fmla="val 0"/>
            </a:avLst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algn="ctr">
              <a:tabLst>
                <a:tab pos="748951" algn="l"/>
              </a:tabLst>
            </a:pPr>
            <a:endParaRPr lang="es-ES"/>
          </a:p>
        </p:txBody>
      </p:sp>
      <p:sp>
        <p:nvSpPr>
          <p:cNvPr id="37" name="Cube 26"/>
          <p:cNvSpPr>
            <a:spLocks noChangeAspect="1"/>
          </p:cNvSpPr>
          <p:nvPr/>
        </p:nvSpPr>
        <p:spPr bwMode="auto">
          <a:xfrm>
            <a:off x="6292678" y="3155957"/>
            <a:ext cx="940966" cy="1426518"/>
          </a:xfrm>
          <a:prstGeom prst="cube">
            <a:avLst>
              <a:gd name="adj" fmla="val 0"/>
            </a:avLst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algn="ctr">
              <a:tabLst>
                <a:tab pos="748951" algn="l"/>
              </a:tabLst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A6FE50F2-1933-4704-B64F-C447B3E0257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2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Wave Propagation: Main Process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A6FE50F2-1933-4704-B64F-C447B3E0257F}" type="slidenum">
              <a:rPr lang="en-US" smtClean="0"/>
              <a:t>41</a:t>
            </a:fld>
            <a:endParaRPr lang="en-US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57200" y="1219200"/>
            <a:ext cx="8229600" cy="50167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>
              <a:tabLst>
                <a:tab pos="457200" algn="l"/>
              </a:tabLst>
            </a:pPr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main(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argc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char *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argv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[]) {</a:t>
            </a:r>
          </a:p>
          <a:p>
            <a:pPr defTabSz="457200">
              <a:tabLst>
                <a:tab pos="457200" algn="l"/>
              </a:tabLst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pad = 0,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dimx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 = 480+pad,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dimy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 = 480,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dimz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 = 400,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nreps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= 100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pl-PL" sz="1600" dirty="0" smtClean="0">
                <a:latin typeface="Consolas" pitchFamily="49" charset="0"/>
                <a:cs typeface="Consolas" pitchFamily="49" charset="0"/>
              </a:rPr>
              <a:t>int </a:t>
            </a:r>
            <a:r>
              <a:rPr lang="pl-PL" sz="1600" dirty="0">
                <a:latin typeface="Consolas" pitchFamily="49" charset="0"/>
                <a:cs typeface="Consolas" pitchFamily="49" charset="0"/>
              </a:rPr>
              <a:t>pid=-1, np=-1;</a:t>
            </a:r>
          </a:p>
          <a:p>
            <a:pPr defTabSz="457200"/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MPI_Init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(&amp;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argc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&amp;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argv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MPI_Comm_rank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(MPI_COMM_WORLD, &amp;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pid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MPI_Comm_size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(MPI_COMM_WORLD, &amp;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np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defTabSz="457200"/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np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&lt;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3) {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160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(0 ==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pid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“</a:t>
            </a:r>
            <a:r>
              <a:rPr lang="en-US" sz="1600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Nedded</a:t>
            </a:r>
            <a:r>
              <a:rPr lang="en-US" sz="16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3 or more processes.\n"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MPI_Abort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 MPI_COMM_WORLD, 1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 return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1;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pid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&lt;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np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- 1)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compute_node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dimx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dimy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dimz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/ 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np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- 1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nreps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else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data_server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dimx,dimy,dimz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nreps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);</a:t>
            </a:r>
          </a:p>
          <a:p>
            <a:pPr defTabSz="457200"/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MPI_Finalize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();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0;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}</a:t>
            </a:r>
            <a:endParaRPr lang="en-US" sz="1600" dirty="0">
              <a:latin typeface="Consolas" pitchFamily="49" charset="0"/>
              <a:ea typeface="Lucida Console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51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Stencil Code: Server Process (I)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A6FE50F2-1933-4704-B64F-C447B3E0257F}" type="slidenum">
              <a:rPr lang="en-US" smtClean="0"/>
              <a:t>42</a:t>
            </a:fld>
            <a:endParaRPr lang="en-US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57200" y="1219200"/>
            <a:ext cx="8229600" cy="4770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data_server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dimx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dimy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dimz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nreps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{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np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num_comp_nodes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np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– 1,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first_node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= 0,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last_node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np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- 2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unsigned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num_points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dimx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*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dimy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*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dimz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unsigned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num_bytes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 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num_points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* </a:t>
            </a:r>
            <a:r>
              <a:rPr lang="en-US" sz="1600" dirty="0" err="1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sizeof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smtClean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float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float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*input=0, *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output = NULL, *velocity = NULL;</a:t>
            </a:r>
          </a:p>
          <a:p>
            <a:pPr defTabSz="457200"/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/* Set MPI Communication Size */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MPI_Comm_size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(MPI_COMM_WORLD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&amp;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np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/* Allocate input data */</a:t>
            </a:r>
            <a:endParaRPr lang="en-US" sz="1600" dirty="0">
              <a:solidFill>
                <a:schemeClr val="accent1"/>
              </a:solidFill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input = (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float *)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malloc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num_bytes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output = (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float *)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malloc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num_bytes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velocity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= (float *)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malloc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num_bytes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(input == NULL || output == NULL || velocity == NULL) {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“Server </a:t>
            </a:r>
            <a:r>
              <a:rPr lang="en-US" sz="1600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couldn't allocate memory\n"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MPI_Abort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 MPI_COMM_WORLD, 1 );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}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/* Initialize input data and velocity */</a:t>
            </a:r>
            <a:endParaRPr lang="en-US" sz="1600" dirty="0">
              <a:solidFill>
                <a:schemeClr val="accent1"/>
              </a:solidFill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random_data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(input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dimx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dimy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,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dimz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,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10);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random_data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(velocity,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dimx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dimy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,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dimz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, 1, 10);</a:t>
            </a:r>
          </a:p>
          <a:p>
            <a:pPr defTabSz="457200"/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Stencil Code: Server Process (II)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A6FE50F2-1933-4704-B64F-C447B3E0257F}" type="slidenum">
              <a:rPr lang="en-US" smtClean="0"/>
              <a:t>43</a:t>
            </a:fld>
            <a:endParaRPr lang="en-US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57200" y="1219200"/>
            <a:ext cx="8229600" cy="50167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	/* Calculate number of shared points */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edge_num_points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dimx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dimy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* (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dimz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/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num_comp_nodes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+ 4);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int_num_points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 =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dimx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dimy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* (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dimz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/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num_comp_nodes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+ 8);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float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*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input_send_address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= input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defTabSz="457200"/>
            <a:endParaRPr lang="en-US" sz="1600" dirty="0" smtClean="0">
              <a:solidFill>
                <a:schemeClr val="accent1"/>
              </a:solidFill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	/* 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S</a:t>
            </a:r>
            <a:r>
              <a:rPr lang="en-US" sz="16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end input data 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to the first compute </a:t>
            </a:r>
            <a:r>
              <a:rPr lang="en-US" sz="16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node */</a:t>
            </a:r>
            <a:endParaRPr lang="en-US" sz="1600" dirty="0">
              <a:solidFill>
                <a:schemeClr val="accent1"/>
              </a:solidFill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MPI_Send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send_address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edge_num_points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MPI_REAL,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first_node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	DATA_DISTRIBUTE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MPI_COMM_WORLD );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send_address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+=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dimx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*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dimy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* 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dimz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/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num_comp_nodes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- 4);</a:t>
            </a:r>
          </a:p>
          <a:p>
            <a:pPr defTabSz="457200"/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/* 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S</a:t>
            </a:r>
            <a:r>
              <a:rPr lang="en-US" sz="16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end input data 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to "internal" compute </a:t>
            </a:r>
            <a:r>
              <a:rPr lang="en-US" sz="16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nodes */</a:t>
            </a:r>
            <a:endParaRPr lang="en-US" sz="1600" dirty="0">
              <a:solidFill>
                <a:schemeClr val="accent1"/>
              </a:solidFill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process = 1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process &lt;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last_node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 process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++) {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MPI_Send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send_address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int_num_points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MPI_FLOAT, process,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		DATA_DISTRIBUTE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MPI_COMM_WORLD);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send_address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+=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dimx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*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dimy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* 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dimz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/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num_comp_nodes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}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</a:p>
          <a:p>
            <a:pPr defTabSz="457200"/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/* 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S</a:t>
            </a:r>
            <a:r>
              <a:rPr lang="en-US" sz="16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end input data 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to the last compute </a:t>
            </a:r>
            <a:r>
              <a:rPr lang="en-US" sz="16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node */</a:t>
            </a:r>
            <a:endParaRPr lang="en-US" sz="1600" dirty="0">
              <a:solidFill>
                <a:schemeClr val="accent1"/>
              </a:solidFill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MPI_Send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send_address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edge_num_points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MPI_REAL,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last_node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	DATA_DISTRIBUTE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MPI_COMM_WORLD);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42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Stencil Code: Server Process (II)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A6FE50F2-1933-4704-B64F-C447B3E0257F}" type="slidenum">
              <a:rPr lang="en-US" smtClean="0"/>
              <a:t>44</a:t>
            </a:fld>
            <a:endParaRPr lang="en-US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57200" y="1219200"/>
            <a:ext cx="8229600" cy="4770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float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*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velocity_send_address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= velocity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defTabSz="457200"/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	/* Send </a:t>
            </a:r>
            <a:r>
              <a:rPr lang="en-US" sz="16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velocity data 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to </a:t>
            </a:r>
            <a:r>
              <a:rPr lang="en-US" sz="16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compute 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nodes */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process =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0;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process &lt;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last_node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+ 1;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process++) {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MPI_Send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send_address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edge_num_points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MPI_FLOAT, process,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			DATA_DISTRIBUTE, MPI_COMM_WORLD);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send_address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+=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dimx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dimy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* (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dimz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/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num_comp_nodes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}</a:t>
            </a:r>
          </a:p>
          <a:p>
            <a:pPr defTabSz="457200"/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	/* Wait for nodes to compute */</a:t>
            </a:r>
            <a:endParaRPr lang="en-US" sz="1600" dirty="0">
              <a:solidFill>
                <a:schemeClr val="accent1"/>
              </a:solidFill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MPI_Barrier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(MPI_COMM_WORLD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defTabSz="457200"/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/* Collect output data */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MPI_Status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status;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process = 0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process &lt;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num_comp_nodes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 process++)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MPI_Recv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(output + process *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num_points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/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num_comp_nodes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num_points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/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num_comp_nodes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MPI_FLOAT, process,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	DATA_COLLECT, MPI_COMM_WORLD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&amp;status );</a:t>
            </a:r>
          </a:p>
          <a:p>
            <a:pPr defTabSz="457200"/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}</a:t>
            </a:r>
            <a:endParaRPr lang="en-US" sz="1600" dirty="0">
              <a:latin typeface="Consolas" pitchFamily="49" charset="0"/>
              <a:ea typeface="Lucida Console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90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Stencil Code: Server Process (III)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A6FE50F2-1933-4704-B64F-C447B3E0257F}" type="slidenum">
              <a:rPr lang="en-US" smtClean="0"/>
              <a:t>45</a:t>
            </a:fld>
            <a:endParaRPr lang="en-US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57200" y="1219200"/>
            <a:ext cx="8229600" cy="20621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/* Store output data */</a:t>
            </a:r>
          </a:p>
          <a:p>
            <a:pPr defTabSz="457200"/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store_output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(output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dimx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dimy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dimz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defTabSz="457200"/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/* Release resources */</a:t>
            </a:r>
            <a:endParaRPr lang="en-US" sz="1600" dirty="0">
              <a:solidFill>
                <a:schemeClr val="accent1"/>
              </a:solidFill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free(input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defTabSz="457200"/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free(velocity);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free(output);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}</a:t>
            </a:r>
            <a:endParaRPr lang="en-US" sz="1600" dirty="0">
              <a:latin typeface="Consolas" pitchFamily="49" charset="0"/>
              <a:ea typeface="Lucida Console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96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Stencil Code: Compute Process (I)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A6FE50F2-1933-4704-B64F-C447B3E0257F}" type="slidenum">
              <a:rPr lang="en-US" smtClean="0"/>
              <a:t>46</a:t>
            </a:fld>
            <a:endParaRPr lang="en-US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57200" y="1219200"/>
            <a:ext cx="8229600" cy="50167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compute_node_stencil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dimx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dimy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dimz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nreps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 {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np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pid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MPI_Comm_rank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(MPI_COMM_WORLD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&amp;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pid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MPI_Comm_size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(MPI_COMM_WORLD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&amp;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np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unsigned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num_points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      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dimx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*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dimy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* 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dimz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+ 8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unsigned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num_bytes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       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num_points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*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(float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unsigned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num_ghost_points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4 *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dimx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*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dimy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unsigned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num_ghost_bytes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 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num_ghost_points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*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(float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defTabSz="457200"/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left_ghost_offset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  = 0;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right_ghost_offset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 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dimx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*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dimy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* (4 +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dimz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defTabSz="457200"/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float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*input = NULL, *output = NULL, *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prev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= NULL, *v = NULL;</a:t>
            </a:r>
          </a:p>
          <a:p>
            <a:pPr defTabSz="457200"/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	/* Allocate device memory for input and output data */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gmacMalloc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((void **)&amp;input, 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num_bytes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gmacMalloc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((void **)&amp;output,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num_bytes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gmacMalloc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((void **)&amp;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prev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num_bytes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gmacMalloc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((void **)&amp;v,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num_bytes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0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Stencil Code: Compute Process (II)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A6FE50F2-1933-4704-B64F-C447B3E0257F}" type="slidenum">
              <a:rPr lang="en-US" smtClean="0"/>
              <a:t>47</a:t>
            </a:fld>
            <a:endParaRPr lang="en-US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57200" y="1219200"/>
            <a:ext cx="8229600" cy="3785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MPI_Status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status;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left_neighbor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 = 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pid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&gt; 0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?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pid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- 1) : MPI_PROC_NULL;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right_neighbor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= 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pid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&lt;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np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- 2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 ? (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pid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+ 1) : MPI_PROC_NULL;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server_process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np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- 1;</a:t>
            </a:r>
          </a:p>
          <a:p>
            <a:pPr defTabSz="457200"/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/* Get the input data from server process */</a:t>
            </a:r>
            <a:endParaRPr lang="en-US" sz="1600" dirty="0">
              <a:solidFill>
                <a:schemeClr val="accent1"/>
              </a:solidFill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float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*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rcv_address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input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+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num_ghost_points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* (0 ==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pid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MPI_Recv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rcv_address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num_points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MPI_FLOAT,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server_process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	DATA_DISTRIBUTE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MPI_COMM_WORLD, &amp;status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defTabSz="457200"/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/* Get the </a:t>
            </a:r>
            <a:r>
              <a:rPr lang="en-US" sz="16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velocity 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data from </a:t>
            </a:r>
            <a:r>
              <a:rPr lang="en-US" sz="16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server 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process </a:t>
            </a:r>
            <a:r>
              <a:rPr lang="en-US" sz="16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*/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defTabSz="457200"/>
            <a:r>
              <a:rPr lang="en-US" sz="1600" dirty="0" smtClean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rcv_address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h_v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+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num_ghost_points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* (0 ==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pid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MPI_Recv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rcv_address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num_points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MPI_FLOAT,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server_process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</a:t>
            </a:r>
          </a:p>
          <a:p>
            <a:pPr defTabSz="457200"/>
            <a:r>
              <a:rPr lang="en-US" sz="1600" dirty="0">
                <a:latin typeface="Consolas" pitchFamily="49" charset="0"/>
                <a:cs typeface="Consolas" pitchFamily="49" charset="0"/>
              </a:rPr>
              <a:t>			DATA_DISTRIBUTE, MPI_COMM_WORLD, &amp;status );</a:t>
            </a:r>
          </a:p>
          <a:p>
            <a:pPr defTabSz="457200"/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smtClean="0"/>
              <a:t>Questions?</a:t>
            </a:r>
            <a:endParaRPr lang="en-US"/>
          </a:p>
        </p:txBody>
      </p:sp>
      <p:sp>
        <p:nvSpPr>
          <p:cNvPr id="45059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506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dirty="0">
                <a:cs typeface="Times New Roman" pitchFamily="18" charset="0"/>
              </a:rPr>
              <a:t>© David Kirk/NVIDIA and Wen-mei W. Hwu, 2007-2012 </a:t>
            </a:r>
            <a:r>
              <a:rPr lang="en-US" sz="1200" dirty="0" smtClean="0">
                <a:cs typeface="Times New Roman" pitchFamily="18" charset="0"/>
              </a:rPr>
              <a:t>University </a:t>
            </a:r>
            <a:r>
              <a:rPr lang="en-US" sz="1200" dirty="0">
                <a:cs typeface="Times New Roman" pitchFamily="18" charset="0"/>
              </a:rPr>
              <a:t>of Illinois, Urbana-Champaign</a:t>
            </a:r>
          </a:p>
          <a:p>
            <a:pPr eaLnBrk="1" hangingPunct="1"/>
            <a:endParaRPr lang="en-US" sz="1200" dirty="0" smtClean="0"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CA3819-D8BF-4F5F-80DA-7818A038B40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Cray XE6 Nodes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0482" name="Content Placeholder 5"/>
          <p:cNvSpPr>
            <a:spLocks noGrp="1"/>
          </p:cNvSpPr>
          <p:nvPr>
            <p:ph idx="1"/>
          </p:nvPr>
        </p:nvSpPr>
        <p:spPr>
          <a:xfrm>
            <a:off x="4800600" y="1510632"/>
            <a:ext cx="4191000" cy="4852068"/>
          </a:xfrm>
        </p:spPr>
        <p:txBody>
          <a:bodyPr/>
          <a:lstStyle/>
          <a:p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Dual-socket Node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 smtClean="0">
                <a:latin typeface="Times New Roman" charset="0"/>
                <a:ea typeface="ＭＳ Ｐゴシック" charset="0"/>
              </a:rPr>
              <a:t>Two AMD </a:t>
            </a:r>
            <a:r>
              <a:rPr lang="en-US" sz="2400" dirty="0" err="1" smtClean="0">
                <a:latin typeface="Times New Roman" charset="0"/>
                <a:ea typeface="ＭＳ Ｐゴシック" charset="0"/>
              </a:rPr>
              <a:t>Interlagos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 </a:t>
            </a:r>
            <a:r>
              <a:rPr lang="en-US" sz="2400" dirty="0">
                <a:latin typeface="Times New Roman" charset="0"/>
                <a:ea typeface="ＭＳ Ｐゴシック" charset="0"/>
              </a:rPr>
              <a:t>chips</a:t>
            </a:r>
          </a:p>
          <a:p>
            <a:pPr lvl="2"/>
            <a:r>
              <a:rPr lang="en-US" sz="2000" dirty="0" smtClean="0">
                <a:latin typeface="Times New Roman" charset="0"/>
                <a:ea typeface="ＭＳ Ｐゴシック" charset="0"/>
              </a:rPr>
              <a:t>16 core modules, 64 </a:t>
            </a:r>
            <a:r>
              <a:rPr lang="en-US" sz="2000" dirty="0">
                <a:latin typeface="Times New Roman" charset="0"/>
                <a:ea typeface="ＭＳ Ｐゴシック" charset="0"/>
              </a:rPr>
              <a:t>threads</a:t>
            </a:r>
          </a:p>
          <a:p>
            <a:pPr lvl="2"/>
            <a:r>
              <a:rPr lang="en-US" sz="2000" dirty="0" smtClean="0">
                <a:latin typeface="Times New Roman" charset="0"/>
                <a:ea typeface="ＭＳ Ｐゴシック" charset="0"/>
              </a:rPr>
              <a:t>313 GFs peak </a:t>
            </a:r>
            <a:r>
              <a:rPr lang="en-US" sz="2000" dirty="0">
                <a:latin typeface="Times New Roman" charset="0"/>
                <a:ea typeface="ＭＳ Ｐゴシック" charset="0"/>
              </a:rPr>
              <a:t>performance</a:t>
            </a:r>
          </a:p>
          <a:p>
            <a:pPr lvl="2"/>
            <a:r>
              <a:rPr lang="en-US" sz="2000" dirty="0" smtClean="0">
                <a:latin typeface="Times New Roman" charset="0"/>
                <a:ea typeface="ＭＳ Ｐゴシック" charset="0"/>
              </a:rPr>
              <a:t>64 GBs </a:t>
            </a:r>
            <a:r>
              <a:rPr lang="en-US" sz="2000" dirty="0">
                <a:latin typeface="Times New Roman" charset="0"/>
                <a:ea typeface="ＭＳ Ｐゴシック" charset="0"/>
              </a:rPr>
              <a:t>memory</a:t>
            </a:r>
          </a:p>
          <a:p>
            <a:pPr lvl="3"/>
            <a:r>
              <a:rPr lang="en-US" sz="1800" dirty="0" smtClean="0">
                <a:latin typeface="Times New Roman" charset="0"/>
                <a:ea typeface="ＭＳ Ｐゴシック" charset="0"/>
              </a:rPr>
              <a:t>102 </a:t>
            </a:r>
            <a:r>
              <a:rPr lang="en-US" sz="1800" dirty="0">
                <a:latin typeface="Times New Roman" charset="0"/>
                <a:ea typeface="ＭＳ Ｐゴシック" charset="0"/>
              </a:rPr>
              <a:t>GB/sec memory </a:t>
            </a:r>
            <a:r>
              <a:rPr lang="en-US" sz="1800" dirty="0" smtClean="0">
                <a:latin typeface="Times New Roman" charset="0"/>
                <a:ea typeface="ＭＳ Ｐゴシック" charset="0"/>
              </a:rPr>
              <a:t>bandwidth</a:t>
            </a:r>
            <a:endParaRPr lang="en-US" sz="1800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</a:rPr>
              <a:t>Gemini Interconnect</a:t>
            </a:r>
          </a:p>
          <a:p>
            <a:pPr lvl="2"/>
            <a:r>
              <a:rPr lang="en-US" sz="2000" dirty="0">
                <a:latin typeface="Times New Roman" charset="0"/>
                <a:ea typeface="ＭＳ Ｐゴシック" charset="0"/>
              </a:rPr>
              <a:t>Router chip &amp; network interface</a:t>
            </a:r>
          </a:p>
          <a:p>
            <a:pPr lvl="2"/>
            <a:r>
              <a:rPr lang="en-US" sz="2000" dirty="0">
                <a:latin typeface="Times New Roman" charset="0"/>
                <a:ea typeface="ＭＳ Ｐゴシック" charset="0"/>
              </a:rPr>
              <a:t>Injection Bandwidth (peak)</a:t>
            </a:r>
          </a:p>
          <a:p>
            <a:pPr lvl="3"/>
            <a:r>
              <a:rPr lang="en-US" sz="1800" dirty="0">
                <a:latin typeface="Times New Roman" charset="0"/>
                <a:ea typeface="ＭＳ Ｐゴシック" charset="0"/>
              </a:rPr>
              <a:t>9.6 GB/sec per </a:t>
            </a:r>
            <a:r>
              <a:rPr lang="en-US" sz="1800" dirty="0" smtClean="0">
                <a:latin typeface="Times New Roman" charset="0"/>
                <a:ea typeface="ＭＳ Ｐゴシック" charset="0"/>
              </a:rPr>
              <a:t>direction</a:t>
            </a:r>
            <a:endParaRPr lang="en-US" sz="1800" dirty="0">
              <a:latin typeface="Times New Roman" charset="0"/>
              <a:ea typeface="ＭＳ Ｐゴシック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4655" y="2091998"/>
            <a:ext cx="4188293" cy="2868776"/>
            <a:chOff x="457200" y="2162468"/>
            <a:chExt cx="4188293" cy="2868776"/>
          </a:xfrm>
        </p:grpSpPr>
        <p:pic>
          <p:nvPicPr>
            <p:cNvPr id="28" name="Picture 10" descr="C:\Documents and Settings\jcissell\Desktop\icons for jeff ppt\pipes\0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6362" y="3133161"/>
              <a:ext cx="886494" cy="71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0" descr="C:\Documents and Settings\jcissell\Desktop\icons for jeff ppt\pipes\0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638" y="3302762"/>
              <a:ext cx="886494" cy="715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" name="Group 74"/>
            <p:cNvGrpSpPr>
              <a:grpSpLocks/>
            </p:cNvGrpSpPr>
            <p:nvPr/>
          </p:nvGrpSpPr>
          <p:grpSpPr bwMode="auto">
            <a:xfrm>
              <a:off x="4171574" y="2162468"/>
              <a:ext cx="473919" cy="682011"/>
              <a:chOff x="7848600" y="838200"/>
              <a:chExt cx="815407" cy="1171592"/>
            </a:xfrm>
          </p:grpSpPr>
          <p:pic>
            <p:nvPicPr>
              <p:cNvPr id="31" name="Picture 5" descr="C:\Documents and Settings\jcissell\Desktop\ram2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8754" y="838200"/>
                <a:ext cx="415253" cy="1171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10" descr="C:\Documents and Settings\jcissell\Desktop\New Folder (2)\pipe_00b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8600" y="1419827"/>
                <a:ext cx="609600" cy="408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3" name="Group 71"/>
            <p:cNvGrpSpPr>
              <a:grpSpLocks/>
            </p:cNvGrpSpPr>
            <p:nvPr/>
          </p:nvGrpSpPr>
          <p:grpSpPr bwMode="auto">
            <a:xfrm>
              <a:off x="4171574" y="2872144"/>
              <a:ext cx="463094" cy="682011"/>
              <a:chOff x="7924800" y="2057400"/>
              <a:chExt cx="795005" cy="1171592"/>
            </a:xfrm>
          </p:grpSpPr>
          <p:pic>
            <p:nvPicPr>
              <p:cNvPr id="34" name="Picture 5" descr="C:\Documents and Settings\jcissell\Desktop\ram2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04552" y="2057400"/>
                <a:ext cx="415253" cy="1171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10" descr="C:\Documents and Settings\jcissell\Desktop\New Folder (2)\pipe_00b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4800" y="2590800"/>
                <a:ext cx="609600" cy="408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6" name="Picture 3" descr="\\inside.us.cray.com\DavWWWRoot\depts\marketing\Cray Image Library\Cray Clip Art\PowerPoint Architecture pieces\2amd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4090" y="2971980"/>
              <a:ext cx="930999" cy="65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" name="Group 114"/>
            <p:cNvGrpSpPr>
              <a:grpSpLocks/>
            </p:cNvGrpSpPr>
            <p:nvPr/>
          </p:nvGrpSpPr>
          <p:grpSpPr bwMode="auto">
            <a:xfrm>
              <a:off x="3684423" y="2695326"/>
              <a:ext cx="311536" cy="398141"/>
              <a:chOff x="3124200" y="1295400"/>
              <a:chExt cx="536466" cy="685028"/>
            </a:xfrm>
          </p:grpSpPr>
          <p:pic>
            <p:nvPicPr>
              <p:cNvPr id="38" name="Picture 7" descr="C:\Documents and Settings\jcissell\Desktop\icons for jeff ppt\gary bar 2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8089" y="1295400"/>
                <a:ext cx="192577" cy="652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7" descr="C:\Documents and Settings\jcissell\Desktop\icons for jeff ppt\gary bar 2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0" y="1328415"/>
                <a:ext cx="192577" cy="652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0" name="Picture 11" descr="C:\Documents and Settings\jcissell\Desktop\icons for jeff ppt\pipes\00b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5404" y="3282313"/>
              <a:ext cx="903333" cy="295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5" descr="C:\Documents and Settings\jcissell\Desktop\icons for jeff ppt\blue bar 3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832" y="3667222"/>
              <a:ext cx="1235318" cy="40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2" name="Group 71"/>
            <p:cNvGrpSpPr>
              <a:grpSpLocks/>
            </p:cNvGrpSpPr>
            <p:nvPr/>
          </p:nvGrpSpPr>
          <p:grpSpPr bwMode="auto">
            <a:xfrm>
              <a:off x="2232594" y="3942673"/>
              <a:ext cx="665172" cy="1088571"/>
              <a:chOff x="4267200" y="1219200"/>
              <a:chExt cx="1143000" cy="1871033"/>
            </a:xfrm>
          </p:grpSpPr>
          <p:pic>
            <p:nvPicPr>
              <p:cNvPr id="43" name="Picture 4" descr="C:\Documents and Settings\jcissell\Desktop\icons for jeff ppt\blue bar 2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7200" y="1295400"/>
                <a:ext cx="457200" cy="1794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Picture 4" descr="C:\Documents and Settings\jcissell\Desktop\icons for jeff ppt\blue bar 2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000" y="1219200"/>
                <a:ext cx="457200" cy="1794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5" name="Picture 2" descr="C:\WORK\powerpoint\art\chip and pipe icons and art\chips\gemini2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124741"/>
              <a:ext cx="1226898" cy="1321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6" name="Group 120"/>
            <p:cNvGrpSpPr>
              <a:grpSpLocks/>
            </p:cNvGrpSpPr>
            <p:nvPr/>
          </p:nvGrpSpPr>
          <p:grpSpPr bwMode="auto">
            <a:xfrm>
              <a:off x="457200" y="2619548"/>
              <a:ext cx="1685181" cy="1462655"/>
              <a:chOff x="2362200" y="609600"/>
              <a:chExt cx="2895600" cy="2514600"/>
            </a:xfrm>
          </p:grpSpPr>
          <p:pic>
            <p:nvPicPr>
              <p:cNvPr id="47" name="Picture 11" descr="C:\Documents and Settings\jcissell\Desktop\icons for jeff ppt\pipes\00b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6444" y="2082001"/>
                <a:ext cx="1551356" cy="508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3" descr="\\inside.us.cray.com\DavWWWRoot\depts\marketing\Cray Image Library\Cray Clip Art\PowerPoint Architecture pieces\2amdr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5600" y="1847335"/>
                <a:ext cx="1600200" cy="1124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9" name="Group 96"/>
              <p:cNvGrpSpPr>
                <a:grpSpLocks/>
              </p:cNvGrpSpPr>
              <p:nvPr/>
            </p:nvGrpSpPr>
            <p:grpSpPr bwMode="auto">
              <a:xfrm>
                <a:off x="3429000" y="1372372"/>
                <a:ext cx="536466" cy="685028"/>
                <a:chOff x="3124200" y="1219200"/>
                <a:chExt cx="536466" cy="685028"/>
              </a:xfrm>
            </p:grpSpPr>
            <p:pic>
              <p:nvPicPr>
                <p:cNvPr id="60" name="Picture 7" descr="C:\Documents and Settings\jcissell\Desktop\icons for jeff ppt\gary bar 2.pn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68089" y="1219200"/>
                  <a:ext cx="192577" cy="6520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" name="Picture 7" descr="C:\Documents and Settings\jcissell\Desktop\icons for jeff ppt\gary bar 2.pn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24200" y="1252215"/>
                  <a:ext cx="192577" cy="6520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50" name="Picture 3" descr="\\inside.us.cray.com\DavWWWRoot\depts\marketing\Cray Image Library\Cray Clip Art\PowerPoint Architecture pieces\2amdr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5600" y="609600"/>
                <a:ext cx="1600200" cy="1124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4" name="Group 98"/>
              <p:cNvGrpSpPr>
                <a:grpSpLocks/>
              </p:cNvGrpSpPr>
              <p:nvPr/>
            </p:nvGrpSpPr>
            <p:grpSpPr bwMode="auto">
              <a:xfrm>
                <a:off x="2362200" y="1952607"/>
                <a:ext cx="685800" cy="1171593"/>
                <a:chOff x="2362200" y="1876407"/>
                <a:chExt cx="685800" cy="1171593"/>
              </a:xfrm>
            </p:grpSpPr>
            <p:pic>
              <p:nvPicPr>
                <p:cNvPr id="58" name="Picture 10" descr="C:\Documents and Settings\jcissell\Desktop\New Folder (2)\pipe_00b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38400" y="2314810"/>
                  <a:ext cx="609600" cy="4089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9" name="Picture 5" descr="C:\Documents and Settings\jcissell\Desktop\ram2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62200" y="1876407"/>
                  <a:ext cx="415254" cy="11715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5" name="Group 99"/>
              <p:cNvGrpSpPr>
                <a:grpSpLocks/>
              </p:cNvGrpSpPr>
              <p:nvPr/>
            </p:nvGrpSpPr>
            <p:grpSpPr bwMode="auto">
              <a:xfrm>
                <a:off x="2362200" y="685800"/>
                <a:ext cx="685800" cy="1171593"/>
                <a:chOff x="2362200" y="685800"/>
                <a:chExt cx="685800" cy="1171593"/>
              </a:xfrm>
            </p:grpSpPr>
            <p:pic>
              <p:nvPicPr>
                <p:cNvPr id="56" name="Picture 10" descr="C:\Documents and Settings\jcissell\Desktop\New Folder (2)\pipe_00b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38400" y="1143000"/>
                  <a:ext cx="609600" cy="4089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7" name="Picture 5" descr="C:\Documents and Settings\jcissell\Desktop\ram2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62200" y="685800"/>
                  <a:ext cx="415254" cy="11715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62" name="Picture 10" descr="C:\Documents and Settings\jcissell\Desktop\icons for jeff ppt\pipes\0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454" y="4100245"/>
              <a:ext cx="886494" cy="71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10" descr="C:\Documents and Settings\jcissell\Desktop\icons for jeff ppt\pipes\0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7694" y="4026872"/>
              <a:ext cx="886494" cy="715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5" descr="C:\Documents and Settings\jcissell\Desktop\icons for jeff ppt\blue bar 3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511" y="3977555"/>
              <a:ext cx="1235318" cy="40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5" name="Group 70"/>
            <p:cNvGrpSpPr>
              <a:grpSpLocks/>
            </p:cNvGrpSpPr>
            <p:nvPr/>
          </p:nvGrpSpPr>
          <p:grpSpPr bwMode="auto">
            <a:xfrm>
              <a:off x="2232594" y="2238247"/>
              <a:ext cx="665172" cy="1088572"/>
              <a:chOff x="4267200" y="1295400"/>
              <a:chExt cx="1143000" cy="1871033"/>
            </a:xfrm>
          </p:grpSpPr>
          <p:pic>
            <p:nvPicPr>
              <p:cNvPr id="66" name="Picture 4" descr="C:\Documents and Settings\jcissell\Desktop\icons for jeff ppt\blue bar 2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7200" y="1371600"/>
                <a:ext cx="457200" cy="1794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" name="Picture 4" descr="C:\Documents and Settings\jcissell\Desktop\icons for jeff ppt\blue bar 2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000" y="1295400"/>
                <a:ext cx="457200" cy="1794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0" name="Picture 7" descr="C:\Documents and Settings\jcissell\Desktop\icons for jeff ppt\gary bar 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2116" y="2666458"/>
              <a:ext cx="111864" cy="378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7" descr="C:\Documents and Settings\jcissell\Desktop\icons for jeff ppt\gary bar 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3620" y="2748251"/>
              <a:ext cx="111864" cy="380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3" descr="\\inside.us.cray.com\DavWWWRoot\depts\marketing\Cray Image Library\Cray Clip Art\PowerPoint Architecture pieces\2amd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4090" y="2251478"/>
              <a:ext cx="930999" cy="65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TextBox 58"/>
            <p:cNvSpPr txBox="1">
              <a:spLocks noChangeArrowheads="1"/>
            </p:cNvSpPr>
            <p:nvPr/>
          </p:nvSpPr>
          <p:spPr bwMode="auto">
            <a:xfrm rot="21119914">
              <a:off x="3131712" y="3259978"/>
              <a:ext cx="52049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/>
              <a:r>
                <a:rPr lang="en-US" sz="1000" b="1" dirty="0">
                  <a:solidFill>
                    <a:srgbClr val="000000"/>
                  </a:solidFill>
                </a:rPr>
                <a:t>HT3</a:t>
              </a:r>
            </a:p>
          </p:txBody>
        </p:sp>
        <p:sp>
          <p:nvSpPr>
            <p:cNvPr id="74" name="TextBox 60"/>
            <p:cNvSpPr txBox="1">
              <a:spLocks noChangeArrowheads="1"/>
            </p:cNvSpPr>
            <p:nvPr/>
          </p:nvSpPr>
          <p:spPr bwMode="auto">
            <a:xfrm rot="21119914">
              <a:off x="1717310" y="3444806"/>
              <a:ext cx="49179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/>
              <a:r>
                <a:rPr lang="en-US" sz="1000" b="1" dirty="0" smtClean="0">
                  <a:solidFill>
                    <a:srgbClr val="000000"/>
                  </a:solidFill>
                </a:rPr>
                <a:t>HT3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51855" y="536131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+mj-lt"/>
              </a:rPr>
              <a:t>Blue Waters contains 22,640 Cray XE6 compute nodes.</a:t>
            </a:r>
            <a:endParaRPr lang="en-US" sz="20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2909255" y="1834530"/>
            <a:ext cx="2057400" cy="2057400"/>
          </a:xfrm>
          <a:prstGeom prst="ellipse">
            <a:avLst/>
          </a:prstGeom>
          <a:solidFill>
            <a:schemeClr val="accent3">
              <a:lumMod val="60000"/>
              <a:lumOff val="40000"/>
              <a:alpha val="11000"/>
            </a:schemeClr>
          </a:solidFill>
          <a:ln w="508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51" name="Picture 50" descr="cray_logo_head.gif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t="33333" r="51134" b="10753"/>
          <a:stretch/>
        </p:blipFill>
        <p:spPr>
          <a:xfrm>
            <a:off x="6934200" y="484094"/>
            <a:ext cx="1828800" cy="430306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126609" y="1676400"/>
            <a:ext cx="1443790" cy="32329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1F6BEC-4D39-4EE7-B28B-9755C093A96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8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Cray XK7 Nodes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0482" name="Content Placeholder 5"/>
          <p:cNvSpPr>
            <a:spLocks noGrp="1"/>
          </p:cNvSpPr>
          <p:nvPr>
            <p:ph idx="1"/>
          </p:nvPr>
        </p:nvSpPr>
        <p:spPr>
          <a:xfrm>
            <a:off x="4698610" y="1276127"/>
            <a:ext cx="4343986" cy="4798595"/>
          </a:xfrm>
        </p:spPr>
        <p:txBody>
          <a:bodyPr/>
          <a:lstStyle/>
          <a:p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Dual-socket Node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 smtClean="0">
                <a:latin typeface="Times New Roman" charset="0"/>
                <a:ea typeface="ＭＳ Ｐゴシック" charset="0"/>
              </a:rPr>
              <a:t>One AMD </a:t>
            </a:r>
            <a:r>
              <a:rPr lang="en-US" sz="2400" dirty="0" err="1" smtClean="0">
                <a:latin typeface="Times New Roman" charset="0"/>
                <a:ea typeface="ＭＳ Ｐゴシック" charset="0"/>
              </a:rPr>
              <a:t>Interlagos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 chip</a:t>
            </a:r>
          </a:p>
          <a:p>
            <a:pPr lvl="2"/>
            <a:r>
              <a:rPr lang="en-US" sz="2200" dirty="0">
                <a:latin typeface="Times New Roman" charset="0"/>
                <a:ea typeface="ＭＳ Ｐゴシック" charset="0"/>
              </a:rPr>
              <a:t>8</a:t>
            </a:r>
            <a:r>
              <a:rPr lang="en-US" sz="2200" dirty="0" smtClean="0">
                <a:latin typeface="Times New Roman" charset="0"/>
                <a:ea typeface="ＭＳ Ｐゴシック" charset="0"/>
              </a:rPr>
              <a:t> </a:t>
            </a:r>
            <a:r>
              <a:rPr lang="en-US" sz="2200" dirty="0">
                <a:latin typeface="Times New Roman" charset="0"/>
                <a:ea typeface="ＭＳ Ｐゴシック" charset="0"/>
              </a:rPr>
              <a:t>core modules, </a:t>
            </a:r>
            <a:r>
              <a:rPr lang="en-US" sz="2200" dirty="0" smtClean="0">
                <a:latin typeface="Times New Roman" charset="0"/>
                <a:ea typeface="ＭＳ Ｐゴシック" charset="0"/>
              </a:rPr>
              <a:t>32 </a:t>
            </a:r>
            <a:r>
              <a:rPr lang="en-US" sz="2200" dirty="0">
                <a:latin typeface="Times New Roman" charset="0"/>
                <a:ea typeface="ＭＳ Ｐゴシック" charset="0"/>
              </a:rPr>
              <a:t>threads</a:t>
            </a:r>
          </a:p>
          <a:p>
            <a:pPr lvl="2"/>
            <a:r>
              <a:rPr lang="en-US" sz="2200" dirty="0" smtClean="0">
                <a:latin typeface="Times New Roman" charset="0"/>
                <a:ea typeface="ＭＳ Ｐゴシック" charset="0"/>
              </a:rPr>
              <a:t>156.5 </a:t>
            </a:r>
            <a:r>
              <a:rPr lang="en-US" sz="2200" dirty="0">
                <a:latin typeface="Times New Roman" charset="0"/>
                <a:ea typeface="ＭＳ Ｐゴシック" charset="0"/>
              </a:rPr>
              <a:t>GFs peak </a:t>
            </a:r>
            <a:r>
              <a:rPr lang="en-US" sz="2200" dirty="0" smtClean="0">
                <a:latin typeface="Times New Roman" charset="0"/>
                <a:ea typeface="ＭＳ Ｐゴシック" charset="0"/>
              </a:rPr>
              <a:t>performance</a:t>
            </a:r>
          </a:p>
          <a:p>
            <a:pPr lvl="2"/>
            <a:r>
              <a:rPr lang="en-US" sz="2000" dirty="0" smtClean="0">
                <a:latin typeface="Times New Roman" charset="0"/>
                <a:ea typeface="ＭＳ Ｐゴシック" charset="0"/>
              </a:rPr>
              <a:t>32 GBs memory</a:t>
            </a:r>
          </a:p>
          <a:p>
            <a:pPr lvl="3"/>
            <a:r>
              <a:rPr lang="en-US" sz="1800" dirty="0" smtClean="0">
                <a:latin typeface="Times New Roman" charset="0"/>
                <a:ea typeface="ＭＳ Ｐゴシック" charset="0"/>
              </a:rPr>
              <a:t>51 GB/s bandwidth</a:t>
            </a:r>
          </a:p>
          <a:p>
            <a:pPr lvl="1"/>
            <a:r>
              <a:rPr lang="en-US" sz="2400" dirty="0" smtClean="0">
                <a:latin typeface="Times New Roman" charset="0"/>
                <a:ea typeface="ＭＳ Ｐゴシック" charset="0"/>
              </a:rPr>
              <a:t>One NVIDIA Kepler chip</a:t>
            </a:r>
            <a:endParaRPr lang="en-US" sz="2400" dirty="0">
              <a:latin typeface="Times New Roman" charset="0"/>
              <a:ea typeface="ＭＳ Ｐゴシック" charset="0"/>
            </a:endParaRPr>
          </a:p>
          <a:p>
            <a:pPr lvl="2"/>
            <a:r>
              <a:rPr lang="en-US" sz="2000" dirty="0" smtClean="0">
                <a:latin typeface="Times New Roman" charset="0"/>
                <a:ea typeface="ＭＳ Ｐゴシック" charset="0"/>
              </a:rPr>
              <a:t>1.3 TFs peak performance</a:t>
            </a:r>
          </a:p>
          <a:p>
            <a:pPr lvl="2"/>
            <a:r>
              <a:rPr lang="en-US" sz="2000" dirty="0" smtClean="0">
                <a:latin typeface="Times New Roman" charset="0"/>
                <a:ea typeface="ＭＳ Ｐゴシック" charset="0"/>
              </a:rPr>
              <a:t>6 GBs GDDR5 memory</a:t>
            </a:r>
          </a:p>
          <a:p>
            <a:pPr lvl="3"/>
            <a:r>
              <a:rPr lang="en-US" sz="1800" dirty="0" smtClean="0">
                <a:latin typeface="Times New Roman" charset="0"/>
                <a:ea typeface="ＭＳ Ｐゴシック" charset="0"/>
              </a:rPr>
              <a:t>250 GB/sec bandwidth</a:t>
            </a:r>
          </a:p>
          <a:p>
            <a:pPr lvl="1"/>
            <a:r>
              <a:rPr lang="en-US" sz="2400" dirty="0" smtClean="0">
                <a:latin typeface="Times New Roman" charset="0"/>
                <a:ea typeface="ＭＳ Ｐゴシック" charset="0"/>
              </a:rPr>
              <a:t>Gemini Interconnect</a:t>
            </a:r>
          </a:p>
          <a:p>
            <a:pPr lvl="2"/>
            <a:r>
              <a:rPr lang="en-US" sz="2000" dirty="0" smtClean="0">
                <a:latin typeface="Times New Roman" charset="0"/>
                <a:ea typeface="ＭＳ Ｐゴシック" charset="0"/>
              </a:rPr>
              <a:t>Same as XE6 nodes</a:t>
            </a:r>
            <a:endParaRPr lang="en-US" sz="2000" dirty="0">
              <a:latin typeface="Cambria" charset="0"/>
              <a:ea typeface="ＭＳ Ｐゴシック" charset="0"/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285117" y="1786392"/>
            <a:ext cx="4180750" cy="3159578"/>
            <a:chOff x="2197100" y="1755775"/>
            <a:chExt cx="5600141" cy="4232275"/>
          </a:xfrm>
        </p:grpSpPr>
        <p:pic>
          <p:nvPicPr>
            <p:cNvPr id="79" name="Picture 10" descr="C:\Documents and Settings\jcissell\Desktop\icons for jeff ppt\pipes\0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150" y="3482975"/>
              <a:ext cx="1169988" cy="944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10" descr="C:\Documents and Settings\jcissell\Desktop\icons for jeff ppt\pipes\0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50" y="3706813"/>
              <a:ext cx="1169988" cy="944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1" name="Group 71"/>
            <p:cNvGrpSpPr>
              <a:grpSpLocks/>
            </p:cNvGrpSpPr>
            <p:nvPr/>
          </p:nvGrpSpPr>
          <p:grpSpPr bwMode="auto">
            <a:xfrm>
              <a:off x="7099300" y="3138488"/>
              <a:ext cx="609600" cy="900112"/>
              <a:chOff x="7924800" y="2057400"/>
              <a:chExt cx="795005" cy="1171592"/>
            </a:xfrm>
          </p:grpSpPr>
          <p:pic>
            <p:nvPicPr>
              <p:cNvPr id="82" name="Picture 5" descr="C:\Documents and Settings\jcissell\Desktop\ram2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04552" y="2057400"/>
                <a:ext cx="415253" cy="1171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" name="Picture 10" descr="C:\Documents and Settings\jcissell\Desktop\New Folder (2)\pipe_00b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4800" y="2590800"/>
                <a:ext cx="609600" cy="408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4" name="Picture 3" descr="\\inside.us.cray.com\DavWWWRoot\depts\marketing\Cray Image Library\Cray Clip Art\PowerPoint Architecture pieces\2amd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200" y="3270250"/>
              <a:ext cx="1228725" cy="86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11" descr="C:\Documents and Settings\jcissell\Desktop\icons for jeff ppt\pipes\00b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688" y="3679825"/>
              <a:ext cx="1190625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5" descr="C:\Documents and Settings\jcissell\Desktop\icons for jeff ppt\blue bar 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5775" y="4187825"/>
              <a:ext cx="1631950" cy="534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7" name="Group 71"/>
            <p:cNvGrpSpPr>
              <a:grpSpLocks/>
            </p:cNvGrpSpPr>
            <p:nvPr/>
          </p:nvGrpSpPr>
          <p:grpSpPr bwMode="auto">
            <a:xfrm>
              <a:off x="4538663" y="4551363"/>
              <a:ext cx="877887" cy="1436687"/>
              <a:chOff x="4267200" y="1219200"/>
              <a:chExt cx="1143000" cy="1871033"/>
            </a:xfrm>
          </p:grpSpPr>
          <p:pic>
            <p:nvPicPr>
              <p:cNvPr id="88" name="Picture 4" descr="C:\Documents and Settings\jcissell\Desktop\icons for jeff ppt\blue bar 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7200" y="1295400"/>
                <a:ext cx="457200" cy="1794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" name="Picture 4" descr="C:\Documents and Settings\jcissell\Desktop\icons for jeff ppt\blue bar 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000" y="1219200"/>
                <a:ext cx="457200" cy="1794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0" name="Picture 2" descr="C:\WORK\powerpoint\art\chip and pipe icons and art\chips\gemini2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3471863"/>
              <a:ext cx="1619250" cy="1744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1" name="Group 120"/>
            <p:cNvGrpSpPr>
              <a:grpSpLocks/>
            </p:cNvGrpSpPr>
            <p:nvPr/>
          </p:nvGrpSpPr>
          <p:grpSpPr bwMode="auto">
            <a:xfrm>
              <a:off x="2197100" y="3756025"/>
              <a:ext cx="2222500" cy="979488"/>
              <a:chOff x="2362200" y="1847335"/>
              <a:chExt cx="2895600" cy="1276865"/>
            </a:xfrm>
          </p:grpSpPr>
          <p:pic>
            <p:nvPicPr>
              <p:cNvPr id="92" name="Picture 11" descr="C:\Documents and Settings\jcissell\Desktop\icons for jeff ppt\pipes\00b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6444" y="2082001"/>
                <a:ext cx="1551356" cy="508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" name="Picture 3" descr="\\inside.us.cray.com\DavWWWRoot\depts\marketing\Cray Image Library\Cray Clip Art\PowerPoint Architecture pieces\2amdr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5600" y="1847335"/>
                <a:ext cx="1600200" cy="1124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4" name="Group 98"/>
              <p:cNvGrpSpPr>
                <a:grpSpLocks/>
              </p:cNvGrpSpPr>
              <p:nvPr/>
            </p:nvGrpSpPr>
            <p:grpSpPr bwMode="auto">
              <a:xfrm>
                <a:off x="2362200" y="1952607"/>
                <a:ext cx="685800" cy="1171593"/>
                <a:chOff x="2362200" y="1876407"/>
                <a:chExt cx="685800" cy="1171593"/>
              </a:xfrm>
            </p:grpSpPr>
            <p:pic>
              <p:nvPicPr>
                <p:cNvPr id="95" name="Picture 10" descr="C:\Documents and Settings\jcissell\Desktop\New Folder (2)\pipe_00b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38400" y="2314810"/>
                  <a:ext cx="609600" cy="4089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6" name="Picture 5" descr="C:\Documents and Settings\jcissell\Desktop\ram2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62200" y="1876407"/>
                  <a:ext cx="415254" cy="11715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97" name="Picture 10" descr="C:\Documents and Settings\jcissell\Desktop\icons for jeff ppt\pipes\0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425" y="4759325"/>
              <a:ext cx="1169988" cy="944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10" descr="C:\Documents and Settings\jcissell\Desktop\icons for jeff ppt\pipes\0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450" y="4660900"/>
              <a:ext cx="1169988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5" descr="C:\Documents and Settings\jcissell\Desktop\icons for jeff ppt\blue bar 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6225" y="4597400"/>
              <a:ext cx="1631950" cy="534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0" name="Group 70"/>
            <p:cNvGrpSpPr>
              <a:grpSpLocks/>
            </p:cNvGrpSpPr>
            <p:nvPr/>
          </p:nvGrpSpPr>
          <p:grpSpPr bwMode="auto">
            <a:xfrm>
              <a:off x="4538663" y="2301875"/>
              <a:ext cx="877887" cy="1436688"/>
              <a:chOff x="4267200" y="1295400"/>
              <a:chExt cx="1143000" cy="1871033"/>
            </a:xfrm>
          </p:grpSpPr>
          <p:pic>
            <p:nvPicPr>
              <p:cNvPr id="101" name="Picture 4" descr="C:\Documents and Settings\jcissell\Desktop\icons for jeff ppt\blue bar 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7200" y="1371600"/>
                <a:ext cx="457200" cy="1794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" name="Picture 4" descr="C:\Documents and Settings\jcissell\Desktop\icons for jeff ppt\blue bar 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000" y="1295400"/>
                <a:ext cx="457200" cy="1794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9" name="Group 68"/>
            <p:cNvGrpSpPr>
              <a:grpSpLocks/>
            </p:cNvGrpSpPr>
            <p:nvPr/>
          </p:nvGrpSpPr>
          <p:grpSpPr bwMode="auto">
            <a:xfrm>
              <a:off x="5984876" y="1755775"/>
              <a:ext cx="1812365" cy="1685925"/>
              <a:chOff x="6929716" y="1295209"/>
              <a:chExt cx="1812514" cy="1686005"/>
            </a:xfrm>
          </p:grpSpPr>
          <p:grpSp>
            <p:nvGrpSpPr>
              <p:cNvPr id="110" name="Group 74"/>
              <p:cNvGrpSpPr>
                <a:grpSpLocks/>
              </p:cNvGrpSpPr>
              <p:nvPr/>
            </p:nvGrpSpPr>
            <p:grpSpPr bwMode="auto">
              <a:xfrm>
                <a:off x="8003986" y="1339660"/>
                <a:ext cx="626083" cy="899568"/>
                <a:chOff x="7848600" y="768144"/>
                <a:chExt cx="815407" cy="1171592"/>
              </a:xfrm>
            </p:grpSpPr>
            <p:pic>
              <p:nvPicPr>
                <p:cNvPr id="114" name="Picture 5" descr="C:\Documents and Settings\jcissell\Desktop\ram2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48754" y="768144"/>
                  <a:ext cx="415253" cy="11715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5" name="Picture 10" descr="C:\Documents and Settings\jcissell\Desktop\New Folder (2)\pipe_00b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48600" y="1314743"/>
                  <a:ext cx="609600" cy="4089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11" name="Picture 2" descr="C:\Users\jpb\Desktop\SC2010\Clipart\pipe_3.pn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8504" y="1563891"/>
                <a:ext cx="271273" cy="1417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" name="Picture 3" descr="C:\Users\jpb\Desktop\SC2010\Clipart\nvidia-r.pn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9716" y="1295209"/>
                <a:ext cx="1236008" cy="1301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3" name="TextBox 72"/>
              <p:cNvSpPr txBox="1">
                <a:spLocks noChangeArrowheads="1"/>
              </p:cNvSpPr>
              <p:nvPr/>
            </p:nvSpPr>
            <p:spPr bwMode="auto">
              <a:xfrm rot="21014095">
                <a:off x="7621478" y="2425360"/>
                <a:ext cx="1120752" cy="329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000" b="1" dirty="0" err="1">
                    <a:solidFill>
                      <a:srgbClr val="000000"/>
                    </a:solidFill>
                  </a:rPr>
                  <a:t>PCIe</a:t>
                </a:r>
                <a:r>
                  <a:rPr lang="en-US" sz="1000" b="1" dirty="0">
                    <a:solidFill>
                      <a:srgbClr val="000000"/>
                    </a:solidFill>
                  </a:rPr>
                  <a:t> Gen2</a:t>
                </a:r>
              </a:p>
            </p:txBody>
          </p:sp>
        </p:grpSp>
      </p:grpSp>
      <p:sp>
        <p:nvSpPr>
          <p:cNvPr id="104" name="TextBox 60"/>
          <p:cNvSpPr txBox="1">
            <a:spLocks noChangeArrowheads="1"/>
          </p:cNvSpPr>
          <p:nvPr/>
        </p:nvSpPr>
        <p:spPr bwMode="auto">
          <a:xfrm rot="21119914">
            <a:off x="1613723" y="3427101"/>
            <a:ext cx="5222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900" b="1" dirty="0">
                <a:solidFill>
                  <a:srgbClr val="000000"/>
                </a:solidFill>
              </a:rPr>
              <a:t>HT3</a:t>
            </a:r>
          </a:p>
        </p:txBody>
      </p:sp>
      <p:sp>
        <p:nvSpPr>
          <p:cNvPr id="103" name="TextBox 58"/>
          <p:cNvSpPr txBox="1">
            <a:spLocks noChangeArrowheads="1"/>
          </p:cNvSpPr>
          <p:nvPr/>
        </p:nvSpPr>
        <p:spPr bwMode="auto">
          <a:xfrm rot="21119914">
            <a:off x="3020883" y="3205148"/>
            <a:ext cx="5222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900" b="1" dirty="0">
                <a:solidFill>
                  <a:srgbClr val="000000"/>
                </a:solidFill>
              </a:rPr>
              <a:t>HT3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14400" y="5413514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+mj-lt"/>
              </a:rPr>
              <a:t>Blue Waters contains 3,072 Cray XK7 compute nodes.</a:t>
            </a:r>
            <a:endParaRPr lang="en-US" sz="20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2895600" y="1676400"/>
            <a:ext cx="2057400" cy="2057400"/>
          </a:xfrm>
          <a:prstGeom prst="ellipse">
            <a:avLst/>
          </a:prstGeom>
          <a:solidFill>
            <a:schemeClr val="accent3">
              <a:lumMod val="60000"/>
              <a:lumOff val="40000"/>
              <a:alpha val="11000"/>
            </a:schemeClr>
          </a:solidFill>
          <a:ln w="508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3" name="Picture 2" descr="cray_logo_head.gif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t="33333" r="51134" b="10753"/>
          <a:stretch/>
        </p:blipFill>
        <p:spPr>
          <a:xfrm>
            <a:off x="6934200" y="484094"/>
            <a:ext cx="1828800" cy="43030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6609" y="1676400"/>
            <a:ext cx="1443790" cy="32329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1F6BEC-4D39-4EE7-B28B-9755C093A96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7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Line 284"/>
          <p:cNvSpPr>
            <a:spLocks noChangeShapeType="1"/>
          </p:cNvSpPr>
          <p:nvPr/>
        </p:nvSpPr>
        <p:spPr bwMode="auto">
          <a:xfrm>
            <a:off x="7931150" y="2959100"/>
            <a:ext cx="1588" cy="228600"/>
          </a:xfrm>
          <a:prstGeom prst="line">
            <a:avLst/>
          </a:prstGeom>
          <a:noFill/>
          <a:ln w="15875">
            <a:solidFill>
              <a:srgbClr val="AE0F82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Gemini Interconnect Network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1020" name="Picture 1019" descr="cray_logo_head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t="33333" r="51134" b="10753"/>
          <a:stretch/>
        </p:blipFill>
        <p:spPr>
          <a:xfrm>
            <a:off x="7192963" y="927847"/>
            <a:ext cx="1828800" cy="430306"/>
          </a:xfrm>
          <a:prstGeom prst="rect">
            <a:avLst/>
          </a:prstGeom>
        </p:spPr>
      </p:pic>
      <p:sp>
        <p:nvSpPr>
          <p:cNvPr id="1063" name="TextBox 1062"/>
          <p:cNvSpPr txBox="1"/>
          <p:nvPr/>
        </p:nvSpPr>
        <p:spPr>
          <a:xfrm>
            <a:off x="457200" y="1371600"/>
            <a:ext cx="2057401" cy="1015663"/>
          </a:xfrm>
          <a:prstGeom prst="rect">
            <a:avLst/>
          </a:prstGeom>
          <a:solidFill>
            <a:srgbClr val="FFFFFF"/>
          </a:solidFill>
          <a:ln w="38100">
            <a:solidFill>
              <a:srgbClr val="2E454E"/>
            </a:solidFill>
          </a:ln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000FF"/>
                </a:solidFill>
                <a:latin typeface="+mn-lt"/>
              </a:rPr>
              <a:t>Blue </a:t>
            </a:r>
            <a:r>
              <a:rPr lang="en-US" sz="2000" kern="0" dirty="0" smtClean="0">
                <a:solidFill>
                  <a:srgbClr val="0000FF"/>
                </a:solidFill>
                <a:latin typeface="+mn-lt"/>
              </a:rPr>
              <a:t>Waters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rgbClr val="0000FF"/>
                </a:solidFill>
                <a:latin typeface="+mn-lt"/>
              </a:rPr>
              <a:t>3D </a:t>
            </a:r>
            <a:r>
              <a:rPr lang="en-US" sz="2000" kern="0" dirty="0">
                <a:solidFill>
                  <a:srgbClr val="0000FF"/>
                </a:solidFill>
                <a:latin typeface="+mn-lt"/>
              </a:rPr>
              <a:t>Torus Size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000FF"/>
                </a:solidFill>
                <a:latin typeface="+mn-lt"/>
              </a:rPr>
              <a:t>23 x 24 x 24</a:t>
            </a:r>
          </a:p>
        </p:txBody>
      </p:sp>
      <p:sp>
        <p:nvSpPr>
          <p:cNvPr id="1065" name="AutoShape 3"/>
          <p:cNvSpPr>
            <a:spLocks noChangeAspect="1" noChangeArrowheads="1" noTextEdit="1"/>
          </p:cNvSpPr>
          <p:nvPr/>
        </p:nvSpPr>
        <p:spPr bwMode="auto">
          <a:xfrm>
            <a:off x="2289175" y="1143000"/>
            <a:ext cx="58420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66" name="Line 5"/>
          <p:cNvSpPr>
            <a:spLocks noChangeShapeType="1"/>
          </p:cNvSpPr>
          <p:nvPr/>
        </p:nvSpPr>
        <p:spPr bwMode="auto">
          <a:xfrm flipV="1">
            <a:off x="3838575" y="2247900"/>
            <a:ext cx="155575" cy="158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67" name="Line 6"/>
          <p:cNvSpPr>
            <a:spLocks noChangeShapeType="1"/>
          </p:cNvSpPr>
          <p:nvPr/>
        </p:nvSpPr>
        <p:spPr bwMode="auto">
          <a:xfrm flipV="1">
            <a:off x="3832225" y="2997200"/>
            <a:ext cx="155575" cy="158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68" name="Line 7"/>
          <p:cNvSpPr>
            <a:spLocks noChangeShapeType="1"/>
          </p:cNvSpPr>
          <p:nvPr/>
        </p:nvSpPr>
        <p:spPr bwMode="auto">
          <a:xfrm flipV="1">
            <a:off x="3854450" y="3733800"/>
            <a:ext cx="155575" cy="158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69" name="Freeform 8"/>
          <p:cNvSpPr>
            <a:spLocks/>
          </p:cNvSpPr>
          <p:nvPr/>
        </p:nvSpPr>
        <p:spPr bwMode="auto">
          <a:xfrm>
            <a:off x="3657600" y="3870325"/>
            <a:ext cx="212725" cy="2127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4"/>
              </a:cxn>
              <a:cxn ang="0">
                <a:pos x="102" y="134"/>
              </a:cxn>
              <a:cxn ang="0">
                <a:pos x="134" y="100"/>
              </a:cxn>
              <a:cxn ang="0">
                <a:pos x="134" y="0"/>
              </a:cxn>
              <a:cxn ang="0">
                <a:pos x="34" y="0"/>
              </a:cxn>
            </a:cxnLst>
            <a:rect l="0" t="0" r="r" b="b"/>
            <a:pathLst>
              <a:path w="134" h="134">
                <a:moveTo>
                  <a:pt x="34" y="0"/>
                </a:moveTo>
                <a:lnTo>
                  <a:pt x="0" y="34"/>
                </a:lnTo>
                <a:lnTo>
                  <a:pt x="0" y="134"/>
                </a:lnTo>
                <a:lnTo>
                  <a:pt x="102" y="134"/>
                </a:lnTo>
                <a:lnTo>
                  <a:pt x="134" y="100"/>
                </a:lnTo>
                <a:lnTo>
                  <a:pt x="134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70" name="Freeform 9"/>
          <p:cNvSpPr>
            <a:spLocks/>
          </p:cNvSpPr>
          <p:nvPr/>
        </p:nvSpPr>
        <p:spPr bwMode="auto">
          <a:xfrm>
            <a:off x="3657600" y="3870325"/>
            <a:ext cx="21272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4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34" h="34">
                <a:moveTo>
                  <a:pt x="0" y="34"/>
                </a:moveTo>
                <a:lnTo>
                  <a:pt x="102" y="34"/>
                </a:lnTo>
                <a:lnTo>
                  <a:pt x="134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71" name="Freeform 10"/>
          <p:cNvSpPr>
            <a:spLocks/>
          </p:cNvSpPr>
          <p:nvPr/>
        </p:nvSpPr>
        <p:spPr bwMode="auto">
          <a:xfrm>
            <a:off x="3819525" y="3870325"/>
            <a:ext cx="50800" cy="21272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2" y="0"/>
              </a:cxn>
              <a:cxn ang="0">
                <a:pos x="32" y="100"/>
              </a:cxn>
              <a:cxn ang="0">
                <a:pos x="0" y="134"/>
              </a:cxn>
              <a:cxn ang="0">
                <a:pos x="0" y="34"/>
              </a:cxn>
            </a:cxnLst>
            <a:rect l="0" t="0" r="r" b="b"/>
            <a:pathLst>
              <a:path w="32" h="134">
                <a:moveTo>
                  <a:pt x="0" y="34"/>
                </a:moveTo>
                <a:lnTo>
                  <a:pt x="32" y="0"/>
                </a:lnTo>
                <a:lnTo>
                  <a:pt x="32" y="100"/>
                </a:lnTo>
                <a:lnTo>
                  <a:pt x="0" y="134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72" name="Line 11"/>
          <p:cNvSpPr>
            <a:spLocks noChangeShapeType="1"/>
          </p:cNvSpPr>
          <p:nvPr/>
        </p:nvSpPr>
        <p:spPr bwMode="auto">
          <a:xfrm flipV="1">
            <a:off x="3603625" y="4010025"/>
            <a:ext cx="133350" cy="1333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73" name="Freeform 12"/>
          <p:cNvSpPr>
            <a:spLocks/>
          </p:cNvSpPr>
          <p:nvPr/>
        </p:nvSpPr>
        <p:spPr bwMode="auto">
          <a:xfrm>
            <a:off x="3400425" y="4127500"/>
            <a:ext cx="212725" cy="215900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0" y="34"/>
              </a:cxn>
              <a:cxn ang="0">
                <a:pos x="0" y="136"/>
              </a:cxn>
              <a:cxn ang="0">
                <a:pos x="100" y="136"/>
              </a:cxn>
              <a:cxn ang="0">
                <a:pos x="134" y="102"/>
              </a:cxn>
              <a:cxn ang="0">
                <a:pos x="134" y="0"/>
              </a:cxn>
              <a:cxn ang="0">
                <a:pos x="32" y="0"/>
              </a:cxn>
            </a:cxnLst>
            <a:rect l="0" t="0" r="r" b="b"/>
            <a:pathLst>
              <a:path w="134" h="136">
                <a:moveTo>
                  <a:pt x="32" y="0"/>
                </a:moveTo>
                <a:lnTo>
                  <a:pt x="0" y="34"/>
                </a:lnTo>
                <a:lnTo>
                  <a:pt x="0" y="136"/>
                </a:lnTo>
                <a:lnTo>
                  <a:pt x="100" y="136"/>
                </a:lnTo>
                <a:lnTo>
                  <a:pt x="134" y="102"/>
                </a:lnTo>
                <a:lnTo>
                  <a:pt x="134" y="0"/>
                </a:lnTo>
                <a:lnTo>
                  <a:pt x="32" y="0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74" name="Freeform 13"/>
          <p:cNvSpPr>
            <a:spLocks/>
          </p:cNvSpPr>
          <p:nvPr/>
        </p:nvSpPr>
        <p:spPr bwMode="auto">
          <a:xfrm>
            <a:off x="3400425" y="4127500"/>
            <a:ext cx="21272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0" y="34"/>
              </a:cxn>
              <a:cxn ang="0">
                <a:pos x="134" y="0"/>
              </a:cxn>
              <a:cxn ang="0">
                <a:pos x="32" y="0"/>
              </a:cxn>
              <a:cxn ang="0">
                <a:pos x="0" y="34"/>
              </a:cxn>
            </a:cxnLst>
            <a:rect l="0" t="0" r="r" b="b"/>
            <a:pathLst>
              <a:path w="134" h="34">
                <a:moveTo>
                  <a:pt x="0" y="34"/>
                </a:moveTo>
                <a:lnTo>
                  <a:pt x="100" y="34"/>
                </a:lnTo>
                <a:lnTo>
                  <a:pt x="134" y="0"/>
                </a:lnTo>
                <a:lnTo>
                  <a:pt x="32" y="0"/>
                </a:lnTo>
                <a:lnTo>
                  <a:pt x="0" y="34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75" name="Freeform 14"/>
          <p:cNvSpPr>
            <a:spLocks/>
          </p:cNvSpPr>
          <p:nvPr/>
        </p:nvSpPr>
        <p:spPr bwMode="auto">
          <a:xfrm>
            <a:off x="3559175" y="4127500"/>
            <a:ext cx="53975" cy="21590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4" y="0"/>
              </a:cxn>
              <a:cxn ang="0">
                <a:pos x="34" y="102"/>
              </a:cxn>
              <a:cxn ang="0">
                <a:pos x="0" y="136"/>
              </a:cxn>
              <a:cxn ang="0">
                <a:pos x="0" y="34"/>
              </a:cxn>
            </a:cxnLst>
            <a:rect l="0" t="0" r="r" b="b"/>
            <a:pathLst>
              <a:path w="34" h="136">
                <a:moveTo>
                  <a:pt x="0" y="34"/>
                </a:moveTo>
                <a:lnTo>
                  <a:pt x="34" y="0"/>
                </a:lnTo>
                <a:lnTo>
                  <a:pt x="34" y="102"/>
                </a:lnTo>
                <a:lnTo>
                  <a:pt x="0" y="136"/>
                </a:lnTo>
                <a:lnTo>
                  <a:pt x="0" y="34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76" name="Freeform 15"/>
          <p:cNvSpPr>
            <a:spLocks/>
          </p:cNvSpPr>
          <p:nvPr/>
        </p:nvSpPr>
        <p:spPr bwMode="auto">
          <a:xfrm>
            <a:off x="3400425" y="2667000"/>
            <a:ext cx="212725" cy="203200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0" y="34"/>
              </a:cxn>
              <a:cxn ang="0">
                <a:pos x="0" y="128"/>
              </a:cxn>
              <a:cxn ang="0">
                <a:pos x="100" y="128"/>
              </a:cxn>
              <a:cxn ang="0">
                <a:pos x="134" y="100"/>
              </a:cxn>
              <a:cxn ang="0">
                <a:pos x="134" y="0"/>
              </a:cxn>
              <a:cxn ang="0">
                <a:pos x="32" y="0"/>
              </a:cxn>
            </a:cxnLst>
            <a:rect l="0" t="0" r="r" b="b"/>
            <a:pathLst>
              <a:path w="134" h="128">
                <a:moveTo>
                  <a:pt x="32" y="0"/>
                </a:moveTo>
                <a:lnTo>
                  <a:pt x="0" y="34"/>
                </a:lnTo>
                <a:lnTo>
                  <a:pt x="0" y="128"/>
                </a:lnTo>
                <a:lnTo>
                  <a:pt x="100" y="128"/>
                </a:lnTo>
                <a:lnTo>
                  <a:pt x="134" y="100"/>
                </a:lnTo>
                <a:lnTo>
                  <a:pt x="134" y="0"/>
                </a:lnTo>
                <a:lnTo>
                  <a:pt x="32" y="0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77" name="Freeform 16"/>
          <p:cNvSpPr>
            <a:spLocks/>
          </p:cNvSpPr>
          <p:nvPr/>
        </p:nvSpPr>
        <p:spPr bwMode="auto">
          <a:xfrm>
            <a:off x="3400425" y="2667000"/>
            <a:ext cx="21272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0" y="34"/>
              </a:cxn>
              <a:cxn ang="0">
                <a:pos x="134" y="0"/>
              </a:cxn>
              <a:cxn ang="0">
                <a:pos x="32" y="0"/>
              </a:cxn>
              <a:cxn ang="0">
                <a:pos x="0" y="34"/>
              </a:cxn>
            </a:cxnLst>
            <a:rect l="0" t="0" r="r" b="b"/>
            <a:pathLst>
              <a:path w="134" h="34">
                <a:moveTo>
                  <a:pt x="0" y="34"/>
                </a:moveTo>
                <a:lnTo>
                  <a:pt x="100" y="34"/>
                </a:lnTo>
                <a:lnTo>
                  <a:pt x="134" y="0"/>
                </a:lnTo>
                <a:lnTo>
                  <a:pt x="32" y="0"/>
                </a:lnTo>
                <a:lnTo>
                  <a:pt x="0" y="34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78" name="Freeform 17"/>
          <p:cNvSpPr>
            <a:spLocks/>
          </p:cNvSpPr>
          <p:nvPr/>
        </p:nvSpPr>
        <p:spPr bwMode="auto">
          <a:xfrm>
            <a:off x="3559175" y="2667000"/>
            <a:ext cx="53975" cy="20320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4" y="0"/>
              </a:cxn>
              <a:cxn ang="0">
                <a:pos x="34" y="100"/>
              </a:cxn>
              <a:cxn ang="0">
                <a:pos x="0" y="128"/>
              </a:cxn>
              <a:cxn ang="0">
                <a:pos x="0" y="34"/>
              </a:cxn>
            </a:cxnLst>
            <a:rect l="0" t="0" r="r" b="b"/>
            <a:pathLst>
              <a:path w="34" h="128">
                <a:moveTo>
                  <a:pt x="0" y="34"/>
                </a:moveTo>
                <a:lnTo>
                  <a:pt x="34" y="0"/>
                </a:lnTo>
                <a:lnTo>
                  <a:pt x="34" y="100"/>
                </a:lnTo>
                <a:lnTo>
                  <a:pt x="0" y="128"/>
                </a:lnTo>
                <a:lnTo>
                  <a:pt x="0" y="34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79" name="Line 18"/>
          <p:cNvSpPr>
            <a:spLocks noChangeShapeType="1"/>
          </p:cNvSpPr>
          <p:nvPr/>
        </p:nvSpPr>
        <p:spPr bwMode="auto">
          <a:xfrm flipV="1">
            <a:off x="3282950" y="2765425"/>
            <a:ext cx="196850" cy="1968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80" name="Line 19"/>
          <p:cNvSpPr>
            <a:spLocks noChangeShapeType="1"/>
          </p:cNvSpPr>
          <p:nvPr/>
        </p:nvSpPr>
        <p:spPr bwMode="auto">
          <a:xfrm flipV="1">
            <a:off x="3298825" y="4251325"/>
            <a:ext cx="196850" cy="1968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81" name="Freeform 20"/>
          <p:cNvSpPr>
            <a:spLocks/>
          </p:cNvSpPr>
          <p:nvPr/>
        </p:nvSpPr>
        <p:spPr bwMode="auto">
          <a:xfrm>
            <a:off x="3130550" y="2209800"/>
            <a:ext cx="215900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102" y="136"/>
              </a:cxn>
              <a:cxn ang="0">
                <a:pos x="136" y="102"/>
              </a:cxn>
              <a:cxn ang="0">
                <a:pos x="136" y="0"/>
              </a:cxn>
              <a:cxn ang="0">
                <a:pos x="34" y="0"/>
              </a:cxn>
            </a:cxnLst>
            <a:rect l="0" t="0" r="r" b="b"/>
            <a:pathLst>
              <a:path w="136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102" y="136"/>
                </a:lnTo>
                <a:lnTo>
                  <a:pt x="136" y="102"/>
                </a:lnTo>
                <a:lnTo>
                  <a:pt x="136" y="0"/>
                </a:lnTo>
                <a:lnTo>
                  <a:pt x="34" y="0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82" name="Freeform 21"/>
          <p:cNvSpPr>
            <a:spLocks/>
          </p:cNvSpPr>
          <p:nvPr/>
        </p:nvSpPr>
        <p:spPr bwMode="auto">
          <a:xfrm>
            <a:off x="3130550" y="2209800"/>
            <a:ext cx="2159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6" y="0"/>
              </a:cxn>
              <a:cxn ang="0">
                <a:pos x="0" y="34"/>
              </a:cxn>
            </a:cxnLst>
            <a:rect l="0" t="0" r="r" b="b"/>
            <a:pathLst>
              <a:path w="136" h="34">
                <a:moveTo>
                  <a:pt x="0" y="34"/>
                </a:moveTo>
                <a:lnTo>
                  <a:pt x="102" y="34"/>
                </a:lnTo>
                <a:lnTo>
                  <a:pt x="136" y="0"/>
                </a:lnTo>
                <a:lnTo>
                  <a:pt x="0" y="34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83" name="Freeform 22"/>
          <p:cNvSpPr>
            <a:spLocks/>
          </p:cNvSpPr>
          <p:nvPr/>
        </p:nvSpPr>
        <p:spPr bwMode="auto">
          <a:xfrm>
            <a:off x="3130550" y="2209800"/>
            <a:ext cx="2159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6" y="0"/>
              </a:cxn>
            </a:cxnLst>
            <a:rect l="0" t="0" r="r" b="b"/>
            <a:pathLst>
              <a:path w="136" h="34">
                <a:moveTo>
                  <a:pt x="0" y="34"/>
                </a:moveTo>
                <a:lnTo>
                  <a:pt x="102" y="34"/>
                </a:lnTo>
                <a:lnTo>
                  <a:pt x="136" y="0"/>
                </a:lnTo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84" name="Freeform 23"/>
          <p:cNvSpPr>
            <a:spLocks/>
          </p:cNvSpPr>
          <p:nvPr/>
        </p:nvSpPr>
        <p:spPr bwMode="auto">
          <a:xfrm>
            <a:off x="3292475" y="2263775"/>
            <a:ext cx="1588" cy="161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2"/>
              </a:cxn>
              <a:cxn ang="0">
                <a:pos x="0" y="0"/>
              </a:cxn>
            </a:cxnLst>
            <a:rect l="0" t="0" r="r" b="b"/>
            <a:pathLst>
              <a:path h="102">
                <a:moveTo>
                  <a:pt x="0" y="0"/>
                </a:moveTo>
                <a:lnTo>
                  <a:pt x="0" y="102"/>
                </a:lnTo>
                <a:lnTo>
                  <a:pt x="0" y="0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85" name="Line 24"/>
          <p:cNvSpPr>
            <a:spLocks noChangeShapeType="1"/>
          </p:cNvSpPr>
          <p:nvPr/>
        </p:nvSpPr>
        <p:spPr bwMode="auto">
          <a:xfrm>
            <a:off x="3292475" y="2263775"/>
            <a:ext cx="1588" cy="161925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86" name="Freeform 25"/>
          <p:cNvSpPr>
            <a:spLocks/>
          </p:cNvSpPr>
          <p:nvPr/>
        </p:nvSpPr>
        <p:spPr bwMode="auto">
          <a:xfrm>
            <a:off x="3914775" y="2860675"/>
            <a:ext cx="206375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96" y="136"/>
              </a:cxn>
              <a:cxn ang="0">
                <a:pos x="130" y="102"/>
              </a:cxn>
              <a:cxn ang="0">
                <a:pos x="130" y="0"/>
              </a:cxn>
              <a:cxn ang="0">
                <a:pos x="34" y="0"/>
              </a:cxn>
            </a:cxnLst>
            <a:rect l="0" t="0" r="r" b="b"/>
            <a:pathLst>
              <a:path w="130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96" y="136"/>
                </a:lnTo>
                <a:lnTo>
                  <a:pt x="130" y="102"/>
                </a:lnTo>
                <a:lnTo>
                  <a:pt x="130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87" name="Freeform 26"/>
          <p:cNvSpPr>
            <a:spLocks/>
          </p:cNvSpPr>
          <p:nvPr/>
        </p:nvSpPr>
        <p:spPr bwMode="auto">
          <a:xfrm>
            <a:off x="3914775" y="2860675"/>
            <a:ext cx="20637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96" y="34"/>
              </a:cxn>
              <a:cxn ang="0">
                <a:pos x="130" y="0"/>
              </a:cxn>
              <a:cxn ang="0">
                <a:pos x="0" y="34"/>
              </a:cxn>
            </a:cxnLst>
            <a:rect l="0" t="0" r="r" b="b"/>
            <a:pathLst>
              <a:path w="130" h="34">
                <a:moveTo>
                  <a:pt x="0" y="34"/>
                </a:moveTo>
                <a:lnTo>
                  <a:pt x="96" y="34"/>
                </a:lnTo>
                <a:lnTo>
                  <a:pt x="130" y="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88" name="Freeform 27"/>
          <p:cNvSpPr>
            <a:spLocks/>
          </p:cNvSpPr>
          <p:nvPr/>
        </p:nvSpPr>
        <p:spPr bwMode="auto">
          <a:xfrm>
            <a:off x="3914775" y="2860675"/>
            <a:ext cx="20637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96" y="34"/>
              </a:cxn>
              <a:cxn ang="0">
                <a:pos x="130" y="0"/>
              </a:cxn>
            </a:cxnLst>
            <a:rect l="0" t="0" r="r" b="b"/>
            <a:pathLst>
              <a:path w="130" h="34">
                <a:moveTo>
                  <a:pt x="0" y="34"/>
                </a:moveTo>
                <a:lnTo>
                  <a:pt x="96" y="34"/>
                </a:lnTo>
                <a:lnTo>
                  <a:pt x="130" y="0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89" name="Freeform 28"/>
          <p:cNvSpPr>
            <a:spLocks/>
          </p:cNvSpPr>
          <p:nvPr/>
        </p:nvSpPr>
        <p:spPr bwMode="auto">
          <a:xfrm>
            <a:off x="4067175" y="2914650"/>
            <a:ext cx="1588" cy="161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2"/>
              </a:cxn>
              <a:cxn ang="0">
                <a:pos x="0" y="0"/>
              </a:cxn>
            </a:cxnLst>
            <a:rect l="0" t="0" r="r" b="b"/>
            <a:pathLst>
              <a:path h="102">
                <a:moveTo>
                  <a:pt x="0" y="0"/>
                </a:moveTo>
                <a:lnTo>
                  <a:pt x="0" y="10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90" name="Line 29"/>
          <p:cNvSpPr>
            <a:spLocks noChangeShapeType="1"/>
          </p:cNvSpPr>
          <p:nvPr/>
        </p:nvSpPr>
        <p:spPr bwMode="auto">
          <a:xfrm>
            <a:off x="4067175" y="2914650"/>
            <a:ext cx="1588" cy="161925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91" name="Freeform 30"/>
          <p:cNvSpPr>
            <a:spLocks/>
          </p:cNvSpPr>
          <p:nvPr/>
        </p:nvSpPr>
        <p:spPr bwMode="auto">
          <a:xfrm>
            <a:off x="3914775" y="2130425"/>
            <a:ext cx="206375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96" y="136"/>
              </a:cxn>
              <a:cxn ang="0">
                <a:pos x="130" y="102"/>
              </a:cxn>
              <a:cxn ang="0">
                <a:pos x="130" y="0"/>
              </a:cxn>
              <a:cxn ang="0">
                <a:pos x="34" y="0"/>
              </a:cxn>
            </a:cxnLst>
            <a:rect l="0" t="0" r="r" b="b"/>
            <a:pathLst>
              <a:path w="130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96" y="136"/>
                </a:lnTo>
                <a:lnTo>
                  <a:pt x="130" y="102"/>
                </a:lnTo>
                <a:lnTo>
                  <a:pt x="130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92" name="Freeform 31"/>
          <p:cNvSpPr>
            <a:spLocks/>
          </p:cNvSpPr>
          <p:nvPr/>
        </p:nvSpPr>
        <p:spPr bwMode="auto">
          <a:xfrm>
            <a:off x="3914775" y="2130425"/>
            <a:ext cx="20637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96" y="34"/>
              </a:cxn>
              <a:cxn ang="0">
                <a:pos x="130" y="0"/>
              </a:cxn>
              <a:cxn ang="0">
                <a:pos x="0" y="34"/>
              </a:cxn>
            </a:cxnLst>
            <a:rect l="0" t="0" r="r" b="b"/>
            <a:pathLst>
              <a:path w="130" h="34">
                <a:moveTo>
                  <a:pt x="0" y="34"/>
                </a:moveTo>
                <a:lnTo>
                  <a:pt x="96" y="34"/>
                </a:lnTo>
                <a:lnTo>
                  <a:pt x="130" y="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93" name="Freeform 32"/>
          <p:cNvSpPr>
            <a:spLocks/>
          </p:cNvSpPr>
          <p:nvPr/>
        </p:nvSpPr>
        <p:spPr bwMode="auto">
          <a:xfrm>
            <a:off x="3914775" y="2130425"/>
            <a:ext cx="20637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96" y="34"/>
              </a:cxn>
              <a:cxn ang="0">
                <a:pos x="130" y="0"/>
              </a:cxn>
            </a:cxnLst>
            <a:rect l="0" t="0" r="r" b="b"/>
            <a:pathLst>
              <a:path w="130" h="34">
                <a:moveTo>
                  <a:pt x="0" y="34"/>
                </a:moveTo>
                <a:lnTo>
                  <a:pt x="96" y="34"/>
                </a:lnTo>
                <a:lnTo>
                  <a:pt x="130" y="0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94" name="Freeform 33"/>
          <p:cNvSpPr>
            <a:spLocks/>
          </p:cNvSpPr>
          <p:nvPr/>
        </p:nvSpPr>
        <p:spPr bwMode="auto">
          <a:xfrm>
            <a:off x="4067175" y="2184400"/>
            <a:ext cx="1588" cy="161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2"/>
              </a:cxn>
              <a:cxn ang="0">
                <a:pos x="0" y="0"/>
              </a:cxn>
            </a:cxnLst>
            <a:rect l="0" t="0" r="r" b="b"/>
            <a:pathLst>
              <a:path h="102">
                <a:moveTo>
                  <a:pt x="0" y="0"/>
                </a:moveTo>
                <a:lnTo>
                  <a:pt x="0" y="102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95" name="Line 34"/>
          <p:cNvSpPr>
            <a:spLocks noChangeShapeType="1"/>
          </p:cNvSpPr>
          <p:nvPr/>
        </p:nvSpPr>
        <p:spPr bwMode="auto">
          <a:xfrm>
            <a:off x="4067175" y="2184400"/>
            <a:ext cx="1588" cy="161925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96" name="Freeform 35"/>
          <p:cNvSpPr>
            <a:spLocks/>
          </p:cNvSpPr>
          <p:nvPr/>
        </p:nvSpPr>
        <p:spPr bwMode="auto">
          <a:xfrm>
            <a:off x="3914775" y="3594100"/>
            <a:ext cx="206375" cy="2127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4"/>
              </a:cxn>
              <a:cxn ang="0">
                <a:pos x="96" y="134"/>
              </a:cxn>
              <a:cxn ang="0">
                <a:pos x="130" y="100"/>
              </a:cxn>
              <a:cxn ang="0">
                <a:pos x="130" y="0"/>
              </a:cxn>
              <a:cxn ang="0">
                <a:pos x="34" y="0"/>
              </a:cxn>
            </a:cxnLst>
            <a:rect l="0" t="0" r="r" b="b"/>
            <a:pathLst>
              <a:path w="130" h="134">
                <a:moveTo>
                  <a:pt x="34" y="0"/>
                </a:moveTo>
                <a:lnTo>
                  <a:pt x="0" y="34"/>
                </a:lnTo>
                <a:lnTo>
                  <a:pt x="0" y="134"/>
                </a:lnTo>
                <a:lnTo>
                  <a:pt x="96" y="134"/>
                </a:lnTo>
                <a:lnTo>
                  <a:pt x="130" y="100"/>
                </a:lnTo>
                <a:lnTo>
                  <a:pt x="130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97" name="Freeform 36"/>
          <p:cNvSpPr>
            <a:spLocks/>
          </p:cNvSpPr>
          <p:nvPr/>
        </p:nvSpPr>
        <p:spPr bwMode="auto">
          <a:xfrm>
            <a:off x="3914775" y="3594100"/>
            <a:ext cx="20637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96" y="34"/>
              </a:cxn>
              <a:cxn ang="0">
                <a:pos x="130" y="0"/>
              </a:cxn>
              <a:cxn ang="0">
                <a:pos x="0" y="34"/>
              </a:cxn>
            </a:cxnLst>
            <a:rect l="0" t="0" r="r" b="b"/>
            <a:pathLst>
              <a:path w="130" h="34">
                <a:moveTo>
                  <a:pt x="0" y="34"/>
                </a:moveTo>
                <a:lnTo>
                  <a:pt x="96" y="34"/>
                </a:lnTo>
                <a:lnTo>
                  <a:pt x="130" y="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98" name="Freeform 37"/>
          <p:cNvSpPr>
            <a:spLocks/>
          </p:cNvSpPr>
          <p:nvPr/>
        </p:nvSpPr>
        <p:spPr bwMode="auto">
          <a:xfrm>
            <a:off x="3914775" y="3594100"/>
            <a:ext cx="20637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96" y="34"/>
              </a:cxn>
              <a:cxn ang="0">
                <a:pos x="130" y="0"/>
              </a:cxn>
            </a:cxnLst>
            <a:rect l="0" t="0" r="r" b="b"/>
            <a:pathLst>
              <a:path w="130" h="34">
                <a:moveTo>
                  <a:pt x="0" y="34"/>
                </a:moveTo>
                <a:lnTo>
                  <a:pt x="96" y="34"/>
                </a:lnTo>
                <a:lnTo>
                  <a:pt x="130" y="0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99" name="Freeform 38"/>
          <p:cNvSpPr>
            <a:spLocks/>
          </p:cNvSpPr>
          <p:nvPr/>
        </p:nvSpPr>
        <p:spPr bwMode="auto">
          <a:xfrm>
            <a:off x="4067175" y="3648075"/>
            <a:ext cx="1588" cy="158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"/>
              </a:cxn>
              <a:cxn ang="0">
                <a:pos x="0" y="0"/>
              </a:cxn>
            </a:cxnLst>
            <a:rect l="0" t="0" r="r" b="b"/>
            <a:pathLst>
              <a:path h="100">
                <a:moveTo>
                  <a:pt x="0" y="0"/>
                </a:moveTo>
                <a:lnTo>
                  <a:pt x="0" y="100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00" name="Line 39"/>
          <p:cNvSpPr>
            <a:spLocks noChangeShapeType="1"/>
          </p:cNvSpPr>
          <p:nvPr/>
        </p:nvSpPr>
        <p:spPr bwMode="auto">
          <a:xfrm>
            <a:off x="4067175" y="3648075"/>
            <a:ext cx="1588" cy="158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01" name="Freeform 40"/>
          <p:cNvSpPr>
            <a:spLocks/>
          </p:cNvSpPr>
          <p:nvPr/>
        </p:nvSpPr>
        <p:spPr bwMode="auto">
          <a:xfrm>
            <a:off x="3130550" y="4403725"/>
            <a:ext cx="215900" cy="20637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0"/>
              </a:cxn>
              <a:cxn ang="0">
                <a:pos x="102" y="130"/>
              </a:cxn>
              <a:cxn ang="0">
                <a:pos x="136" y="102"/>
              </a:cxn>
              <a:cxn ang="0">
                <a:pos x="136" y="0"/>
              </a:cxn>
              <a:cxn ang="0">
                <a:pos x="34" y="0"/>
              </a:cxn>
            </a:cxnLst>
            <a:rect l="0" t="0" r="r" b="b"/>
            <a:pathLst>
              <a:path w="136" h="130">
                <a:moveTo>
                  <a:pt x="34" y="0"/>
                </a:moveTo>
                <a:lnTo>
                  <a:pt x="0" y="34"/>
                </a:lnTo>
                <a:lnTo>
                  <a:pt x="0" y="130"/>
                </a:lnTo>
                <a:lnTo>
                  <a:pt x="102" y="130"/>
                </a:lnTo>
                <a:lnTo>
                  <a:pt x="136" y="102"/>
                </a:lnTo>
                <a:lnTo>
                  <a:pt x="136" y="0"/>
                </a:lnTo>
                <a:lnTo>
                  <a:pt x="34" y="0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02" name="Freeform 41"/>
          <p:cNvSpPr>
            <a:spLocks/>
          </p:cNvSpPr>
          <p:nvPr/>
        </p:nvSpPr>
        <p:spPr bwMode="auto">
          <a:xfrm>
            <a:off x="3130550" y="4403725"/>
            <a:ext cx="2159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6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36" h="34">
                <a:moveTo>
                  <a:pt x="0" y="34"/>
                </a:moveTo>
                <a:lnTo>
                  <a:pt x="102" y="34"/>
                </a:lnTo>
                <a:lnTo>
                  <a:pt x="136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03" name="Freeform 42"/>
          <p:cNvSpPr>
            <a:spLocks/>
          </p:cNvSpPr>
          <p:nvPr/>
        </p:nvSpPr>
        <p:spPr bwMode="auto">
          <a:xfrm>
            <a:off x="3292475" y="4403725"/>
            <a:ext cx="53975" cy="2063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4" y="0"/>
              </a:cxn>
              <a:cxn ang="0">
                <a:pos x="34" y="102"/>
              </a:cxn>
              <a:cxn ang="0">
                <a:pos x="0" y="130"/>
              </a:cxn>
              <a:cxn ang="0">
                <a:pos x="0" y="34"/>
              </a:cxn>
            </a:cxnLst>
            <a:rect l="0" t="0" r="r" b="b"/>
            <a:pathLst>
              <a:path w="34" h="130">
                <a:moveTo>
                  <a:pt x="0" y="34"/>
                </a:moveTo>
                <a:lnTo>
                  <a:pt x="34" y="0"/>
                </a:lnTo>
                <a:lnTo>
                  <a:pt x="34" y="102"/>
                </a:lnTo>
                <a:lnTo>
                  <a:pt x="0" y="130"/>
                </a:lnTo>
                <a:lnTo>
                  <a:pt x="0" y="34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04" name="Freeform 43"/>
          <p:cNvSpPr>
            <a:spLocks/>
          </p:cNvSpPr>
          <p:nvPr/>
        </p:nvSpPr>
        <p:spPr bwMode="auto">
          <a:xfrm>
            <a:off x="3130550" y="2936875"/>
            <a:ext cx="215900" cy="2127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2"/>
              </a:cxn>
              <a:cxn ang="0">
                <a:pos x="0" y="134"/>
              </a:cxn>
              <a:cxn ang="0">
                <a:pos x="102" y="134"/>
              </a:cxn>
              <a:cxn ang="0">
                <a:pos x="136" y="100"/>
              </a:cxn>
              <a:cxn ang="0">
                <a:pos x="136" y="0"/>
              </a:cxn>
              <a:cxn ang="0">
                <a:pos x="34" y="0"/>
              </a:cxn>
            </a:cxnLst>
            <a:rect l="0" t="0" r="r" b="b"/>
            <a:pathLst>
              <a:path w="136" h="134">
                <a:moveTo>
                  <a:pt x="34" y="0"/>
                </a:moveTo>
                <a:lnTo>
                  <a:pt x="0" y="32"/>
                </a:lnTo>
                <a:lnTo>
                  <a:pt x="0" y="134"/>
                </a:lnTo>
                <a:lnTo>
                  <a:pt x="102" y="134"/>
                </a:lnTo>
                <a:lnTo>
                  <a:pt x="136" y="100"/>
                </a:lnTo>
                <a:lnTo>
                  <a:pt x="136" y="0"/>
                </a:lnTo>
                <a:lnTo>
                  <a:pt x="34" y="0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05" name="Freeform 44"/>
          <p:cNvSpPr>
            <a:spLocks/>
          </p:cNvSpPr>
          <p:nvPr/>
        </p:nvSpPr>
        <p:spPr bwMode="auto">
          <a:xfrm>
            <a:off x="3130550" y="2936875"/>
            <a:ext cx="215900" cy="508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02" y="32"/>
              </a:cxn>
              <a:cxn ang="0">
                <a:pos x="136" y="0"/>
              </a:cxn>
              <a:cxn ang="0">
                <a:pos x="0" y="32"/>
              </a:cxn>
            </a:cxnLst>
            <a:rect l="0" t="0" r="r" b="b"/>
            <a:pathLst>
              <a:path w="136" h="32">
                <a:moveTo>
                  <a:pt x="0" y="32"/>
                </a:moveTo>
                <a:lnTo>
                  <a:pt x="102" y="32"/>
                </a:lnTo>
                <a:lnTo>
                  <a:pt x="136" y="0"/>
                </a:lnTo>
                <a:lnTo>
                  <a:pt x="0" y="32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06" name="Freeform 45"/>
          <p:cNvSpPr>
            <a:spLocks/>
          </p:cNvSpPr>
          <p:nvPr/>
        </p:nvSpPr>
        <p:spPr bwMode="auto">
          <a:xfrm>
            <a:off x="3130550" y="2936875"/>
            <a:ext cx="215900" cy="508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02" y="32"/>
              </a:cxn>
              <a:cxn ang="0">
                <a:pos x="136" y="0"/>
              </a:cxn>
            </a:cxnLst>
            <a:rect l="0" t="0" r="r" b="b"/>
            <a:pathLst>
              <a:path w="136" h="32">
                <a:moveTo>
                  <a:pt x="0" y="32"/>
                </a:moveTo>
                <a:lnTo>
                  <a:pt x="102" y="32"/>
                </a:lnTo>
                <a:lnTo>
                  <a:pt x="136" y="0"/>
                </a:lnTo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07" name="Freeform 46"/>
          <p:cNvSpPr>
            <a:spLocks/>
          </p:cNvSpPr>
          <p:nvPr/>
        </p:nvSpPr>
        <p:spPr bwMode="auto">
          <a:xfrm>
            <a:off x="3292475" y="2987675"/>
            <a:ext cx="1588" cy="161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2"/>
              </a:cxn>
              <a:cxn ang="0">
                <a:pos x="0" y="0"/>
              </a:cxn>
            </a:cxnLst>
            <a:rect l="0" t="0" r="r" b="b"/>
            <a:pathLst>
              <a:path h="102">
                <a:moveTo>
                  <a:pt x="0" y="0"/>
                </a:moveTo>
                <a:lnTo>
                  <a:pt x="0" y="102"/>
                </a:lnTo>
                <a:lnTo>
                  <a:pt x="0" y="0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08" name="Line 47"/>
          <p:cNvSpPr>
            <a:spLocks noChangeShapeType="1"/>
          </p:cNvSpPr>
          <p:nvPr/>
        </p:nvSpPr>
        <p:spPr bwMode="auto">
          <a:xfrm>
            <a:off x="3292475" y="2987675"/>
            <a:ext cx="1588" cy="161925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09" name="Line 48"/>
          <p:cNvSpPr>
            <a:spLocks noChangeShapeType="1"/>
          </p:cNvSpPr>
          <p:nvPr/>
        </p:nvSpPr>
        <p:spPr bwMode="auto">
          <a:xfrm>
            <a:off x="3498850" y="2159000"/>
            <a:ext cx="1588" cy="5270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10" name="Line 49"/>
          <p:cNvSpPr>
            <a:spLocks noChangeShapeType="1"/>
          </p:cNvSpPr>
          <p:nvPr/>
        </p:nvSpPr>
        <p:spPr bwMode="auto">
          <a:xfrm>
            <a:off x="4006850" y="1631950"/>
            <a:ext cx="1588" cy="5270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11" name="Freeform 50"/>
          <p:cNvSpPr>
            <a:spLocks/>
          </p:cNvSpPr>
          <p:nvPr/>
        </p:nvSpPr>
        <p:spPr bwMode="auto">
          <a:xfrm>
            <a:off x="3400425" y="1933575"/>
            <a:ext cx="212725" cy="215900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0" y="34"/>
              </a:cxn>
              <a:cxn ang="0">
                <a:pos x="0" y="136"/>
              </a:cxn>
              <a:cxn ang="0">
                <a:pos x="100" y="136"/>
              </a:cxn>
              <a:cxn ang="0">
                <a:pos x="134" y="102"/>
              </a:cxn>
              <a:cxn ang="0">
                <a:pos x="134" y="0"/>
              </a:cxn>
              <a:cxn ang="0">
                <a:pos x="32" y="0"/>
              </a:cxn>
            </a:cxnLst>
            <a:rect l="0" t="0" r="r" b="b"/>
            <a:pathLst>
              <a:path w="134" h="136">
                <a:moveTo>
                  <a:pt x="32" y="0"/>
                </a:moveTo>
                <a:lnTo>
                  <a:pt x="0" y="34"/>
                </a:lnTo>
                <a:lnTo>
                  <a:pt x="0" y="136"/>
                </a:lnTo>
                <a:lnTo>
                  <a:pt x="100" y="136"/>
                </a:lnTo>
                <a:lnTo>
                  <a:pt x="134" y="102"/>
                </a:lnTo>
                <a:lnTo>
                  <a:pt x="134" y="0"/>
                </a:lnTo>
                <a:lnTo>
                  <a:pt x="32" y="0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12" name="Freeform 51"/>
          <p:cNvSpPr>
            <a:spLocks/>
          </p:cNvSpPr>
          <p:nvPr/>
        </p:nvSpPr>
        <p:spPr bwMode="auto">
          <a:xfrm>
            <a:off x="3400425" y="1933575"/>
            <a:ext cx="21272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0" y="34"/>
              </a:cxn>
              <a:cxn ang="0">
                <a:pos x="134" y="0"/>
              </a:cxn>
              <a:cxn ang="0">
                <a:pos x="0" y="34"/>
              </a:cxn>
            </a:cxnLst>
            <a:rect l="0" t="0" r="r" b="b"/>
            <a:pathLst>
              <a:path w="134" h="34">
                <a:moveTo>
                  <a:pt x="0" y="34"/>
                </a:moveTo>
                <a:lnTo>
                  <a:pt x="100" y="34"/>
                </a:lnTo>
                <a:lnTo>
                  <a:pt x="134" y="0"/>
                </a:lnTo>
                <a:lnTo>
                  <a:pt x="0" y="34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13" name="Freeform 52"/>
          <p:cNvSpPr>
            <a:spLocks/>
          </p:cNvSpPr>
          <p:nvPr/>
        </p:nvSpPr>
        <p:spPr bwMode="auto">
          <a:xfrm>
            <a:off x="3400425" y="1933575"/>
            <a:ext cx="21272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0" y="34"/>
              </a:cxn>
              <a:cxn ang="0">
                <a:pos x="134" y="0"/>
              </a:cxn>
            </a:cxnLst>
            <a:rect l="0" t="0" r="r" b="b"/>
            <a:pathLst>
              <a:path w="134" h="34">
                <a:moveTo>
                  <a:pt x="0" y="34"/>
                </a:moveTo>
                <a:lnTo>
                  <a:pt x="100" y="34"/>
                </a:lnTo>
                <a:lnTo>
                  <a:pt x="134" y="0"/>
                </a:lnTo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14" name="Freeform 53"/>
          <p:cNvSpPr>
            <a:spLocks/>
          </p:cNvSpPr>
          <p:nvPr/>
        </p:nvSpPr>
        <p:spPr bwMode="auto">
          <a:xfrm>
            <a:off x="3559175" y="1987550"/>
            <a:ext cx="1588" cy="161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2"/>
              </a:cxn>
              <a:cxn ang="0">
                <a:pos x="0" y="0"/>
              </a:cxn>
            </a:cxnLst>
            <a:rect l="0" t="0" r="r" b="b"/>
            <a:pathLst>
              <a:path h="102">
                <a:moveTo>
                  <a:pt x="0" y="0"/>
                </a:moveTo>
                <a:lnTo>
                  <a:pt x="0" y="102"/>
                </a:lnTo>
                <a:lnTo>
                  <a:pt x="0" y="0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15" name="Line 54"/>
          <p:cNvSpPr>
            <a:spLocks noChangeShapeType="1"/>
          </p:cNvSpPr>
          <p:nvPr/>
        </p:nvSpPr>
        <p:spPr bwMode="auto">
          <a:xfrm>
            <a:off x="3559175" y="1987550"/>
            <a:ext cx="1588" cy="161925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16" name="Freeform 55"/>
          <p:cNvSpPr>
            <a:spLocks/>
          </p:cNvSpPr>
          <p:nvPr/>
        </p:nvSpPr>
        <p:spPr bwMode="auto">
          <a:xfrm>
            <a:off x="3914775" y="1409700"/>
            <a:ext cx="206375" cy="2127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4"/>
              </a:cxn>
              <a:cxn ang="0">
                <a:pos x="96" y="134"/>
              </a:cxn>
              <a:cxn ang="0">
                <a:pos x="130" y="100"/>
              </a:cxn>
              <a:cxn ang="0">
                <a:pos x="130" y="0"/>
              </a:cxn>
              <a:cxn ang="0">
                <a:pos x="34" y="0"/>
              </a:cxn>
            </a:cxnLst>
            <a:rect l="0" t="0" r="r" b="b"/>
            <a:pathLst>
              <a:path w="130" h="134">
                <a:moveTo>
                  <a:pt x="34" y="0"/>
                </a:moveTo>
                <a:lnTo>
                  <a:pt x="0" y="34"/>
                </a:lnTo>
                <a:lnTo>
                  <a:pt x="0" y="134"/>
                </a:lnTo>
                <a:lnTo>
                  <a:pt x="96" y="134"/>
                </a:lnTo>
                <a:lnTo>
                  <a:pt x="130" y="100"/>
                </a:lnTo>
                <a:lnTo>
                  <a:pt x="130" y="0"/>
                </a:lnTo>
                <a:lnTo>
                  <a:pt x="34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17" name="Freeform 56"/>
          <p:cNvSpPr>
            <a:spLocks/>
          </p:cNvSpPr>
          <p:nvPr/>
        </p:nvSpPr>
        <p:spPr bwMode="auto">
          <a:xfrm>
            <a:off x="3914775" y="1409700"/>
            <a:ext cx="20637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96" y="34"/>
              </a:cxn>
              <a:cxn ang="0">
                <a:pos x="130" y="0"/>
              </a:cxn>
              <a:cxn ang="0">
                <a:pos x="0" y="34"/>
              </a:cxn>
            </a:cxnLst>
            <a:rect l="0" t="0" r="r" b="b"/>
            <a:pathLst>
              <a:path w="130" h="34">
                <a:moveTo>
                  <a:pt x="0" y="34"/>
                </a:moveTo>
                <a:lnTo>
                  <a:pt x="96" y="34"/>
                </a:lnTo>
                <a:lnTo>
                  <a:pt x="130" y="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18" name="Freeform 57"/>
          <p:cNvSpPr>
            <a:spLocks/>
          </p:cNvSpPr>
          <p:nvPr/>
        </p:nvSpPr>
        <p:spPr bwMode="auto">
          <a:xfrm>
            <a:off x="3914775" y="1409700"/>
            <a:ext cx="20637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96" y="34"/>
              </a:cxn>
              <a:cxn ang="0">
                <a:pos x="130" y="0"/>
              </a:cxn>
            </a:cxnLst>
            <a:rect l="0" t="0" r="r" b="b"/>
            <a:pathLst>
              <a:path w="130" h="34">
                <a:moveTo>
                  <a:pt x="0" y="34"/>
                </a:moveTo>
                <a:lnTo>
                  <a:pt x="96" y="34"/>
                </a:lnTo>
                <a:lnTo>
                  <a:pt x="130" y="0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19" name="Freeform 58"/>
          <p:cNvSpPr>
            <a:spLocks/>
          </p:cNvSpPr>
          <p:nvPr/>
        </p:nvSpPr>
        <p:spPr bwMode="auto">
          <a:xfrm>
            <a:off x="4067175" y="1463675"/>
            <a:ext cx="1588" cy="158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"/>
              </a:cxn>
              <a:cxn ang="0">
                <a:pos x="0" y="0"/>
              </a:cxn>
            </a:cxnLst>
            <a:rect l="0" t="0" r="r" b="b"/>
            <a:pathLst>
              <a:path h="100">
                <a:moveTo>
                  <a:pt x="0" y="0"/>
                </a:moveTo>
                <a:lnTo>
                  <a:pt x="0" y="100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20" name="Line 59"/>
          <p:cNvSpPr>
            <a:spLocks noChangeShapeType="1"/>
          </p:cNvSpPr>
          <p:nvPr/>
        </p:nvSpPr>
        <p:spPr bwMode="auto">
          <a:xfrm>
            <a:off x="4067175" y="1463675"/>
            <a:ext cx="1588" cy="158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21" name="Freeform 60"/>
          <p:cNvSpPr>
            <a:spLocks/>
          </p:cNvSpPr>
          <p:nvPr/>
        </p:nvSpPr>
        <p:spPr bwMode="auto">
          <a:xfrm>
            <a:off x="3648075" y="2397125"/>
            <a:ext cx="215900" cy="20637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0"/>
              </a:cxn>
              <a:cxn ang="0">
                <a:pos x="102" y="130"/>
              </a:cxn>
              <a:cxn ang="0">
                <a:pos x="136" y="102"/>
              </a:cxn>
              <a:cxn ang="0">
                <a:pos x="136" y="0"/>
              </a:cxn>
              <a:cxn ang="0">
                <a:pos x="34" y="0"/>
              </a:cxn>
            </a:cxnLst>
            <a:rect l="0" t="0" r="r" b="b"/>
            <a:pathLst>
              <a:path w="136" h="130">
                <a:moveTo>
                  <a:pt x="34" y="0"/>
                </a:moveTo>
                <a:lnTo>
                  <a:pt x="0" y="34"/>
                </a:lnTo>
                <a:lnTo>
                  <a:pt x="0" y="130"/>
                </a:lnTo>
                <a:lnTo>
                  <a:pt x="102" y="130"/>
                </a:lnTo>
                <a:lnTo>
                  <a:pt x="136" y="102"/>
                </a:lnTo>
                <a:lnTo>
                  <a:pt x="136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22" name="Freeform 61"/>
          <p:cNvSpPr>
            <a:spLocks/>
          </p:cNvSpPr>
          <p:nvPr/>
        </p:nvSpPr>
        <p:spPr bwMode="auto">
          <a:xfrm>
            <a:off x="3648075" y="2397125"/>
            <a:ext cx="2159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6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36" h="34">
                <a:moveTo>
                  <a:pt x="0" y="34"/>
                </a:moveTo>
                <a:lnTo>
                  <a:pt x="102" y="34"/>
                </a:lnTo>
                <a:lnTo>
                  <a:pt x="136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23" name="Freeform 62"/>
          <p:cNvSpPr>
            <a:spLocks/>
          </p:cNvSpPr>
          <p:nvPr/>
        </p:nvSpPr>
        <p:spPr bwMode="auto">
          <a:xfrm>
            <a:off x="3810000" y="2397125"/>
            <a:ext cx="53975" cy="2063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4" y="0"/>
              </a:cxn>
              <a:cxn ang="0">
                <a:pos x="34" y="102"/>
              </a:cxn>
              <a:cxn ang="0">
                <a:pos x="0" y="130"/>
              </a:cxn>
              <a:cxn ang="0">
                <a:pos x="0" y="34"/>
              </a:cxn>
            </a:cxnLst>
            <a:rect l="0" t="0" r="r" b="b"/>
            <a:pathLst>
              <a:path w="34" h="130">
                <a:moveTo>
                  <a:pt x="0" y="34"/>
                </a:moveTo>
                <a:lnTo>
                  <a:pt x="34" y="0"/>
                </a:lnTo>
                <a:lnTo>
                  <a:pt x="34" y="102"/>
                </a:lnTo>
                <a:lnTo>
                  <a:pt x="0" y="13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24" name="Line 63"/>
          <p:cNvSpPr>
            <a:spLocks noChangeShapeType="1"/>
          </p:cNvSpPr>
          <p:nvPr/>
        </p:nvSpPr>
        <p:spPr bwMode="auto">
          <a:xfrm flipV="1">
            <a:off x="3587750" y="2524125"/>
            <a:ext cx="130175" cy="1333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25" name="Line 64"/>
          <p:cNvSpPr>
            <a:spLocks noChangeShapeType="1"/>
          </p:cNvSpPr>
          <p:nvPr/>
        </p:nvSpPr>
        <p:spPr bwMode="auto">
          <a:xfrm>
            <a:off x="3749675" y="1889125"/>
            <a:ext cx="1588" cy="523875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26" name="Line 65"/>
          <p:cNvSpPr>
            <a:spLocks noChangeShapeType="1"/>
          </p:cNvSpPr>
          <p:nvPr/>
        </p:nvSpPr>
        <p:spPr bwMode="auto">
          <a:xfrm>
            <a:off x="3749675" y="3346450"/>
            <a:ext cx="1588" cy="539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27" name="Freeform 66"/>
          <p:cNvSpPr>
            <a:spLocks/>
          </p:cNvSpPr>
          <p:nvPr/>
        </p:nvSpPr>
        <p:spPr bwMode="auto">
          <a:xfrm>
            <a:off x="3657600" y="3130550"/>
            <a:ext cx="212725" cy="2127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4"/>
              </a:cxn>
              <a:cxn ang="0">
                <a:pos x="102" y="134"/>
              </a:cxn>
              <a:cxn ang="0">
                <a:pos x="134" y="100"/>
              </a:cxn>
              <a:cxn ang="0">
                <a:pos x="134" y="0"/>
              </a:cxn>
              <a:cxn ang="0">
                <a:pos x="34" y="0"/>
              </a:cxn>
            </a:cxnLst>
            <a:rect l="0" t="0" r="r" b="b"/>
            <a:pathLst>
              <a:path w="134" h="134">
                <a:moveTo>
                  <a:pt x="34" y="0"/>
                </a:moveTo>
                <a:lnTo>
                  <a:pt x="0" y="34"/>
                </a:lnTo>
                <a:lnTo>
                  <a:pt x="0" y="134"/>
                </a:lnTo>
                <a:lnTo>
                  <a:pt x="102" y="134"/>
                </a:lnTo>
                <a:lnTo>
                  <a:pt x="134" y="100"/>
                </a:lnTo>
                <a:lnTo>
                  <a:pt x="134" y="0"/>
                </a:lnTo>
                <a:lnTo>
                  <a:pt x="34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28" name="Freeform 67"/>
          <p:cNvSpPr>
            <a:spLocks/>
          </p:cNvSpPr>
          <p:nvPr/>
        </p:nvSpPr>
        <p:spPr bwMode="auto">
          <a:xfrm>
            <a:off x="3657600" y="3130550"/>
            <a:ext cx="21272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4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34" h="34">
                <a:moveTo>
                  <a:pt x="0" y="34"/>
                </a:moveTo>
                <a:lnTo>
                  <a:pt x="102" y="34"/>
                </a:lnTo>
                <a:lnTo>
                  <a:pt x="134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29" name="Freeform 68"/>
          <p:cNvSpPr>
            <a:spLocks/>
          </p:cNvSpPr>
          <p:nvPr/>
        </p:nvSpPr>
        <p:spPr bwMode="auto">
          <a:xfrm>
            <a:off x="3819525" y="3130550"/>
            <a:ext cx="50800" cy="21272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2" y="0"/>
              </a:cxn>
              <a:cxn ang="0">
                <a:pos x="32" y="100"/>
              </a:cxn>
              <a:cxn ang="0">
                <a:pos x="0" y="134"/>
              </a:cxn>
              <a:cxn ang="0">
                <a:pos x="0" y="34"/>
              </a:cxn>
            </a:cxnLst>
            <a:rect l="0" t="0" r="r" b="b"/>
            <a:pathLst>
              <a:path w="32" h="134">
                <a:moveTo>
                  <a:pt x="0" y="34"/>
                </a:moveTo>
                <a:lnTo>
                  <a:pt x="32" y="0"/>
                </a:lnTo>
                <a:lnTo>
                  <a:pt x="32" y="100"/>
                </a:lnTo>
                <a:lnTo>
                  <a:pt x="0" y="134"/>
                </a:lnTo>
                <a:lnTo>
                  <a:pt x="0" y="3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30" name="Line 69"/>
          <p:cNvSpPr>
            <a:spLocks noChangeShapeType="1"/>
          </p:cNvSpPr>
          <p:nvPr/>
        </p:nvSpPr>
        <p:spPr bwMode="auto">
          <a:xfrm flipV="1">
            <a:off x="3581400" y="3273425"/>
            <a:ext cx="133350" cy="130175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31" name="Line 70"/>
          <p:cNvSpPr>
            <a:spLocks noChangeShapeType="1"/>
          </p:cNvSpPr>
          <p:nvPr/>
        </p:nvSpPr>
        <p:spPr bwMode="auto">
          <a:xfrm>
            <a:off x="3749675" y="2609850"/>
            <a:ext cx="1588" cy="53340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32" name="Freeform 71"/>
          <p:cNvSpPr>
            <a:spLocks/>
          </p:cNvSpPr>
          <p:nvPr/>
        </p:nvSpPr>
        <p:spPr bwMode="auto">
          <a:xfrm>
            <a:off x="3400425" y="3397250"/>
            <a:ext cx="212725" cy="212725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0" y="34"/>
              </a:cxn>
              <a:cxn ang="0">
                <a:pos x="0" y="134"/>
              </a:cxn>
              <a:cxn ang="0">
                <a:pos x="100" y="134"/>
              </a:cxn>
              <a:cxn ang="0">
                <a:pos x="134" y="100"/>
              </a:cxn>
              <a:cxn ang="0">
                <a:pos x="134" y="0"/>
              </a:cxn>
              <a:cxn ang="0">
                <a:pos x="32" y="0"/>
              </a:cxn>
            </a:cxnLst>
            <a:rect l="0" t="0" r="r" b="b"/>
            <a:pathLst>
              <a:path w="134" h="134">
                <a:moveTo>
                  <a:pt x="32" y="0"/>
                </a:moveTo>
                <a:lnTo>
                  <a:pt x="0" y="34"/>
                </a:lnTo>
                <a:lnTo>
                  <a:pt x="0" y="134"/>
                </a:lnTo>
                <a:lnTo>
                  <a:pt x="100" y="134"/>
                </a:lnTo>
                <a:lnTo>
                  <a:pt x="134" y="100"/>
                </a:lnTo>
                <a:lnTo>
                  <a:pt x="134" y="0"/>
                </a:lnTo>
                <a:lnTo>
                  <a:pt x="32" y="0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33" name="Freeform 72"/>
          <p:cNvSpPr>
            <a:spLocks/>
          </p:cNvSpPr>
          <p:nvPr/>
        </p:nvSpPr>
        <p:spPr bwMode="auto">
          <a:xfrm>
            <a:off x="3400425" y="3397250"/>
            <a:ext cx="21272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0" y="34"/>
              </a:cxn>
              <a:cxn ang="0">
                <a:pos x="134" y="0"/>
              </a:cxn>
              <a:cxn ang="0">
                <a:pos x="32" y="0"/>
              </a:cxn>
              <a:cxn ang="0">
                <a:pos x="0" y="34"/>
              </a:cxn>
            </a:cxnLst>
            <a:rect l="0" t="0" r="r" b="b"/>
            <a:pathLst>
              <a:path w="134" h="34">
                <a:moveTo>
                  <a:pt x="0" y="34"/>
                </a:moveTo>
                <a:lnTo>
                  <a:pt x="100" y="34"/>
                </a:lnTo>
                <a:lnTo>
                  <a:pt x="134" y="0"/>
                </a:lnTo>
                <a:lnTo>
                  <a:pt x="32" y="0"/>
                </a:lnTo>
                <a:lnTo>
                  <a:pt x="0" y="34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34" name="Freeform 73"/>
          <p:cNvSpPr>
            <a:spLocks/>
          </p:cNvSpPr>
          <p:nvPr/>
        </p:nvSpPr>
        <p:spPr bwMode="auto">
          <a:xfrm>
            <a:off x="3559175" y="3397250"/>
            <a:ext cx="53975" cy="21272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4" y="0"/>
              </a:cxn>
              <a:cxn ang="0">
                <a:pos x="34" y="100"/>
              </a:cxn>
              <a:cxn ang="0">
                <a:pos x="0" y="134"/>
              </a:cxn>
              <a:cxn ang="0">
                <a:pos x="0" y="34"/>
              </a:cxn>
            </a:cxnLst>
            <a:rect l="0" t="0" r="r" b="b"/>
            <a:pathLst>
              <a:path w="34" h="134">
                <a:moveTo>
                  <a:pt x="0" y="34"/>
                </a:moveTo>
                <a:lnTo>
                  <a:pt x="34" y="0"/>
                </a:lnTo>
                <a:lnTo>
                  <a:pt x="34" y="100"/>
                </a:lnTo>
                <a:lnTo>
                  <a:pt x="0" y="134"/>
                </a:lnTo>
                <a:lnTo>
                  <a:pt x="0" y="34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35" name="Line 74"/>
          <p:cNvSpPr>
            <a:spLocks noChangeShapeType="1"/>
          </p:cNvSpPr>
          <p:nvPr/>
        </p:nvSpPr>
        <p:spPr bwMode="auto">
          <a:xfrm flipV="1">
            <a:off x="3276600" y="3514725"/>
            <a:ext cx="196850" cy="1968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36" name="Freeform 75"/>
          <p:cNvSpPr>
            <a:spLocks/>
          </p:cNvSpPr>
          <p:nvPr/>
        </p:nvSpPr>
        <p:spPr bwMode="auto">
          <a:xfrm>
            <a:off x="3133725" y="3657600"/>
            <a:ext cx="212725" cy="215900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0" y="34"/>
              </a:cxn>
              <a:cxn ang="0">
                <a:pos x="0" y="136"/>
              </a:cxn>
              <a:cxn ang="0">
                <a:pos x="100" y="136"/>
              </a:cxn>
              <a:cxn ang="0">
                <a:pos x="134" y="102"/>
              </a:cxn>
              <a:cxn ang="0">
                <a:pos x="134" y="0"/>
              </a:cxn>
              <a:cxn ang="0">
                <a:pos x="32" y="0"/>
              </a:cxn>
            </a:cxnLst>
            <a:rect l="0" t="0" r="r" b="b"/>
            <a:pathLst>
              <a:path w="134" h="136">
                <a:moveTo>
                  <a:pt x="32" y="0"/>
                </a:moveTo>
                <a:lnTo>
                  <a:pt x="0" y="34"/>
                </a:lnTo>
                <a:lnTo>
                  <a:pt x="0" y="136"/>
                </a:lnTo>
                <a:lnTo>
                  <a:pt x="100" y="136"/>
                </a:lnTo>
                <a:lnTo>
                  <a:pt x="134" y="102"/>
                </a:lnTo>
                <a:lnTo>
                  <a:pt x="134" y="0"/>
                </a:lnTo>
                <a:lnTo>
                  <a:pt x="32" y="0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37" name="Freeform 76"/>
          <p:cNvSpPr>
            <a:spLocks/>
          </p:cNvSpPr>
          <p:nvPr/>
        </p:nvSpPr>
        <p:spPr bwMode="auto">
          <a:xfrm>
            <a:off x="3133725" y="3657600"/>
            <a:ext cx="21272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0" y="34"/>
              </a:cxn>
              <a:cxn ang="0">
                <a:pos x="134" y="0"/>
              </a:cxn>
              <a:cxn ang="0">
                <a:pos x="32" y="0"/>
              </a:cxn>
              <a:cxn ang="0">
                <a:pos x="0" y="34"/>
              </a:cxn>
            </a:cxnLst>
            <a:rect l="0" t="0" r="r" b="b"/>
            <a:pathLst>
              <a:path w="134" h="34">
                <a:moveTo>
                  <a:pt x="0" y="34"/>
                </a:moveTo>
                <a:lnTo>
                  <a:pt x="100" y="34"/>
                </a:lnTo>
                <a:lnTo>
                  <a:pt x="134" y="0"/>
                </a:lnTo>
                <a:lnTo>
                  <a:pt x="32" y="0"/>
                </a:lnTo>
                <a:lnTo>
                  <a:pt x="0" y="34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38" name="Freeform 77"/>
          <p:cNvSpPr>
            <a:spLocks/>
          </p:cNvSpPr>
          <p:nvPr/>
        </p:nvSpPr>
        <p:spPr bwMode="auto">
          <a:xfrm>
            <a:off x="3292475" y="3657600"/>
            <a:ext cx="53975" cy="21590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4" y="0"/>
              </a:cxn>
              <a:cxn ang="0">
                <a:pos x="34" y="102"/>
              </a:cxn>
              <a:cxn ang="0">
                <a:pos x="0" y="136"/>
              </a:cxn>
              <a:cxn ang="0">
                <a:pos x="0" y="34"/>
              </a:cxn>
            </a:cxnLst>
            <a:rect l="0" t="0" r="r" b="b"/>
            <a:pathLst>
              <a:path w="34" h="136">
                <a:moveTo>
                  <a:pt x="0" y="34"/>
                </a:moveTo>
                <a:lnTo>
                  <a:pt x="34" y="0"/>
                </a:lnTo>
                <a:lnTo>
                  <a:pt x="34" y="102"/>
                </a:lnTo>
                <a:lnTo>
                  <a:pt x="0" y="136"/>
                </a:lnTo>
                <a:lnTo>
                  <a:pt x="0" y="34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39" name="Freeform 78"/>
          <p:cNvSpPr>
            <a:spLocks/>
          </p:cNvSpPr>
          <p:nvPr/>
        </p:nvSpPr>
        <p:spPr bwMode="auto">
          <a:xfrm>
            <a:off x="3648075" y="1666875"/>
            <a:ext cx="215900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102" y="136"/>
              </a:cxn>
              <a:cxn ang="0">
                <a:pos x="136" y="102"/>
              </a:cxn>
              <a:cxn ang="0">
                <a:pos x="136" y="0"/>
              </a:cxn>
              <a:cxn ang="0">
                <a:pos x="34" y="0"/>
              </a:cxn>
            </a:cxnLst>
            <a:rect l="0" t="0" r="r" b="b"/>
            <a:pathLst>
              <a:path w="136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102" y="136"/>
                </a:lnTo>
                <a:lnTo>
                  <a:pt x="136" y="102"/>
                </a:lnTo>
                <a:lnTo>
                  <a:pt x="136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40" name="Freeform 79"/>
          <p:cNvSpPr>
            <a:spLocks/>
          </p:cNvSpPr>
          <p:nvPr/>
        </p:nvSpPr>
        <p:spPr bwMode="auto">
          <a:xfrm>
            <a:off x="3648075" y="1666875"/>
            <a:ext cx="2159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6" y="0"/>
              </a:cxn>
              <a:cxn ang="0">
                <a:pos x="0" y="34"/>
              </a:cxn>
            </a:cxnLst>
            <a:rect l="0" t="0" r="r" b="b"/>
            <a:pathLst>
              <a:path w="136" h="34">
                <a:moveTo>
                  <a:pt x="0" y="34"/>
                </a:moveTo>
                <a:lnTo>
                  <a:pt x="102" y="34"/>
                </a:lnTo>
                <a:lnTo>
                  <a:pt x="136" y="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41" name="Freeform 80"/>
          <p:cNvSpPr>
            <a:spLocks/>
          </p:cNvSpPr>
          <p:nvPr/>
        </p:nvSpPr>
        <p:spPr bwMode="auto">
          <a:xfrm>
            <a:off x="3648075" y="1666875"/>
            <a:ext cx="2159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6" y="0"/>
              </a:cxn>
            </a:cxnLst>
            <a:rect l="0" t="0" r="r" b="b"/>
            <a:pathLst>
              <a:path w="136" h="34">
                <a:moveTo>
                  <a:pt x="0" y="34"/>
                </a:moveTo>
                <a:lnTo>
                  <a:pt x="102" y="34"/>
                </a:lnTo>
                <a:lnTo>
                  <a:pt x="136" y="0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42" name="Freeform 81"/>
          <p:cNvSpPr>
            <a:spLocks/>
          </p:cNvSpPr>
          <p:nvPr/>
        </p:nvSpPr>
        <p:spPr bwMode="auto">
          <a:xfrm>
            <a:off x="3810000" y="1720850"/>
            <a:ext cx="1588" cy="161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2"/>
              </a:cxn>
              <a:cxn ang="0">
                <a:pos x="0" y="0"/>
              </a:cxn>
            </a:cxnLst>
            <a:rect l="0" t="0" r="r" b="b"/>
            <a:pathLst>
              <a:path h="102">
                <a:moveTo>
                  <a:pt x="0" y="0"/>
                </a:moveTo>
                <a:lnTo>
                  <a:pt x="0" y="102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43" name="Line 82"/>
          <p:cNvSpPr>
            <a:spLocks noChangeShapeType="1"/>
          </p:cNvSpPr>
          <p:nvPr/>
        </p:nvSpPr>
        <p:spPr bwMode="auto">
          <a:xfrm>
            <a:off x="3810000" y="1720850"/>
            <a:ext cx="1588" cy="161925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44" name="Line 83"/>
          <p:cNvSpPr>
            <a:spLocks noChangeShapeType="1"/>
          </p:cNvSpPr>
          <p:nvPr/>
        </p:nvSpPr>
        <p:spPr bwMode="auto">
          <a:xfrm>
            <a:off x="3498850" y="2873375"/>
            <a:ext cx="1588" cy="539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45" name="Line 84"/>
          <p:cNvSpPr>
            <a:spLocks noChangeShapeType="1"/>
          </p:cNvSpPr>
          <p:nvPr/>
        </p:nvSpPr>
        <p:spPr bwMode="auto">
          <a:xfrm>
            <a:off x="3498850" y="3622675"/>
            <a:ext cx="1588" cy="536575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46" name="Freeform 85"/>
          <p:cNvSpPr>
            <a:spLocks/>
          </p:cNvSpPr>
          <p:nvPr/>
        </p:nvSpPr>
        <p:spPr bwMode="auto">
          <a:xfrm>
            <a:off x="4445000" y="3130550"/>
            <a:ext cx="212725" cy="2127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4"/>
              </a:cxn>
              <a:cxn ang="0">
                <a:pos x="100" y="134"/>
              </a:cxn>
              <a:cxn ang="0">
                <a:pos x="134" y="100"/>
              </a:cxn>
              <a:cxn ang="0">
                <a:pos x="134" y="0"/>
              </a:cxn>
              <a:cxn ang="0">
                <a:pos x="34" y="0"/>
              </a:cxn>
            </a:cxnLst>
            <a:rect l="0" t="0" r="r" b="b"/>
            <a:pathLst>
              <a:path w="134" h="134">
                <a:moveTo>
                  <a:pt x="34" y="0"/>
                </a:moveTo>
                <a:lnTo>
                  <a:pt x="0" y="34"/>
                </a:lnTo>
                <a:lnTo>
                  <a:pt x="0" y="134"/>
                </a:lnTo>
                <a:lnTo>
                  <a:pt x="100" y="134"/>
                </a:lnTo>
                <a:lnTo>
                  <a:pt x="134" y="100"/>
                </a:lnTo>
                <a:lnTo>
                  <a:pt x="134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47" name="Freeform 86"/>
          <p:cNvSpPr>
            <a:spLocks/>
          </p:cNvSpPr>
          <p:nvPr/>
        </p:nvSpPr>
        <p:spPr bwMode="auto">
          <a:xfrm>
            <a:off x="4445000" y="3130550"/>
            <a:ext cx="21272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0" y="34"/>
              </a:cxn>
              <a:cxn ang="0">
                <a:pos x="134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34" h="34">
                <a:moveTo>
                  <a:pt x="0" y="34"/>
                </a:moveTo>
                <a:lnTo>
                  <a:pt x="100" y="34"/>
                </a:lnTo>
                <a:lnTo>
                  <a:pt x="134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48" name="Freeform 87"/>
          <p:cNvSpPr>
            <a:spLocks/>
          </p:cNvSpPr>
          <p:nvPr/>
        </p:nvSpPr>
        <p:spPr bwMode="auto">
          <a:xfrm>
            <a:off x="4603750" y="3130550"/>
            <a:ext cx="53975" cy="21272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4" y="0"/>
              </a:cxn>
              <a:cxn ang="0">
                <a:pos x="34" y="100"/>
              </a:cxn>
              <a:cxn ang="0">
                <a:pos x="0" y="134"/>
              </a:cxn>
              <a:cxn ang="0">
                <a:pos x="0" y="34"/>
              </a:cxn>
            </a:cxnLst>
            <a:rect l="0" t="0" r="r" b="b"/>
            <a:pathLst>
              <a:path w="34" h="134">
                <a:moveTo>
                  <a:pt x="0" y="34"/>
                </a:moveTo>
                <a:lnTo>
                  <a:pt x="34" y="0"/>
                </a:lnTo>
                <a:lnTo>
                  <a:pt x="34" y="100"/>
                </a:lnTo>
                <a:lnTo>
                  <a:pt x="0" y="134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49" name="Line 88"/>
          <p:cNvSpPr>
            <a:spLocks noChangeShapeType="1"/>
          </p:cNvSpPr>
          <p:nvPr/>
        </p:nvSpPr>
        <p:spPr bwMode="auto">
          <a:xfrm>
            <a:off x="4552950" y="2606675"/>
            <a:ext cx="1588" cy="539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50" name="Line 89"/>
          <p:cNvSpPr>
            <a:spLocks noChangeShapeType="1"/>
          </p:cNvSpPr>
          <p:nvPr/>
        </p:nvSpPr>
        <p:spPr bwMode="auto">
          <a:xfrm flipV="1">
            <a:off x="4397375" y="3270250"/>
            <a:ext cx="123825" cy="1206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51" name="Line 90"/>
          <p:cNvSpPr>
            <a:spLocks noChangeShapeType="1"/>
          </p:cNvSpPr>
          <p:nvPr/>
        </p:nvSpPr>
        <p:spPr bwMode="auto">
          <a:xfrm flipV="1">
            <a:off x="5416550" y="2359025"/>
            <a:ext cx="60325" cy="5080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1152" name="Group 1151"/>
          <p:cNvGrpSpPr/>
          <p:nvPr/>
        </p:nvGrpSpPr>
        <p:grpSpPr>
          <a:xfrm>
            <a:off x="4445000" y="2368550"/>
            <a:ext cx="247650" cy="234950"/>
            <a:chOff x="4445000" y="2216150"/>
            <a:chExt cx="247650" cy="234950"/>
          </a:xfrm>
          <a:solidFill>
            <a:srgbClr val="FF0000"/>
          </a:solidFill>
        </p:grpSpPr>
        <p:sp>
          <p:nvSpPr>
            <p:cNvPr id="1153" name="Line 91"/>
            <p:cNvSpPr>
              <a:spLocks noChangeShapeType="1"/>
            </p:cNvSpPr>
            <p:nvPr/>
          </p:nvSpPr>
          <p:spPr bwMode="auto">
            <a:xfrm flipV="1">
              <a:off x="4660900" y="2216150"/>
              <a:ext cx="31750" cy="31750"/>
            </a:xfrm>
            <a:prstGeom prst="line">
              <a:avLst/>
            </a:prstGeom>
            <a:grpFill/>
            <a:ln w="190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54" name="Freeform 92"/>
            <p:cNvSpPr>
              <a:spLocks/>
            </p:cNvSpPr>
            <p:nvPr/>
          </p:nvSpPr>
          <p:spPr bwMode="auto">
            <a:xfrm>
              <a:off x="4445000" y="2244725"/>
              <a:ext cx="212725" cy="20637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34"/>
                </a:cxn>
                <a:cxn ang="0">
                  <a:pos x="0" y="130"/>
                </a:cxn>
                <a:cxn ang="0">
                  <a:pos x="100" y="130"/>
                </a:cxn>
                <a:cxn ang="0">
                  <a:pos x="134" y="102"/>
                </a:cxn>
                <a:cxn ang="0">
                  <a:pos x="134" y="0"/>
                </a:cxn>
                <a:cxn ang="0">
                  <a:pos x="34" y="0"/>
                </a:cxn>
              </a:cxnLst>
              <a:rect l="0" t="0" r="r" b="b"/>
              <a:pathLst>
                <a:path w="134" h="130">
                  <a:moveTo>
                    <a:pt x="34" y="0"/>
                  </a:moveTo>
                  <a:lnTo>
                    <a:pt x="0" y="34"/>
                  </a:lnTo>
                  <a:lnTo>
                    <a:pt x="0" y="130"/>
                  </a:lnTo>
                  <a:lnTo>
                    <a:pt x="100" y="130"/>
                  </a:lnTo>
                  <a:lnTo>
                    <a:pt x="134" y="102"/>
                  </a:lnTo>
                  <a:lnTo>
                    <a:pt x="13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55" name="Freeform 93"/>
            <p:cNvSpPr>
              <a:spLocks/>
            </p:cNvSpPr>
            <p:nvPr/>
          </p:nvSpPr>
          <p:spPr bwMode="auto">
            <a:xfrm>
              <a:off x="4445000" y="2244725"/>
              <a:ext cx="212725" cy="5397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00" y="34"/>
                </a:cxn>
                <a:cxn ang="0">
                  <a:pos x="134" y="0"/>
                </a:cxn>
                <a:cxn ang="0">
                  <a:pos x="34" y="0"/>
                </a:cxn>
                <a:cxn ang="0">
                  <a:pos x="0" y="34"/>
                </a:cxn>
              </a:cxnLst>
              <a:rect l="0" t="0" r="r" b="b"/>
              <a:pathLst>
                <a:path w="134" h="34">
                  <a:moveTo>
                    <a:pt x="0" y="34"/>
                  </a:moveTo>
                  <a:lnTo>
                    <a:pt x="100" y="34"/>
                  </a:lnTo>
                  <a:lnTo>
                    <a:pt x="134" y="0"/>
                  </a:lnTo>
                  <a:lnTo>
                    <a:pt x="34" y="0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56" name="Freeform 94"/>
            <p:cNvSpPr>
              <a:spLocks/>
            </p:cNvSpPr>
            <p:nvPr/>
          </p:nvSpPr>
          <p:spPr bwMode="auto">
            <a:xfrm>
              <a:off x="4603750" y="2244725"/>
              <a:ext cx="53975" cy="20637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34" y="0"/>
                </a:cxn>
                <a:cxn ang="0">
                  <a:pos x="34" y="102"/>
                </a:cxn>
                <a:cxn ang="0">
                  <a:pos x="0" y="130"/>
                </a:cxn>
                <a:cxn ang="0">
                  <a:pos x="0" y="34"/>
                </a:cxn>
              </a:cxnLst>
              <a:rect l="0" t="0" r="r" b="b"/>
              <a:pathLst>
                <a:path w="34" h="130">
                  <a:moveTo>
                    <a:pt x="0" y="34"/>
                  </a:moveTo>
                  <a:lnTo>
                    <a:pt x="34" y="0"/>
                  </a:lnTo>
                  <a:lnTo>
                    <a:pt x="34" y="102"/>
                  </a:lnTo>
                  <a:lnTo>
                    <a:pt x="0" y="130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157" name="Line 95"/>
          <p:cNvSpPr>
            <a:spLocks noChangeShapeType="1"/>
          </p:cNvSpPr>
          <p:nvPr/>
        </p:nvSpPr>
        <p:spPr bwMode="auto">
          <a:xfrm flipV="1">
            <a:off x="4397375" y="2543175"/>
            <a:ext cx="123825" cy="1206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58" name="Freeform 96"/>
          <p:cNvSpPr>
            <a:spLocks/>
          </p:cNvSpPr>
          <p:nvPr/>
        </p:nvSpPr>
        <p:spPr bwMode="auto">
          <a:xfrm>
            <a:off x="4194175" y="3397250"/>
            <a:ext cx="215900" cy="2127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4"/>
              </a:cxn>
              <a:cxn ang="0">
                <a:pos x="102" y="134"/>
              </a:cxn>
              <a:cxn ang="0">
                <a:pos x="136" y="100"/>
              </a:cxn>
              <a:cxn ang="0">
                <a:pos x="136" y="0"/>
              </a:cxn>
              <a:cxn ang="0">
                <a:pos x="34" y="0"/>
              </a:cxn>
            </a:cxnLst>
            <a:rect l="0" t="0" r="r" b="b"/>
            <a:pathLst>
              <a:path w="136" h="134">
                <a:moveTo>
                  <a:pt x="34" y="0"/>
                </a:moveTo>
                <a:lnTo>
                  <a:pt x="0" y="34"/>
                </a:lnTo>
                <a:lnTo>
                  <a:pt x="0" y="134"/>
                </a:lnTo>
                <a:lnTo>
                  <a:pt x="102" y="134"/>
                </a:lnTo>
                <a:lnTo>
                  <a:pt x="136" y="100"/>
                </a:lnTo>
                <a:lnTo>
                  <a:pt x="136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59" name="Freeform 97"/>
          <p:cNvSpPr>
            <a:spLocks/>
          </p:cNvSpPr>
          <p:nvPr/>
        </p:nvSpPr>
        <p:spPr bwMode="auto">
          <a:xfrm>
            <a:off x="4194175" y="3397250"/>
            <a:ext cx="2159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6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36" h="34">
                <a:moveTo>
                  <a:pt x="0" y="34"/>
                </a:moveTo>
                <a:lnTo>
                  <a:pt x="102" y="34"/>
                </a:lnTo>
                <a:lnTo>
                  <a:pt x="136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60" name="Freeform 98"/>
          <p:cNvSpPr>
            <a:spLocks/>
          </p:cNvSpPr>
          <p:nvPr/>
        </p:nvSpPr>
        <p:spPr bwMode="auto">
          <a:xfrm>
            <a:off x="4356100" y="3397250"/>
            <a:ext cx="53975" cy="21272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4" y="0"/>
              </a:cxn>
              <a:cxn ang="0">
                <a:pos x="34" y="100"/>
              </a:cxn>
              <a:cxn ang="0">
                <a:pos x="0" y="134"/>
              </a:cxn>
              <a:cxn ang="0">
                <a:pos x="0" y="34"/>
              </a:cxn>
            </a:cxnLst>
            <a:rect l="0" t="0" r="r" b="b"/>
            <a:pathLst>
              <a:path w="34" h="134">
                <a:moveTo>
                  <a:pt x="0" y="34"/>
                </a:moveTo>
                <a:lnTo>
                  <a:pt x="34" y="0"/>
                </a:lnTo>
                <a:lnTo>
                  <a:pt x="34" y="100"/>
                </a:lnTo>
                <a:lnTo>
                  <a:pt x="0" y="134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61" name="Freeform 99"/>
          <p:cNvSpPr>
            <a:spLocks/>
          </p:cNvSpPr>
          <p:nvPr/>
        </p:nvSpPr>
        <p:spPr bwMode="auto">
          <a:xfrm>
            <a:off x="4194175" y="2667000"/>
            <a:ext cx="215900" cy="2032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28"/>
              </a:cxn>
              <a:cxn ang="0">
                <a:pos x="102" y="128"/>
              </a:cxn>
              <a:cxn ang="0">
                <a:pos x="136" y="100"/>
              </a:cxn>
              <a:cxn ang="0">
                <a:pos x="136" y="0"/>
              </a:cxn>
              <a:cxn ang="0">
                <a:pos x="34" y="0"/>
              </a:cxn>
            </a:cxnLst>
            <a:rect l="0" t="0" r="r" b="b"/>
            <a:pathLst>
              <a:path w="136" h="128">
                <a:moveTo>
                  <a:pt x="34" y="0"/>
                </a:moveTo>
                <a:lnTo>
                  <a:pt x="0" y="34"/>
                </a:lnTo>
                <a:lnTo>
                  <a:pt x="0" y="128"/>
                </a:lnTo>
                <a:lnTo>
                  <a:pt x="102" y="128"/>
                </a:lnTo>
                <a:lnTo>
                  <a:pt x="136" y="100"/>
                </a:lnTo>
                <a:lnTo>
                  <a:pt x="136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62" name="Freeform 100"/>
          <p:cNvSpPr>
            <a:spLocks/>
          </p:cNvSpPr>
          <p:nvPr/>
        </p:nvSpPr>
        <p:spPr bwMode="auto">
          <a:xfrm>
            <a:off x="4194175" y="2667000"/>
            <a:ext cx="2159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6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36" h="34">
                <a:moveTo>
                  <a:pt x="0" y="34"/>
                </a:moveTo>
                <a:lnTo>
                  <a:pt x="102" y="34"/>
                </a:lnTo>
                <a:lnTo>
                  <a:pt x="136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63" name="Freeform 101"/>
          <p:cNvSpPr>
            <a:spLocks/>
          </p:cNvSpPr>
          <p:nvPr/>
        </p:nvSpPr>
        <p:spPr bwMode="auto">
          <a:xfrm>
            <a:off x="4356100" y="2667000"/>
            <a:ext cx="53975" cy="20320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4" y="0"/>
              </a:cxn>
              <a:cxn ang="0">
                <a:pos x="34" y="100"/>
              </a:cxn>
              <a:cxn ang="0">
                <a:pos x="0" y="128"/>
              </a:cxn>
              <a:cxn ang="0">
                <a:pos x="0" y="34"/>
              </a:cxn>
            </a:cxnLst>
            <a:rect l="0" t="0" r="r" b="b"/>
            <a:pathLst>
              <a:path w="34" h="128">
                <a:moveTo>
                  <a:pt x="0" y="34"/>
                </a:moveTo>
                <a:lnTo>
                  <a:pt x="34" y="0"/>
                </a:lnTo>
                <a:lnTo>
                  <a:pt x="34" y="100"/>
                </a:lnTo>
                <a:lnTo>
                  <a:pt x="0" y="128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64" name="Freeform 102"/>
          <p:cNvSpPr>
            <a:spLocks/>
          </p:cNvSpPr>
          <p:nvPr/>
        </p:nvSpPr>
        <p:spPr bwMode="auto">
          <a:xfrm>
            <a:off x="4711700" y="2860675"/>
            <a:ext cx="206375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96" y="136"/>
              </a:cxn>
              <a:cxn ang="0">
                <a:pos x="130" y="102"/>
              </a:cxn>
              <a:cxn ang="0">
                <a:pos x="130" y="0"/>
              </a:cxn>
              <a:cxn ang="0">
                <a:pos x="34" y="0"/>
              </a:cxn>
            </a:cxnLst>
            <a:rect l="0" t="0" r="r" b="b"/>
            <a:pathLst>
              <a:path w="130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96" y="136"/>
                </a:lnTo>
                <a:lnTo>
                  <a:pt x="130" y="102"/>
                </a:lnTo>
                <a:lnTo>
                  <a:pt x="130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65" name="Freeform 103"/>
          <p:cNvSpPr>
            <a:spLocks/>
          </p:cNvSpPr>
          <p:nvPr/>
        </p:nvSpPr>
        <p:spPr bwMode="auto">
          <a:xfrm>
            <a:off x="4711700" y="2860675"/>
            <a:ext cx="20637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96" y="34"/>
              </a:cxn>
              <a:cxn ang="0">
                <a:pos x="130" y="0"/>
              </a:cxn>
            </a:cxnLst>
            <a:rect l="0" t="0" r="r" b="b"/>
            <a:pathLst>
              <a:path w="130" h="34">
                <a:moveTo>
                  <a:pt x="0" y="34"/>
                </a:moveTo>
                <a:lnTo>
                  <a:pt x="96" y="34"/>
                </a:lnTo>
                <a:lnTo>
                  <a:pt x="130" y="0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66" name="Line 104"/>
          <p:cNvSpPr>
            <a:spLocks noChangeShapeType="1"/>
          </p:cNvSpPr>
          <p:nvPr/>
        </p:nvSpPr>
        <p:spPr bwMode="auto">
          <a:xfrm>
            <a:off x="4864100" y="2914650"/>
            <a:ext cx="1588" cy="161925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67" name="Freeform 105"/>
          <p:cNvSpPr>
            <a:spLocks/>
          </p:cNvSpPr>
          <p:nvPr/>
        </p:nvSpPr>
        <p:spPr bwMode="auto">
          <a:xfrm>
            <a:off x="4711700" y="2130425"/>
            <a:ext cx="206375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96" y="136"/>
              </a:cxn>
              <a:cxn ang="0">
                <a:pos x="130" y="102"/>
              </a:cxn>
              <a:cxn ang="0">
                <a:pos x="130" y="0"/>
              </a:cxn>
              <a:cxn ang="0">
                <a:pos x="34" y="0"/>
              </a:cxn>
            </a:cxnLst>
            <a:rect l="0" t="0" r="r" b="b"/>
            <a:pathLst>
              <a:path w="130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96" y="136"/>
                </a:lnTo>
                <a:lnTo>
                  <a:pt x="130" y="102"/>
                </a:lnTo>
                <a:lnTo>
                  <a:pt x="130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68" name="Freeform 106"/>
          <p:cNvSpPr>
            <a:spLocks/>
          </p:cNvSpPr>
          <p:nvPr/>
        </p:nvSpPr>
        <p:spPr bwMode="auto">
          <a:xfrm>
            <a:off x="4711700" y="2130425"/>
            <a:ext cx="20637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96" y="34"/>
              </a:cxn>
              <a:cxn ang="0">
                <a:pos x="130" y="0"/>
              </a:cxn>
            </a:cxnLst>
            <a:rect l="0" t="0" r="r" b="b"/>
            <a:pathLst>
              <a:path w="130" h="34">
                <a:moveTo>
                  <a:pt x="0" y="34"/>
                </a:moveTo>
                <a:lnTo>
                  <a:pt x="96" y="34"/>
                </a:lnTo>
                <a:lnTo>
                  <a:pt x="130" y="0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69" name="Line 107"/>
          <p:cNvSpPr>
            <a:spLocks noChangeShapeType="1"/>
          </p:cNvSpPr>
          <p:nvPr/>
        </p:nvSpPr>
        <p:spPr bwMode="auto">
          <a:xfrm>
            <a:off x="4864100" y="2184400"/>
            <a:ext cx="1588" cy="161925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70" name="Freeform 108"/>
          <p:cNvSpPr>
            <a:spLocks/>
          </p:cNvSpPr>
          <p:nvPr/>
        </p:nvSpPr>
        <p:spPr bwMode="auto">
          <a:xfrm>
            <a:off x="4711700" y="3594100"/>
            <a:ext cx="206375" cy="2127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4"/>
              </a:cxn>
              <a:cxn ang="0">
                <a:pos x="96" y="134"/>
              </a:cxn>
              <a:cxn ang="0">
                <a:pos x="130" y="100"/>
              </a:cxn>
              <a:cxn ang="0">
                <a:pos x="130" y="0"/>
              </a:cxn>
              <a:cxn ang="0">
                <a:pos x="34" y="0"/>
              </a:cxn>
            </a:cxnLst>
            <a:rect l="0" t="0" r="r" b="b"/>
            <a:pathLst>
              <a:path w="130" h="134">
                <a:moveTo>
                  <a:pt x="34" y="0"/>
                </a:moveTo>
                <a:lnTo>
                  <a:pt x="0" y="34"/>
                </a:lnTo>
                <a:lnTo>
                  <a:pt x="0" y="134"/>
                </a:lnTo>
                <a:lnTo>
                  <a:pt x="96" y="134"/>
                </a:lnTo>
                <a:lnTo>
                  <a:pt x="130" y="100"/>
                </a:lnTo>
                <a:lnTo>
                  <a:pt x="130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71" name="Freeform 109"/>
          <p:cNvSpPr>
            <a:spLocks/>
          </p:cNvSpPr>
          <p:nvPr/>
        </p:nvSpPr>
        <p:spPr bwMode="auto">
          <a:xfrm>
            <a:off x="4711700" y="3594100"/>
            <a:ext cx="20637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96" y="34"/>
              </a:cxn>
              <a:cxn ang="0">
                <a:pos x="130" y="0"/>
              </a:cxn>
            </a:cxnLst>
            <a:rect l="0" t="0" r="r" b="b"/>
            <a:pathLst>
              <a:path w="130" h="34">
                <a:moveTo>
                  <a:pt x="0" y="34"/>
                </a:moveTo>
                <a:lnTo>
                  <a:pt x="96" y="34"/>
                </a:lnTo>
                <a:lnTo>
                  <a:pt x="130" y="0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72" name="Line 110"/>
          <p:cNvSpPr>
            <a:spLocks noChangeShapeType="1"/>
          </p:cNvSpPr>
          <p:nvPr/>
        </p:nvSpPr>
        <p:spPr bwMode="auto">
          <a:xfrm>
            <a:off x="4860925" y="3648075"/>
            <a:ext cx="1588" cy="158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73" name="Freeform 111"/>
          <p:cNvSpPr>
            <a:spLocks/>
          </p:cNvSpPr>
          <p:nvPr/>
        </p:nvSpPr>
        <p:spPr bwMode="auto">
          <a:xfrm>
            <a:off x="5200650" y="2397125"/>
            <a:ext cx="215900" cy="20637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0"/>
              </a:cxn>
              <a:cxn ang="0">
                <a:pos x="102" y="130"/>
              </a:cxn>
              <a:cxn ang="0">
                <a:pos x="136" y="102"/>
              </a:cxn>
              <a:cxn ang="0">
                <a:pos x="136" y="0"/>
              </a:cxn>
              <a:cxn ang="0">
                <a:pos x="34" y="0"/>
              </a:cxn>
            </a:cxnLst>
            <a:rect l="0" t="0" r="r" b="b"/>
            <a:pathLst>
              <a:path w="136" h="130">
                <a:moveTo>
                  <a:pt x="34" y="0"/>
                </a:moveTo>
                <a:lnTo>
                  <a:pt x="0" y="34"/>
                </a:lnTo>
                <a:lnTo>
                  <a:pt x="0" y="130"/>
                </a:lnTo>
                <a:lnTo>
                  <a:pt x="102" y="130"/>
                </a:lnTo>
                <a:lnTo>
                  <a:pt x="136" y="102"/>
                </a:lnTo>
                <a:lnTo>
                  <a:pt x="136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74" name="Freeform 112"/>
          <p:cNvSpPr>
            <a:spLocks/>
          </p:cNvSpPr>
          <p:nvPr/>
        </p:nvSpPr>
        <p:spPr bwMode="auto">
          <a:xfrm>
            <a:off x="5200650" y="2397125"/>
            <a:ext cx="2159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6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36" h="34">
                <a:moveTo>
                  <a:pt x="0" y="34"/>
                </a:moveTo>
                <a:lnTo>
                  <a:pt x="102" y="34"/>
                </a:lnTo>
                <a:lnTo>
                  <a:pt x="136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75" name="Freeform 113"/>
          <p:cNvSpPr>
            <a:spLocks/>
          </p:cNvSpPr>
          <p:nvPr/>
        </p:nvSpPr>
        <p:spPr bwMode="auto">
          <a:xfrm>
            <a:off x="5362575" y="2397125"/>
            <a:ext cx="53975" cy="2063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4" y="0"/>
              </a:cxn>
              <a:cxn ang="0">
                <a:pos x="34" y="102"/>
              </a:cxn>
              <a:cxn ang="0">
                <a:pos x="0" y="130"/>
              </a:cxn>
              <a:cxn ang="0">
                <a:pos x="0" y="34"/>
              </a:cxn>
            </a:cxnLst>
            <a:rect l="0" t="0" r="r" b="b"/>
            <a:pathLst>
              <a:path w="34" h="130">
                <a:moveTo>
                  <a:pt x="0" y="34"/>
                </a:moveTo>
                <a:lnTo>
                  <a:pt x="34" y="0"/>
                </a:lnTo>
                <a:lnTo>
                  <a:pt x="34" y="102"/>
                </a:lnTo>
                <a:lnTo>
                  <a:pt x="0" y="13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76" name="Freeform 114"/>
          <p:cNvSpPr>
            <a:spLocks/>
          </p:cNvSpPr>
          <p:nvPr/>
        </p:nvSpPr>
        <p:spPr bwMode="auto">
          <a:xfrm>
            <a:off x="5200650" y="3870325"/>
            <a:ext cx="215900" cy="2127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4"/>
              </a:cxn>
              <a:cxn ang="0">
                <a:pos x="102" y="134"/>
              </a:cxn>
              <a:cxn ang="0">
                <a:pos x="136" y="100"/>
              </a:cxn>
              <a:cxn ang="0">
                <a:pos x="136" y="0"/>
              </a:cxn>
              <a:cxn ang="0">
                <a:pos x="34" y="0"/>
              </a:cxn>
            </a:cxnLst>
            <a:rect l="0" t="0" r="r" b="b"/>
            <a:pathLst>
              <a:path w="136" h="134">
                <a:moveTo>
                  <a:pt x="34" y="0"/>
                </a:moveTo>
                <a:lnTo>
                  <a:pt x="0" y="34"/>
                </a:lnTo>
                <a:lnTo>
                  <a:pt x="0" y="134"/>
                </a:lnTo>
                <a:lnTo>
                  <a:pt x="102" y="134"/>
                </a:lnTo>
                <a:lnTo>
                  <a:pt x="136" y="100"/>
                </a:lnTo>
                <a:lnTo>
                  <a:pt x="136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77" name="Freeform 115"/>
          <p:cNvSpPr>
            <a:spLocks/>
          </p:cNvSpPr>
          <p:nvPr/>
        </p:nvSpPr>
        <p:spPr bwMode="auto">
          <a:xfrm>
            <a:off x="5200650" y="3870325"/>
            <a:ext cx="2159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6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36" h="34">
                <a:moveTo>
                  <a:pt x="0" y="34"/>
                </a:moveTo>
                <a:lnTo>
                  <a:pt x="102" y="34"/>
                </a:lnTo>
                <a:lnTo>
                  <a:pt x="136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78" name="Freeform 116"/>
          <p:cNvSpPr>
            <a:spLocks/>
          </p:cNvSpPr>
          <p:nvPr/>
        </p:nvSpPr>
        <p:spPr bwMode="auto">
          <a:xfrm>
            <a:off x="5362575" y="3870325"/>
            <a:ext cx="53975" cy="21272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4" y="0"/>
              </a:cxn>
              <a:cxn ang="0">
                <a:pos x="34" y="100"/>
              </a:cxn>
              <a:cxn ang="0">
                <a:pos x="0" y="134"/>
              </a:cxn>
              <a:cxn ang="0">
                <a:pos x="0" y="34"/>
              </a:cxn>
            </a:cxnLst>
            <a:rect l="0" t="0" r="r" b="b"/>
            <a:pathLst>
              <a:path w="34" h="134">
                <a:moveTo>
                  <a:pt x="0" y="34"/>
                </a:moveTo>
                <a:lnTo>
                  <a:pt x="34" y="0"/>
                </a:lnTo>
                <a:lnTo>
                  <a:pt x="34" y="100"/>
                </a:lnTo>
                <a:lnTo>
                  <a:pt x="0" y="134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79" name="Freeform 117"/>
          <p:cNvSpPr>
            <a:spLocks/>
          </p:cNvSpPr>
          <p:nvPr/>
        </p:nvSpPr>
        <p:spPr bwMode="auto">
          <a:xfrm>
            <a:off x="5483225" y="2860675"/>
            <a:ext cx="203200" cy="215900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0" y="34"/>
              </a:cxn>
              <a:cxn ang="0">
                <a:pos x="0" y="136"/>
              </a:cxn>
              <a:cxn ang="0">
                <a:pos x="94" y="136"/>
              </a:cxn>
              <a:cxn ang="0">
                <a:pos x="128" y="102"/>
              </a:cxn>
              <a:cxn ang="0">
                <a:pos x="128" y="0"/>
              </a:cxn>
              <a:cxn ang="0">
                <a:pos x="32" y="0"/>
              </a:cxn>
            </a:cxnLst>
            <a:rect l="0" t="0" r="r" b="b"/>
            <a:pathLst>
              <a:path w="128" h="136">
                <a:moveTo>
                  <a:pt x="32" y="0"/>
                </a:moveTo>
                <a:lnTo>
                  <a:pt x="0" y="34"/>
                </a:lnTo>
                <a:lnTo>
                  <a:pt x="0" y="136"/>
                </a:lnTo>
                <a:lnTo>
                  <a:pt x="94" y="136"/>
                </a:lnTo>
                <a:lnTo>
                  <a:pt x="128" y="102"/>
                </a:lnTo>
                <a:lnTo>
                  <a:pt x="128" y="0"/>
                </a:lnTo>
                <a:lnTo>
                  <a:pt x="32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80" name="Freeform 118"/>
          <p:cNvSpPr>
            <a:spLocks/>
          </p:cNvSpPr>
          <p:nvPr/>
        </p:nvSpPr>
        <p:spPr bwMode="auto">
          <a:xfrm>
            <a:off x="5483225" y="2860675"/>
            <a:ext cx="2032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94" y="34"/>
              </a:cxn>
              <a:cxn ang="0">
                <a:pos x="128" y="0"/>
              </a:cxn>
            </a:cxnLst>
            <a:rect l="0" t="0" r="r" b="b"/>
            <a:pathLst>
              <a:path w="128" h="34">
                <a:moveTo>
                  <a:pt x="0" y="34"/>
                </a:moveTo>
                <a:lnTo>
                  <a:pt x="94" y="34"/>
                </a:lnTo>
                <a:lnTo>
                  <a:pt x="128" y="0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81" name="Freeform 120"/>
          <p:cNvSpPr>
            <a:spLocks/>
          </p:cNvSpPr>
          <p:nvPr/>
        </p:nvSpPr>
        <p:spPr bwMode="auto">
          <a:xfrm>
            <a:off x="5483225" y="2130425"/>
            <a:ext cx="203200" cy="215900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0" y="34"/>
              </a:cxn>
              <a:cxn ang="0">
                <a:pos x="0" y="136"/>
              </a:cxn>
              <a:cxn ang="0">
                <a:pos x="94" y="136"/>
              </a:cxn>
              <a:cxn ang="0">
                <a:pos x="128" y="102"/>
              </a:cxn>
              <a:cxn ang="0">
                <a:pos x="128" y="0"/>
              </a:cxn>
              <a:cxn ang="0">
                <a:pos x="32" y="0"/>
              </a:cxn>
            </a:cxnLst>
            <a:rect l="0" t="0" r="r" b="b"/>
            <a:pathLst>
              <a:path w="128" h="136">
                <a:moveTo>
                  <a:pt x="32" y="0"/>
                </a:moveTo>
                <a:lnTo>
                  <a:pt x="0" y="34"/>
                </a:lnTo>
                <a:lnTo>
                  <a:pt x="0" y="136"/>
                </a:lnTo>
                <a:lnTo>
                  <a:pt x="94" y="136"/>
                </a:lnTo>
                <a:lnTo>
                  <a:pt x="128" y="102"/>
                </a:lnTo>
                <a:lnTo>
                  <a:pt x="128" y="0"/>
                </a:lnTo>
                <a:lnTo>
                  <a:pt x="32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82" name="Freeform 121"/>
          <p:cNvSpPr>
            <a:spLocks/>
          </p:cNvSpPr>
          <p:nvPr/>
        </p:nvSpPr>
        <p:spPr bwMode="auto">
          <a:xfrm>
            <a:off x="5483225" y="2130425"/>
            <a:ext cx="2032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94" y="34"/>
              </a:cxn>
              <a:cxn ang="0">
                <a:pos x="128" y="0"/>
              </a:cxn>
            </a:cxnLst>
            <a:rect l="0" t="0" r="r" b="b"/>
            <a:pathLst>
              <a:path w="128" h="34">
                <a:moveTo>
                  <a:pt x="0" y="34"/>
                </a:moveTo>
                <a:lnTo>
                  <a:pt x="94" y="34"/>
                </a:lnTo>
                <a:lnTo>
                  <a:pt x="128" y="0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83" name="Line 122"/>
          <p:cNvSpPr>
            <a:spLocks noChangeShapeType="1"/>
          </p:cNvSpPr>
          <p:nvPr/>
        </p:nvSpPr>
        <p:spPr bwMode="auto">
          <a:xfrm>
            <a:off x="5632450" y="2184400"/>
            <a:ext cx="1588" cy="161925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84" name="Freeform 123"/>
          <p:cNvSpPr>
            <a:spLocks/>
          </p:cNvSpPr>
          <p:nvPr/>
        </p:nvSpPr>
        <p:spPr bwMode="auto">
          <a:xfrm>
            <a:off x="5483225" y="1409700"/>
            <a:ext cx="203200" cy="212725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0" y="34"/>
              </a:cxn>
              <a:cxn ang="0">
                <a:pos x="0" y="134"/>
              </a:cxn>
              <a:cxn ang="0">
                <a:pos x="94" y="134"/>
              </a:cxn>
              <a:cxn ang="0">
                <a:pos x="128" y="100"/>
              </a:cxn>
              <a:cxn ang="0">
                <a:pos x="128" y="0"/>
              </a:cxn>
              <a:cxn ang="0">
                <a:pos x="32" y="0"/>
              </a:cxn>
            </a:cxnLst>
            <a:rect l="0" t="0" r="r" b="b"/>
            <a:pathLst>
              <a:path w="128" h="134">
                <a:moveTo>
                  <a:pt x="32" y="0"/>
                </a:moveTo>
                <a:lnTo>
                  <a:pt x="0" y="34"/>
                </a:lnTo>
                <a:lnTo>
                  <a:pt x="0" y="134"/>
                </a:lnTo>
                <a:lnTo>
                  <a:pt x="94" y="134"/>
                </a:lnTo>
                <a:lnTo>
                  <a:pt x="128" y="100"/>
                </a:lnTo>
                <a:lnTo>
                  <a:pt x="128" y="0"/>
                </a:lnTo>
                <a:lnTo>
                  <a:pt x="32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85" name="Freeform 124"/>
          <p:cNvSpPr>
            <a:spLocks/>
          </p:cNvSpPr>
          <p:nvPr/>
        </p:nvSpPr>
        <p:spPr bwMode="auto">
          <a:xfrm>
            <a:off x="5483225" y="1409700"/>
            <a:ext cx="2032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94" y="34"/>
              </a:cxn>
              <a:cxn ang="0">
                <a:pos x="128" y="0"/>
              </a:cxn>
            </a:cxnLst>
            <a:rect l="0" t="0" r="r" b="b"/>
            <a:pathLst>
              <a:path w="128" h="34">
                <a:moveTo>
                  <a:pt x="0" y="34"/>
                </a:moveTo>
                <a:lnTo>
                  <a:pt x="94" y="34"/>
                </a:lnTo>
                <a:lnTo>
                  <a:pt x="128" y="0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86" name="Line 125"/>
          <p:cNvSpPr>
            <a:spLocks noChangeShapeType="1"/>
          </p:cNvSpPr>
          <p:nvPr/>
        </p:nvSpPr>
        <p:spPr bwMode="auto">
          <a:xfrm>
            <a:off x="5632450" y="1463675"/>
            <a:ext cx="1588" cy="158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87" name="Freeform 126"/>
          <p:cNvSpPr>
            <a:spLocks/>
          </p:cNvSpPr>
          <p:nvPr/>
        </p:nvSpPr>
        <p:spPr bwMode="auto">
          <a:xfrm>
            <a:off x="5483225" y="3594100"/>
            <a:ext cx="203200" cy="212725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0" y="34"/>
              </a:cxn>
              <a:cxn ang="0">
                <a:pos x="0" y="134"/>
              </a:cxn>
              <a:cxn ang="0">
                <a:pos x="94" y="134"/>
              </a:cxn>
              <a:cxn ang="0">
                <a:pos x="128" y="100"/>
              </a:cxn>
              <a:cxn ang="0">
                <a:pos x="128" y="0"/>
              </a:cxn>
              <a:cxn ang="0">
                <a:pos x="32" y="0"/>
              </a:cxn>
            </a:cxnLst>
            <a:rect l="0" t="0" r="r" b="b"/>
            <a:pathLst>
              <a:path w="128" h="134">
                <a:moveTo>
                  <a:pt x="32" y="0"/>
                </a:moveTo>
                <a:lnTo>
                  <a:pt x="0" y="34"/>
                </a:lnTo>
                <a:lnTo>
                  <a:pt x="0" y="134"/>
                </a:lnTo>
                <a:lnTo>
                  <a:pt x="94" y="134"/>
                </a:lnTo>
                <a:lnTo>
                  <a:pt x="128" y="100"/>
                </a:lnTo>
                <a:lnTo>
                  <a:pt x="128" y="0"/>
                </a:lnTo>
                <a:lnTo>
                  <a:pt x="32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88" name="Freeform 127"/>
          <p:cNvSpPr>
            <a:spLocks/>
          </p:cNvSpPr>
          <p:nvPr/>
        </p:nvSpPr>
        <p:spPr bwMode="auto">
          <a:xfrm>
            <a:off x="5483225" y="3594100"/>
            <a:ext cx="2032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94" y="34"/>
              </a:cxn>
              <a:cxn ang="0">
                <a:pos x="128" y="0"/>
              </a:cxn>
            </a:cxnLst>
            <a:rect l="0" t="0" r="r" b="b"/>
            <a:pathLst>
              <a:path w="128" h="34">
                <a:moveTo>
                  <a:pt x="0" y="34"/>
                </a:moveTo>
                <a:lnTo>
                  <a:pt x="94" y="34"/>
                </a:lnTo>
                <a:lnTo>
                  <a:pt x="128" y="0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89" name="Line 128"/>
          <p:cNvSpPr>
            <a:spLocks noChangeShapeType="1"/>
          </p:cNvSpPr>
          <p:nvPr/>
        </p:nvSpPr>
        <p:spPr bwMode="auto">
          <a:xfrm>
            <a:off x="5632450" y="3648075"/>
            <a:ext cx="1588" cy="158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90" name="Line 129"/>
          <p:cNvSpPr>
            <a:spLocks noChangeShapeType="1"/>
          </p:cNvSpPr>
          <p:nvPr/>
        </p:nvSpPr>
        <p:spPr bwMode="auto">
          <a:xfrm flipV="1">
            <a:off x="5400675" y="1533525"/>
            <a:ext cx="158750" cy="155575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91" name="Freeform 130"/>
          <p:cNvSpPr>
            <a:spLocks/>
          </p:cNvSpPr>
          <p:nvPr/>
        </p:nvSpPr>
        <p:spPr bwMode="auto">
          <a:xfrm>
            <a:off x="5200650" y="1666875"/>
            <a:ext cx="215900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102" y="136"/>
              </a:cxn>
              <a:cxn ang="0">
                <a:pos x="136" y="102"/>
              </a:cxn>
              <a:cxn ang="0">
                <a:pos x="136" y="0"/>
              </a:cxn>
              <a:cxn ang="0">
                <a:pos x="34" y="0"/>
              </a:cxn>
            </a:cxnLst>
            <a:rect l="0" t="0" r="r" b="b"/>
            <a:pathLst>
              <a:path w="136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102" y="136"/>
                </a:lnTo>
                <a:lnTo>
                  <a:pt x="136" y="102"/>
                </a:lnTo>
                <a:lnTo>
                  <a:pt x="136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92" name="Freeform 131"/>
          <p:cNvSpPr>
            <a:spLocks/>
          </p:cNvSpPr>
          <p:nvPr/>
        </p:nvSpPr>
        <p:spPr bwMode="auto">
          <a:xfrm>
            <a:off x="5200650" y="1666875"/>
            <a:ext cx="2159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6" y="0"/>
              </a:cxn>
            </a:cxnLst>
            <a:rect l="0" t="0" r="r" b="b"/>
            <a:pathLst>
              <a:path w="136" h="34">
                <a:moveTo>
                  <a:pt x="0" y="34"/>
                </a:moveTo>
                <a:lnTo>
                  <a:pt x="102" y="34"/>
                </a:lnTo>
                <a:lnTo>
                  <a:pt x="136" y="0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93" name="Line 132"/>
          <p:cNvSpPr>
            <a:spLocks noChangeShapeType="1"/>
          </p:cNvSpPr>
          <p:nvPr/>
        </p:nvSpPr>
        <p:spPr bwMode="auto">
          <a:xfrm>
            <a:off x="5362575" y="1720850"/>
            <a:ext cx="1588" cy="161925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94" name="Line 133"/>
          <p:cNvSpPr>
            <a:spLocks noChangeShapeType="1"/>
          </p:cNvSpPr>
          <p:nvPr/>
        </p:nvSpPr>
        <p:spPr bwMode="auto">
          <a:xfrm flipV="1">
            <a:off x="5165725" y="1806575"/>
            <a:ext cx="133350" cy="1333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95" name="Freeform 134"/>
          <p:cNvSpPr>
            <a:spLocks/>
          </p:cNvSpPr>
          <p:nvPr/>
        </p:nvSpPr>
        <p:spPr bwMode="auto">
          <a:xfrm>
            <a:off x="4965700" y="1933575"/>
            <a:ext cx="212725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100" y="136"/>
              </a:cxn>
              <a:cxn ang="0">
                <a:pos x="134" y="102"/>
              </a:cxn>
              <a:cxn ang="0">
                <a:pos x="134" y="0"/>
              </a:cxn>
              <a:cxn ang="0">
                <a:pos x="34" y="0"/>
              </a:cxn>
            </a:cxnLst>
            <a:rect l="0" t="0" r="r" b="b"/>
            <a:pathLst>
              <a:path w="134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100" y="136"/>
                </a:lnTo>
                <a:lnTo>
                  <a:pt x="134" y="102"/>
                </a:lnTo>
                <a:lnTo>
                  <a:pt x="134" y="0"/>
                </a:lnTo>
                <a:lnTo>
                  <a:pt x="34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96" name="Freeform 135"/>
          <p:cNvSpPr>
            <a:spLocks/>
          </p:cNvSpPr>
          <p:nvPr/>
        </p:nvSpPr>
        <p:spPr bwMode="auto">
          <a:xfrm>
            <a:off x="4965700" y="1933575"/>
            <a:ext cx="21272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0" y="34"/>
              </a:cxn>
              <a:cxn ang="0">
                <a:pos x="134" y="0"/>
              </a:cxn>
            </a:cxnLst>
            <a:rect l="0" t="0" r="r" b="b"/>
            <a:pathLst>
              <a:path w="134" h="34">
                <a:moveTo>
                  <a:pt x="0" y="34"/>
                </a:moveTo>
                <a:lnTo>
                  <a:pt x="100" y="34"/>
                </a:lnTo>
                <a:lnTo>
                  <a:pt x="134" y="0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97" name="Line 136"/>
          <p:cNvSpPr>
            <a:spLocks noChangeShapeType="1"/>
          </p:cNvSpPr>
          <p:nvPr/>
        </p:nvSpPr>
        <p:spPr bwMode="auto">
          <a:xfrm>
            <a:off x="5124450" y="1987550"/>
            <a:ext cx="1588" cy="161925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98" name="Line 137"/>
          <p:cNvSpPr>
            <a:spLocks noChangeShapeType="1"/>
          </p:cNvSpPr>
          <p:nvPr/>
        </p:nvSpPr>
        <p:spPr bwMode="auto">
          <a:xfrm flipV="1">
            <a:off x="4845050" y="2063750"/>
            <a:ext cx="196850" cy="1968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99" name="Freeform 138"/>
          <p:cNvSpPr>
            <a:spLocks/>
          </p:cNvSpPr>
          <p:nvPr/>
        </p:nvSpPr>
        <p:spPr bwMode="auto">
          <a:xfrm>
            <a:off x="3927475" y="3657600"/>
            <a:ext cx="215900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102" y="136"/>
              </a:cxn>
              <a:cxn ang="0">
                <a:pos x="136" y="102"/>
              </a:cxn>
              <a:cxn ang="0">
                <a:pos x="136" y="0"/>
              </a:cxn>
              <a:cxn ang="0">
                <a:pos x="34" y="0"/>
              </a:cxn>
            </a:cxnLst>
            <a:rect l="0" t="0" r="r" b="b"/>
            <a:pathLst>
              <a:path w="136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102" y="136"/>
                </a:lnTo>
                <a:lnTo>
                  <a:pt x="136" y="102"/>
                </a:lnTo>
                <a:lnTo>
                  <a:pt x="136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00" name="Freeform 139"/>
          <p:cNvSpPr>
            <a:spLocks/>
          </p:cNvSpPr>
          <p:nvPr/>
        </p:nvSpPr>
        <p:spPr bwMode="auto">
          <a:xfrm>
            <a:off x="3927475" y="3657600"/>
            <a:ext cx="2159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6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36" h="34">
                <a:moveTo>
                  <a:pt x="0" y="34"/>
                </a:moveTo>
                <a:lnTo>
                  <a:pt x="102" y="34"/>
                </a:lnTo>
                <a:lnTo>
                  <a:pt x="136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01" name="Freeform 140"/>
          <p:cNvSpPr>
            <a:spLocks/>
          </p:cNvSpPr>
          <p:nvPr/>
        </p:nvSpPr>
        <p:spPr bwMode="auto">
          <a:xfrm>
            <a:off x="4089400" y="3657600"/>
            <a:ext cx="53975" cy="21590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4" y="0"/>
              </a:cxn>
              <a:cxn ang="0">
                <a:pos x="34" y="102"/>
              </a:cxn>
              <a:cxn ang="0">
                <a:pos x="0" y="136"/>
              </a:cxn>
              <a:cxn ang="0">
                <a:pos x="0" y="34"/>
              </a:cxn>
            </a:cxnLst>
            <a:rect l="0" t="0" r="r" b="b"/>
            <a:pathLst>
              <a:path w="34" h="136">
                <a:moveTo>
                  <a:pt x="0" y="34"/>
                </a:moveTo>
                <a:lnTo>
                  <a:pt x="34" y="0"/>
                </a:lnTo>
                <a:lnTo>
                  <a:pt x="34" y="102"/>
                </a:lnTo>
                <a:lnTo>
                  <a:pt x="0" y="136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02" name="Line 141"/>
          <p:cNvSpPr>
            <a:spLocks noChangeShapeType="1"/>
          </p:cNvSpPr>
          <p:nvPr/>
        </p:nvSpPr>
        <p:spPr bwMode="auto">
          <a:xfrm flipV="1">
            <a:off x="4130675" y="2784475"/>
            <a:ext cx="149225" cy="149225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03" name="Line 142"/>
          <p:cNvSpPr>
            <a:spLocks noChangeShapeType="1"/>
          </p:cNvSpPr>
          <p:nvPr/>
        </p:nvSpPr>
        <p:spPr bwMode="auto">
          <a:xfrm flipV="1">
            <a:off x="4660900" y="3095625"/>
            <a:ext cx="31750" cy="31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04" name="Line 143"/>
          <p:cNvSpPr>
            <a:spLocks noChangeShapeType="1"/>
          </p:cNvSpPr>
          <p:nvPr/>
        </p:nvSpPr>
        <p:spPr bwMode="auto">
          <a:xfrm flipV="1">
            <a:off x="4130675" y="3511550"/>
            <a:ext cx="149225" cy="149225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05" name="Line 144"/>
          <p:cNvSpPr>
            <a:spLocks noChangeShapeType="1"/>
          </p:cNvSpPr>
          <p:nvPr/>
        </p:nvSpPr>
        <p:spPr bwMode="auto">
          <a:xfrm flipV="1">
            <a:off x="4664075" y="3841750"/>
            <a:ext cx="31750" cy="31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06" name="Freeform 145"/>
          <p:cNvSpPr>
            <a:spLocks/>
          </p:cNvSpPr>
          <p:nvPr/>
        </p:nvSpPr>
        <p:spPr bwMode="auto">
          <a:xfrm>
            <a:off x="3927475" y="2936875"/>
            <a:ext cx="212725" cy="2127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2"/>
              </a:cxn>
              <a:cxn ang="0">
                <a:pos x="0" y="134"/>
              </a:cxn>
              <a:cxn ang="0">
                <a:pos x="102" y="134"/>
              </a:cxn>
              <a:cxn ang="0">
                <a:pos x="134" y="100"/>
              </a:cxn>
              <a:cxn ang="0">
                <a:pos x="134" y="0"/>
              </a:cxn>
              <a:cxn ang="0">
                <a:pos x="34" y="0"/>
              </a:cxn>
            </a:cxnLst>
            <a:rect l="0" t="0" r="r" b="b"/>
            <a:pathLst>
              <a:path w="134" h="134">
                <a:moveTo>
                  <a:pt x="34" y="0"/>
                </a:moveTo>
                <a:lnTo>
                  <a:pt x="0" y="32"/>
                </a:lnTo>
                <a:lnTo>
                  <a:pt x="0" y="134"/>
                </a:lnTo>
                <a:lnTo>
                  <a:pt x="102" y="134"/>
                </a:lnTo>
                <a:lnTo>
                  <a:pt x="134" y="100"/>
                </a:lnTo>
                <a:lnTo>
                  <a:pt x="134" y="0"/>
                </a:lnTo>
                <a:lnTo>
                  <a:pt x="34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07" name="Freeform 146"/>
          <p:cNvSpPr>
            <a:spLocks/>
          </p:cNvSpPr>
          <p:nvPr/>
        </p:nvSpPr>
        <p:spPr bwMode="auto">
          <a:xfrm>
            <a:off x="3927475" y="2936875"/>
            <a:ext cx="212725" cy="508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02" y="32"/>
              </a:cxn>
              <a:cxn ang="0">
                <a:pos x="134" y="0"/>
              </a:cxn>
            </a:cxnLst>
            <a:rect l="0" t="0" r="r" b="b"/>
            <a:pathLst>
              <a:path w="134" h="32">
                <a:moveTo>
                  <a:pt x="0" y="32"/>
                </a:moveTo>
                <a:lnTo>
                  <a:pt x="102" y="32"/>
                </a:lnTo>
                <a:lnTo>
                  <a:pt x="134" y="0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08" name="Line 147"/>
          <p:cNvSpPr>
            <a:spLocks noChangeShapeType="1"/>
          </p:cNvSpPr>
          <p:nvPr/>
        </p:nvSpPr>
        <p:spPr bwMode="auto">
          <a:xfrm>
            <a:off x="4089400" y="2987675"/>
            <a:ext cx="1588" cy="161925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09" name="Freeform 148"/>
          <p:cNvSpPr>
            <a:spLocks/>
          </p:cNvSpPr>
          <p:nvPr/>
        </p:nvSpPr>
        <p:spPr bwMode="auto">
          <a:xfrm>
            <a:off x="4460875" y="3870325"/>
            <a:ext cx="215900" cy="2127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4"/>
              </a:cxn>
              <a:cxn ang="0">
                <a:pos x="102" y="134"/>
              </a:cxn>
              <a:cxn ang="0">
                <a:pos x="136" y="100"/>
              </a:cxn>
              <a:cxn ang="0">
                <a:pos x="136" y="0"/>
              </a:cxn>
              <a:cxn ang="0">
                <a:pos x="34" y="0"/>
              </a:cxn>
            </a:cxnLst>
            <a:rect l="0" t="0" r="r" b="b"/>
            <a:pathLst>
              <a:path w="136" h="134">
                <a:moveTo>
                  <a:pt x="34" y="0"/>
                </a:moveTo>
                <a:lnTo>
                  <a:pt x="0" y="34"/>
                </a:lnTo>
                <a:lnTo>
                  <a:pt x="0" y="134"/>
                </a:lnTo>
                <a:lnTo>
                  <a:pt x="102" y="134"/>
                </a:lnTo>
                <a:lnTo>
                  <a:pt x="136" y="100"/>
                </a:lnTo>
                <a:lnTo>
                  <a:pt x="136" y="0"/>
                </a:lnTo>
                <a:lnTo>
                  <a:pt x="34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10" name="Freeform 149"/>
          <p:cNvSpPr>
            <a:spLocks/>
          </p:cNvSpPr>
          <p:nvPr/>
        </p:nvSpPr>
        <p:spPr bwMode="auto">
          <a:xfrm>
            <a:off x="4460875" y="3870325"/>
            <a:ext cx="2159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6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36" h="34">
                <a:moveTo>
                  <a:pt x="0" y="34"/>
                </a:moveTo>
                <a:lnTo>
                  <a:pt x="102" y="34"/>
                </a:lnTo>
                <a:lnTo>
                  <a:pt x="136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11" name="Freeform 150"/>
          <p:cNvSpPr>
            <a:spLocks/>
          </p:cNvSpPr>
          <p:nvPr/>
        </p:nvSpPr>
        <p:spPr bwMode="auto">
          <a:xfrm>
            <a:off x="4622800" y="3870325"/>
            <a:ext cx="53975" cy="21272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4" y="0"/>
              </a:cxn>
              <a:cxn ang="0">
                <a:pos x="34" y="100"/>
              </a:cxn>
              <a:cxn ang="0">
                <a:pos x="0" y="134"/>
              </a:cxn>
              <a:cxn ang="0">
                <a:pos x="0" y="34"/>
              </a:cxn>
            </a:cxnLst>
            <a:rect l="0" t="0" r="r" b="b"/>
            <a:pathLst>
              <a:path w="34" h="134">
                <a:moveTo>
                  <a:pt x="0" y="34"/>
                </a:moveTo>
                <a:lnTo>
                  <a:pt x="34" y="0"/>
                </a:lnTo>
                <a:lnTo>
                  <a:pt x="34" y="100"/>
                </a:lnTo>
                <a:lnTo>
                  <a:pt x="0" y="134"/>
                </a:lnTo>
                <a:lnTo>
                  <a:pt x="0" y="3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12" name="Line 151"/>
          <p:cNvSpPr>
            <a:spLocks noChangeShapeType="1"/>
          </p:cNvSpPr>
          <p:nvPr/>
        </p:nvSpPr>
        <p:spPr bwMode="auto">
          <a:xfrm flipV="1">
            <a:off x="4400550" y="4016375"/>
            <a:ext cx="123825" cy="1206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13" name="Freeform 152"/>
          <p:cNvSpPr>
            <a:spLocks/>
          </p:cNvSpPr>
          <p:nvPr/>
        </p:nvSpPr>
        <p:spPr bwMode="auto">
          <a:xfrm>
            <a:off x="4194175" y="4127500"/>
            <a:ext cx="215900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102" y="136"/>
              </a:cxn>
              <a:cxn ang="0">
                <a:pos x="136" y="102"/>
              </a:cxn>
              <a:cxn ang="0">
                <a:pos x="136" y="0"/>
              </a:cxn>
              <a:cxn ang="0">
                <a:pos x="34" y="0"/>
              </a:cxn>
            </a:cxnLst>
            <a:rect l="0" t="0" r="r" b="b"/>
            <a:pathLst>
              <a:path w="136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102" y="136"/>
                </a:lnTo>
                <a:lnTo>
                  <a:pt x="136" y="102"/>
                </a:lnTo>
                <a:lnTo>
                  <a:pt x="136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14" name="Freeform 153"/>
          <p:cNvSpPr>
            <a:spLocks/>
          </p:cNvSpPr>
          <p:nvPr/>
        </p:nvSpPr>
        <p:spPr bwMode="auto">
          <a:xfrm>
            <a:off x="4194175" y="4127500"/>
            <a:ext cx="2159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6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36" h="34">
                <a:moveTo>
                  <a:pt x="0" y="34"/>
                </a:moveTo>
                <a:lnTo>
                  <a:pt x="102" y="34"/>
                </a:lnTo>
                <a:lnTo>
                  <a:pt x="136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15" name="Freeform 154"/>
          <p:cNvSpPr>
            <a:spLocks/>
          </p:cNvSpPr>
          <p:nvPr/>
        </p:nvSpPr>
        <p:spPr bwMode="auto">
          <a:xfrm>
            <a:off x="4356100" y="4127500"/>
            <a:ext cx="53975" cy="21590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4" y="0"/>
              </a:cxn>
              <a:cxn ang="0">
                <a:pos x="34" y="102"/>
              </a:cxn>
              <a:cxn ang="0">
                <a:pos x="0" y="136"/>
              </a:cxn>
              <a:cxn ang="0">
                <a:pos x="0" y="34"/>
              </a:cxn>
            </a:cxnLst>
            <a:rect l="0" t="0" r="r" b="b"/>
            <a:pathLst>
              <a:path w="34" h="136">
                <a:moveTo>
                  <a:pt x="0" y="34"/>
                </a:moveTo>
                <a:lnTo>
                  <a:pt x="34" y="0"/>
                </a:lnTo>
                <a:lnTo>
                  <a:pt x="34" y="102"/>
                </a:lnTo>
                <a:lnTo>
                  <a:pt x="0" y="136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16" name="Line 155"/>
          <p:cNvSpPr>
            <a:spLocks noChangeShapeType="1"/>
          </p:cNvSpPr>
          <p:nvPr/>
        </p:nvSpPr>
        <p:spPr bwMode="auto">
          <a:xfrm flipV="1">
            <a:off x="4133850" y="4257675"/>
            <a:ext cx="149225" cy="149225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17" name="Line 156"/>
          <p:cNvSpPr>
            <a:spLocks noChangeShapeType="1"/>
          </p:cNvSpPr>
          <p:nvPr/>
        </p:nvSpPr>
        <p:spPr bwMode="auto">
          <a:xfrm flipV="1">
            <a:off x="5416550" y="3816350"/>
            <a:ext cx="60325" cy="5080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18" name="Line 157"/>
          <p:cNvSpPr>
            <a:spLocks noChangeShapeType="1"/>
          </p:cNvSpPr>
          <p:nvPr/>
        </p:nvSpPr>
        <p:spPr bwMode="auto">
          <a:xfrm flipV="1">
            <a:off x="5153025" y="4010025"/>
            <a:ext cx="123825" cy="1206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19" name="Freeform 158"/>
          <p:cNvSpPr>
            <a:spLocks/>
          </p:cNvSpPr>
          <p:nvPr/>
        </p:nvSpPr>
        <p:spPr bwMode="auto">
          <a:xfrm>
            <a:off x="3927475" y="4403725"/>
            <a:ext cx="212725" cy="20637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0"/>
              </a:cxn>
              <a:cxn ang="0">
                <a:pos x="102" y="130"/>
              </a:cxn>
              <a:cxn ang="0">
                <a:pos x="134" y="102"/>
              </a:cxn>
              <a:cxn ang="0">
                <a:pos x="134" y="0"/>
              </a:cxn>
              <a:cxn ang="0">
                <a:pos x="34" y="0"/>
              </a:cxn>
            </a:cxnLst>
            <a:rect l="0" t="0" r="r" b="b"/>
            <a:pathLst>
              <a:path w="134" h="130">
                <a:moveTo>
                  <a:pt x="34" y="0"/>
                </a:moveTo>
                <a:lnTo>
                  <a:pt x="0" y="34"/>
                </a:lnTo>
                <a:lnTo>
                  <a:pt x="0" y="130"/>
                </a:lnTo>
                <a:lnTo>
                  <a:pt x="102" y="130"/>
                </a:lnTo>
                <a:lnTo>
                  <a:pt x="134" y="102"/>
                </a:lnTo>
                <a:lnTo>
                  <a:pt x="134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20" name="Freeform 159"/>
          <p:cNvSpPr>
            <a:spLocks/>
          </p:cNvSpPr>
          <p:nvPr/>
        </p:nvSpPr>
        <p:spPr bwMode="auto">
          <a:xfrm>
            <a:off x="3927475" y="4403725"/>
            <a:ext cx="21272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4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34" h="34">
                <a:moveTo>
                  <a:pt x="0" y="34"/>
                </a:moveTo>
                <a:lnTo>
                  <a:pt x="102" y="34"/>
                </a:lnTo>
                <a:lnTo>
                  <a:pt x="134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21" name="Freeform 160"/>
          <p:cNvSpPr>
            <a:spLocks/>
          </p:cNvSpPr>
          <p:nvPr/>
        </p:nvSpPr>
        <p:spPr bwMode="auto">
          <a:xfrm>
            <a:off x="4089400" y="4403725"/>
            <a:ext cx="50800" cy="2063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2" y="0"/>
              </a:cxn>
              <a:cxn ang="0">
                <a:pos x="32" y="102"/>
              </a:cxn>
              <a:cxn ang="0">
                <a:pos x="0" y="130"/>
              </a:cxn>
              <a:cxn ang="0">
                <a:pos x="0" y="34"/>
              </a:cxn>
            </a:cxnLst>
            <a:rect l="0" t="0" r="r" b="b"/>
            <a:pathLst>
              <a:path w="32" h="130">
                <a:moveTo>
                  <a:pt x="0" y="34"/>
                </a:moveTo>
                <a:lnTo>
                  <a:pt x="32" y="0"/>
                </a:lnTo>
                <a:lnTo>
                  <a:pt x="32" y="102"/>
                </a:lnTo>
                <a:lnTo>
                  <a:pt x="0" y="13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22" name="Line 161"/>
          <p:cNvSpPr>
            <a:spLocks noChangeShapeType="1"/>
          </p:cNvSpPr>
          <p:nvPr/>
        </p:nvSpPr>
        <p:spPr bwMode="auto">
          <a:xfrm>
            <a:off x="4292600" y="2870200"/>
            <a:ext cx="1588" cy="539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23" name="Line 162"/>
          <p:cNvSpPr>
            <a:spLocks noChangeShapeType="1"/>
          </p:cNvSpPr>
          <p:nvPr/>
        </p:nvSpPr>
        <p:spPr bwMode="auto">
          <a:xfrm>
            <a:off x="4292600" y="2149475"/>
            <a:ext cx="1588" cy="539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24" name="Line 163"/>
          <p:cNvSpPr>
            <a:spLocks noChangeShapeType="1"/>
          </p:cNvSpPr>
          <p:nvPr/>
        </p:nvSpPr>
        <p:spPr bwMode="auto">
          <a:xfrm>
            <a:off x="4292600" y="3616325"/>
            <a:ext cx="1588" cy="539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25" name="Line 164"/>
          <p:cNvSpPr>
            <a:spLocks noChangeShapeType="1"/>
          </p:cNvSpPr>
          <p:nvPr/>
        </p:nvSpPr>
        <p:spPr bwMode="auto">
          <a:xfrm>
            <a:off x="4552950" y="1885950"/>
            <a:ext cx="1588" cy="539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26" name="Line 165"/>
          <p:cNvSpPr>
            <a:spLocks noChangeShapeType="1"/>
          </p:cNvSpPr>
          <p:nvPr/>
        </p:nvSpPr>
        <p:spPr bwMode="auto">
          <a:xfrm>
            <a:off x="4552950" y="3352800"/>
            <a:ext cx="1588" cy="539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27" name="Line 166"/>
          <p:cNvSpPr>
            <a:spLocks noChangeShapeType="1"/>
          </p:cNvSpPr>
          <p:nvPr/>
        </p:nvSpPr>
        <p:spPr bwMode="auto">
          <a:xfrm>
            <a:off x="4006850" y="2435225"/>
            <a:ext cx="1588" cy="44450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28" name="Line 167"/>
          <p:cNvSpPr>
            <a:spLocks noChangeShapeType="1"/>
          </p:cNvSpPr>
          <p:nvPr/>
        </p:nvSpPr>
        <p:spPr bwMode="auto">
          <a:xfrm>
            <a:off x="4006850" y="3162300"/>
            <a:ext cx="1588" cy="4635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29" name="Line 168"/>
          <p:cNvSpPr>
            <a:spLocks noChangeShapeType="1"/>
          </p:cNvSpPr>
          <p:nvPr/>
        </p:nvSpPr>
        <p:spPr bwMode="auto">
          <a:xfrm>
            <a:off x="4803775" y="1628775"/>
            <a:ext cx="1588" cy="5270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30" name="Line 169"/>
          <p:cNvSpPr>
            <a:spLocks noChangeShapeType="1"/>
          </p:cNvSpPr>
          <p:nvPr/>
        </p:nvSpPr>
        <p:spPr bwMode="auto">
          <a:xfrm>
            <a:off x="5581650" y="1631950"/>
            <a:ext cx="1588" cy="5143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31" name="Line 170"/>
          <p:cNvSpPr>
            <a:spLocks noChangeShapeType="1"/>
          </p:cNvSpPr>
          <p:nvPr/>
        </p:nvSpPr>
        <p:spPr bwMode="auto">
          <a:xfrm>
            <a:off x="5305425" y="2606675"/>
            <a:ext cx="1588" cy="539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32" name="Line 171"/>
          <p:cNvSpPr>
            <a:spLocks noChangeShapeType="1"/>
          </p:cNvSpPr>
          <p:nvPr/>
        </p:nvSpPr>
        <p:spPr bwMode="auto">
          <a:xfrm>
            <a:off x="5305425" y="1885950"/>
            <a:ext cx="1588" cy="539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33" name="Line 172"/>
          <p:cNvSpPr>
            <a:spLocks noChangeShapeType="1"/>
          </p:cNvSpPr>
          <p:nvPr/>
        </p:nvSpPr>
        <p:spPr bwMode="auto">
          <a:xfrm>
            <a:off x="5305425" y="3352800"/>
            <a:ext cx="1588" cy="539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34" name="Freeform 173"/>
          <p:cNvSpPr>
            <a:spLocks/>
          </p:cNvSpPr>
          <p:nvPr/>
        </p:nvSpPr>
        <p:spPr bwMode="auto">
          <a:xfrm>
            <a:off x="4965700" y="4127500"/>
            <a:ext cx="212725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100" y="136"/>
              </a:cxn>
              <a:cxn ang="0">
                <a:pos x="134" y="102"/>
              </a:cxn>
              <a:cxn ang="0">
                <a:pos x="134" y="0"/>
              </a:cxn>
              <a:cxn ang="0">
                <a:pos x="34" y="0"/>
              </a:cxn>
            </a:cxnLst>
            <a:rect l="0" t="0" r="r" b="b"/>
            <a:pathLst>
              <a:path w="134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100" y="136"/>
                </a:lnTo>
                <a:lnTo>
                  <a:pt x="134" y="102"/>
                </a:lnTo>
                <a:lnTo>
                  <a:pt x="134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35" name="Freeform 174"/>
          <p:cNvSpPr>
            <a:spLocks/>
          </p:cNvSpPr>
          <p:nvPr/>
        </p:nvSpPr>
        <p:spPr bwMode="auto">
          <a:xfrm>
            <a:off x="4965700" y="4127500"/>
            <a:ext cx="21272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0" y="34"/>
              </a:cxn>
              <a:cxn ang="0">
                <a:pos x="134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34" h="34">
                <a:moveTo>
                  <a:pt x="0" y="34"/>
                </a:moveTo>
                <a:lnTo>
                  <a:pt x="100" y="34"/>
                </a:lnTo>
                <a:lnTo>
                  <a:pt x="134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36" name="Freeform 175"/>
          <p:cNvSpPr>
            <a:spLocks/>
          </p:cNvSpPr>
          <p:nvPr/>
        </p:nvSpPr>
        <p:spPr bwMode="auto">
          <a:xfrm>
            <a:off x="5124450" y="4127500"/>
            <a:ext cx="53975" cy="21590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4" y="0"/>
              </a:cxn>
              <a:cxn ang="0">
                <a:pos x="34" y="102"/>
              </a:cxn>
              <a:cxn ang="0">
                <a:pos x="0" y="136"/>
              </a:cxn>
              <a:cxn ang="0">
                <a:pos x="0" y="34"/>
              </a:cxn>
            </a:cxnLst>
            <a:rect l="0" t="0" r="r" b="b"/>
            <a:pathLst>
              <a:path w="34" h="136">
                <a:moveTo>
                  <a:pt x="0" y="34"/>
                </a:moveTo>
                <a:lnTo>
                  <a:pt x="34" y="0"/>
                </a:lnTo>
                <a:lnTo>
                  <a:pt x="34" y="102"/>
                </a:lnTo>
                <a:lnTo>
                  <a:pt x="0" y="136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37" name="Line 176"/>
          <p:cNvSpPr>
            <a:spLocks noChangeShapeType="1"/>
          </p:cNvSpPr>
          <p:nvPr/>
        </p:nvSpPr>
        <p:spPr bwMode="auto">
          <a:xfrm flipV="1">
            <a:off x="4886325" y="4251325"/>
            <a:ext cx="149225" cy="149225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38" name="Freeform 178"/>
          <p:cNvSpPr>
            <a:spLocks/>
          </p:cNvSpPr>
          <p:nvPr/>
        </p:nvSpPr>
        <p:spPr bwMode="auto">
          <a:xfrm>
            <a:off x="4695825" y="4403725"/>
            <a:ext cx="215900" cy="20637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0"/>
              </a:cxn>
              <a:cxn ang="0">
                <a:pos x="102" y="130"/>
              </a:cxn>
              <a:cxn ang="0">
                <a:pos x="136" y="102"/>
              </a:cxn>
              <a:cxn ang="0">
                <a:pos x="136" y="0"/>
              </a:cxn>
              <a:cxn ang="0">
                <a:pos x="34" y="0"/>
              </a:cxn>
            </a:cxnLst>
            <a:rect l="0" t="0" r="r" b="b"/>
            <a:pathLst>
              <a:path w="136" h="130">
                <a:moveTo>
                  <a:pt x="34" y="0"/>
                </a:moveTo>
                <a:lnTo>
                  <a:pt x="0" y="34"/>
                </a:lnTo>
                <a:lnTo>
                  <a:pt x="0" y="130"/>
                </a:lnTo>
                <a:lnTo>
                  <a:pt x="102" y="130"/>
                </a:lnTo>
                <a:lnTo>
                  <a:pt x="136" y="102"/>
                </a:lnTo>
                <a:lnTo>
                  <a:pt x="136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39" name="Freeform 179"/>
          <p:cNvSpPr>
            <a:spLocks/>
          </p:cNvSpPr>
          <p:nvPr/>
        </p:nvSpPr>
        <p:spPr bwMode="auto">
          <a:xfrm>
            <a:off x="4695825" y="4403725"/>
            <a:ext cx="2159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6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36" h="34">
                <a:moveTo>
                  <a:pt x="0" y="34"/>
                </a:moveTo>
                <a:lnTo>
                  <a:pt x="102" y="34"/>
                </a:lnTo>
                <a:lnTo>
                  <a:pt x="136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40" name="Freeform 180"/>
          <p:cNvSpPr>
            <a:spLocks/>
          </p:cNvSpPr>
          <p:nvPr/>
        </p:nvSpPr>
        <p:spPr bwMode="auto">
          <a:xfrm>
            <a:off x="4857750" y="4403725"/>
            <a:ext cx="53975" cy="2063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4" y="0"/>
              </a:cxn>
              <a:cxn ang="0">
                <a:pos x="34" y="102"/>
              </a:cxn>
              <a:cxn ang="0">
                <a:pos x="0" y="130"/>
              </a:cxn>
              <a:cxn ang="0">
                <a:pos x="0" y="34"/>
              </a:cxn>
            </a:cxnLst>
            <a:rect l="0" t="0" r="r" b="b"/>
            <a:pathLst>
              <a:path w="34" h="130">
                <a:moveTo>
                  <a:pt x="0" y="34"/>
                </a:moveTo>
                <a:lnTo>
                  <a:pt x="34" y="0"/>
                </a:lnTo>
                <a:lnTo>
                  <a:pt x="34" y="102"/>
                </a:lnTo>
                <a:lnTo>
                  <a:pt x="0" y="13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41" name="Freeform 181"/>
          <p:cNvSpPr>
            <a:spLocks/>
          </p:cNvSpPr>
          <p:nvPr/>
        </p:nvSpPr>
        <p:spPr bwMode="auto">
          <a:xfrm>
            <a:off x="5200650" y="3130550"/>
            <a:ext cx="215900" cy="2127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4"/>
              </a:cxn>
              <a:cxn ang="0">
                <a:pos x="102" y="134"/>
              </a:cxn>
              <a:cxn ang="0">
                <a:pos x="136" y="100"/>
              </a:cxn>
              <a:cxn ang="0">
                <a:pos x="136" y="0"/>
              </a:cxn>
              <a:cxn ang="0">
                <a:pos x="34" y="0"/>
              </a:cxn>
            </a:cxnLst>
            <a:rect l="0" t="0" r="r" b="b"/>
            <a:pathLst>
              <a:path w="136" h="134">
                <a:moveTo>
                  <a:pt x="34" y="0"/>
                </a:moveTo>
                <a:lnTo>
                  <a:pt x="0" y="34"/>
                </a:lnTo>
                <a:lnTo>
                  <a:pt x="0" y="134"/>
                </a:lnTo>
                <a:lnTo>
                  <a:pt x="102" y="134"/>
                </a:lnTo>
                <a:lnTo>
                  <a:pt x="136" y="100"/>
                </a:lnTo>
                <a:lnTo>
                  <a:pt x="136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42" name="Freeform 182"/>
          <p:cNvSpPr>
            <a:spLocks/>
          </p:cNvSpPr>
          <p:nvPr/>
        </p:nvSpPr>
        <p:spPr bwMode="auto">
          <a:xfrm>
            <a:off x="5200650" y="3130550"/>
            <a:ext cx="2159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6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36" h="34">
                <a:moveTo>
                  <a:pt x="0" y="34"/>
                </a:moveTo>
                <a:lnTo>
                  <a:pt x="102" y="34"/>
                </a:lnTo>
                <a:lnTo>
                  <a:pt x="136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43" name="Freeform 183"/>
          <p:cNvSpPr>
            <a:spLocks/>
          </p:cNvSpPr>
          <p:nvPr/>
        </p:nvSpPr>
        <p:spPr bwMode="auto">
          <a:xfrm>
            <a:off x="5362575" y="3130550"/>
            <a:ext cx="53975" cy="21272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4" y="0"/>
              </a:cxn>
              <a:cxn ang="0">
                <a:pos x="34" y="100"/>
              </a:cxn>
              <a:cxn ang="0">
                <a:pos x="0" y="134"/>
              </a:cxn>
              <a:cxn ang="0">
                <a:pos x="0" y="34"/>
              </a:cxn>
            </a:cxnLst>
            <a:rect l="0" t="0" r="r" b="b"/>
            <a:pathLst>
              <a:path w="34" h="134">
                <a:moveTo>
                  <a:pt x="0" y="34"/>
                </a:moveTo>
                <a:lnTo>
                  <a:pt x="34" y="0"/>
                </a:lnTo>
                <a:lnTo>
                  <a:pt x="34" y="100"/>
                </a:lnTo>
                <a:lnTo>
                  <a:pt x="0" y="134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44" name="Line 184"/>
          <p:cNvSpPr>
            <a:spLocks noChangeShapeType="1"/>
          </p:cNvSpPr>
          <p:nvPr/>
        </p:nvSpPr>
        <p:spPr bwMode="auto">
          <a:xfrm flipV="1">
            <a:off x="5162550" y="3273425"/>
            <a:ext cx="123825" cy="1206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1245" name="Group 1244"/>
          <p:cNvGrpSpPr/>
          <p:nvPr/>
        </p:nvGrpSpPr>
        <p:grpSpPr>
          <a:xfrm>
            <a:off x="4965700" y="3397250"/>
            <a:ext cx="212725" cy="212725"/>
            <a:chOff x="4965700" y="3244850"/>
            <a:chExt cx="212725" cy="212725"/>
          </a:xfrm>
          <a:solidFill>
            <a:srgbClr val="FF0000"/>
          </a:solidFill>
        </p:grpSpPr>
        <p:sp>
          <p:nvSpPr>
            <p:cNvPr id="1246" name="Freeform 185"/>
            <p:cNvSpPr>
              <a:spLocks/>
            </p:cNvSpPr>
            <p:nvPr/>
          </p:nvSpPr>
          <p:spPr bwMode="auto">
            <a:xfrm>
              <a:off x="4965700" y="3244850"/>
              <a:ext cx="212725" cy="21272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34"/>
                </a:cxn>
                <a:cxn ang="0">
                  <a:pos x="0" y="134"/>
                </a:cxn>
                <a:cxn ang="0">
                  <a:pos x="100" y="134"/>
                </a:cxn>
                <a:cxn ang="0">
                  <a:pos x="134" y="100"/>
                </a:cxn>
                <a:cxn ang="0">
                  <a:pos x="134" y="0"/>
                </a:cxn>
                <a:cxn ang="0">
                  <a:pos x="34" y="0"/>
                </a:cxn>
              </a:cxnLst>
              <a:rect l="0" t="0" r="r" b="b"/>
              <a:pathLst>
                <a:path w="134" h="134">
                  <a:moveTo>
                    <a:pt x="34" y="0"/>
                  </a:moveTo>
                  <a:lnTo>
                    <a:pt x="0" y="34"/>
                  </a:lnTo>
                  <a:lnTo>
                    <a:pt x="0" y="134"/>
                  </a:lnTo>
                  <a:lnTo>
                    <a:pt x="100" y="134"/>
                  </a:lnTo>
                  <a:lnTo>
                    <a:pt x="134" y="100"/>
                  </a:lnTo>
                  <a:lnTo>
                    <a:pt x="13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47" name="Freeform 186"/>
            <p:cNvSpPr>
              <a:spLocks/>
            </p:cNvSpPr>
            <p:nvPr/>
          </p:nvSpPr>
          <p:spPr bwMode="auto">
            <a:xfrm>
              <a:off x="4965700" y="3244850"/>
              <a:ext cx="212725" cy="5397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00" y="34"/>
                </a:cxn>
                <a:cxn ang="0">
                  <a:pos x="134" y="0"/>
                </a:cxn>
                <a:cxn ang="0">
                  <a:pos x="34" y="0"/>
                </a:cxn>
                <a:cxn ang="0">
                  <a:pos x="0" y="34"/>
                </a:cxn>
              </a:cxnLst>
              <a:rect l="0" t="0" r="r" b="b"/>
              <a:pathLst>
                <a:path w="134" h="34">
                  <a:moveTo>
                    <a:pt x="0" y="34"/>
                  </a:moveTo>
                  <a:lnTo>
                    <a:pt x="100" y="34"/>
                  </a:lnTo>
                  <a:lnTo>
                    <a:pt x="134" y="0"/>
                  </a:lnTo>
                  <a:lnTo>
                    <a:pt x="34" y="0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48" name="Freeform 187"/>
            <p:cNvSpPr>
              <a:spLocks/>
            </p:cNvSpPr>
            <p:nvPr/>
          </p:nvSpPr>
          <p:spPr bwMode="auto">
            <a:xfrm>
              <a:off x="5124450" y="3244850"/>
              <a:ext cx="53975" cy="21272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34" y="0"/>
                </a:cxn>
                <a:cxn ang="0">
                  <a:pos x="34" y="100"/>
                </a:cxn>
                <a:cxn ang="0">
                  <a:pos x="0" y="134"/>
                </a:cxn>
                <a:cxn ang="0">
                  <a:pos x="0" y="34"/>
                </a:cxn>
              </a:cxnLst>
              <a:rect l="0" t="0" r="r" b="b"/>
              <a:pathLst>
                <a:path w="34" h="134">
                  <a:moveTo>
                    <a:pt x="0" y="34"/>
                  </a:moveTo>
                  <a:lnTo>
                    <a:pt x="34" y="0"/>
                  </a:lnTo>
                  <a:lnTo>
                    <a:pt x="34" y="100"/>
                  </a:lnTo>
                  <a:lnTo>
                    <a:pt x="0" y="1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249" name="Line 188"/>
          <p:cNvSpPr>
            <a:spLocks noChangeShapeType="1"/>
          </p:cNvSpPr>
          <p:nvPr/>
        </p:nvSpPr>
        <p:spPr bwMode="auto">
          <a:xfrm flipV="1">
            <a:off x="4895850" y="3514725"/>
            <a:ext cx="149225" cy="149225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50" name="Line 189"/>
          <p:cNvSpPr>
            <a:spLocks noChangeShapeType="1"/>
          </p:cNvSpPr>
          <p:nvPr/>
        </p:nvSpPr>
        <p:spPr bwMode="auto">
          <a:xfrm flipV="1">
            <a:off x="5162550" y="2546350"/>
            <a:ext cx="123825" cy="1206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51" name="Freeform 190"/>
          <p:cNvSpPr>
            <a:spLocks/>
          </p:cNvSpPr>
          <p:nvPr/>
        </p:nvSpPr>
        <p:spPr bwMode="auto">
          <a:xfrm>
            <a:off x="4699000" y="3657600"/>
            <a:ext cx="212725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100" y="136"/>
              </a:cxn>
              <a:cxn ang="0">
                <a:pos x="134" y="102"/>
              </a:cxn>
              <a:cxn ang="0">
                <a:pos x="134" y="0"/>
              </a:cxn>
              <a:cxn ang="0">
                <a:pos x="34" y="0"/>
              </a:cxn>
            </a:cxnLst>
            <a:rect l="0" t="0" r="r" b="b"/>
            <a:pathLst>
              <a:path w="134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100" y="136"/>
                </a:lnTo>
                <a:lnTo>
                  <a:pt x="134" y="102"/>
                </a:lnTo>
                <a:lnTo>
                  <a:pt x="134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52" name="Freeform 191"/>
          <p:cNvSpPr>
            <a:spLocks/>
          </p:cNvSpPr>
          <p:nvPr/>
        </p:nvSpPr>
        <p:spPr bwMode="auto">
          <a:xfrm>
            <a:off x="4699000" y="3657600"/>
            <a:ext cx="21272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0" y="34"/>
              </a:cxn>
              <a:cxn ang="0">
                <a:pos x="134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34" h="34">
                <a:moveTo>
                  <a:pt x="0" y="34"/>
                </a:moveTo>
                <a:lnTo>
                  <a:pt x="100" y="34"/>
                </a:lnTo>
                <a:lnTo>
                  <a:pt x="134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53" name="Freeform 192"/>
          <p:cNvSpPr>
            <a:spLocks/>
          </p:cNvSpPr>
          <p:nvPr/>
        </p:nvSpPr>
        <p:spPr bwMode="auto">
          <a:xfrm>
            <a:off x="4857750" y="3657600"/>
            <a:ext cx="53975" cy="21590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4" y="0"/>
              </a:cxn>
              <a:cxn ang="0">
                <a:pos x="34" y="102"/>
              </a:cxn>
              <a:cxn ang="0">
                <a:pos x="0" y="136"/>
              </a:cxn>
              <a:cxn ang="0">
                <a:pos x="0" y="34"/>
              </a:cxn>
            </a:cxnLst>
            <a:rect l="0" t="0" r="r" b="b"/>
            <a:pathLst>
              <a:path w="34" h="136">
                <a:moveTo>
                  <a:pt x="0" y="34"/>
                </a:moveTo>
                <a:lnTo>
                  <a:pt x="34" y="0"/>
                </a:lnTo>
                <a:lnTo>
                  <a:pt x="34" y="102"/>
                </a:lnTo>
                <a:lnTo>
                  <a:pt x="0" y="136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54" name="Freeform 193"/>
          <p:cNvSpPr>
            <a:spLocks/>
          </p:cNvSpPr>
          <p:nvPr/>
        </p:nvSpPr>
        <p:spPr bwMode="auto">
          <a:xfrm>
            <a:off x="4965700" y="2667000"/>
            <a:ext cx="212725" cy="2032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28"/>
              </a:cxn>
              <a:cxn ang="0">
                <a:pos x="100" y="128"/>
              </a:cxn>
              <a:cxn ang="0">
                <a:pos x="134" y="100"/>
              </a:cxn>
              <a:cxn ang="0">
                <a:pos x="134" y="0"/>
              </a:cxn>
              <a:cxn ang="0">
                <a:pos x="34" y="0"/>
              </a:cxn>
            </a:cxnLst>
            <a:rect l="0" t="0" r="r" b="b"/>
            <a:pathLst>
              <a:path w="134" h="128">
                <a:moveTo>
                  <a:pt x="34" y="0"/>
                </a:moveTo>
                <a:lnTo>
                  <a:pt x="0" y="34"/>
                </a:lnTo>
                <a:lnTo>
                  <a:pt x="0" y="128"/>
                </a:lnTo>
                <a:lnTo>
                  <a:pt x="100" y="128"/>
                </a:lnTo>
                <a:lnTo>
                  <a:pt x="134" y="100"/>
                </a:lnTo>
                <a:lnTo>
                  <a:pt x="134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55" name="Freeform 194"/>
          <p:cNvSpPr>
            <a:spLocks/>
          </p:cNvSpPr>
          <p:nvPr/>
        </p:nvSpPr>
        <p:spPr bwMode="auto">
          <a:xfrm>
            <a:off x="4965700" y="2667000"/>
            <a:ext cx="21272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0" y="34"/>
              </a:cxn>
              <a:cxn ang="0">
                <a:pos x="134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34" h="34">
                <a:moveTo>
                  <a:pt x="0" y="34"/>
                </a:moveTo>
                <a:lnTo>
                  <a:pt x="100" y="34"/>
                </a:lnTo>
                <a:lnTo>
                  <a:pt x="134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56" name="Freeform 195"/>
          <p:cNvSpPr>
            <a:spLocks/>
          </p:cNvSpPr>
          <p:nvPr/>
        </p:nvSpPr>
        <p:spPr bwMode="auto">
          <a:xfrm>
            <a:off x="5124450" y="2667000"/>
            <a:ext cx="53975" cy="20320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4" y="0"/>
              </a:cxn>
              <a:cxn ang="0">
                <a:pos x="34" y="100"/>
              </a:cxn>
              <a:cxn ang="0">
                <a:pos x="0" y="128"/>
              </a:cxn>
              <a:cxn ang="0">
                <a:pos x="0" y="34"/>
              </a:cxn>
            </a:cxnLst>
            <a:rect l="0" t="0" r="r" b="b"/>
            <a:pathLst>
              <a:path w="34" h="128">
                <a:moveTo>
                  <a:pt x="0" y="34"/>
                </a:moveTo>
                <a:lnTo>
                  <a:pt x="34" y="0"/>
                </a:lnTo>
                <a:lnTo>
                  <a:pt x="34" y="100"/>
                </a:lnTo>
                <a:lnTo>
                  <a:pt x="0" y="128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57" name="Line 196"/>
          <p:cNvSpPr>
            <a:spLocks noChangeShapeType="1"/>
          </p:cNvSpPr>
          <p:nvPr/>
        </p:nvSpPr>
        <p:spPr bwMode="auto">
          <a:xfrm flipV="1">
            <a:off x="4895850" y="2787650"/>
            <a:ext cx="149225" cy="149225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58" name="Freeform 197"/>
          <p:cNvSpPr>
            <a:spLocks/>
          </p:cNvSpPr>
          <p:nvPr/>
        </p:nvSpPr>
        <p:spPr bwMode="auto">
          <a:xfrm>
            <a:off x="4695825" y="2933700"/>
            <a:ext cx="215900" cy="2127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4"/>
              </a:cxn>
              <a:cxn ang="0">
                <a:pos x="102" y="134"/>
              </a:cxn>
              <a:cxn ang="0">
                <a:pos x="136" y="100"/>
              </a:cxn>
              <a:cxn ang="0">
                <a:pos x="136" y="0"/>
              </a:cxn>
              <a:cxn ang="0">
                <a:pos x="34" y="0"/>
              </a:cxn>
            </a:cxnLst>
            <a:rect l="0" t="0" r="r" b="b"/>
            <a:pathLst>
              <a:path w="136" h="134">
                <a:moveTo>
                  <a:pt x="34" y="0"/>
                </a:moveTo>
                <a:lnTo>
                  <a:pt x="0" y="34"/>
                </a:lnTo>
                <a:lnTo>
                  <a:pt x="0" y="134"/>
                </a:lnTo>
                <a:lnTo>
                  <a:pt x="102" y="134"/>
                </a:lnTo>
                <a:lnTo>
                  <a:pt x="136" y="100"/>
                </a:lnTo>
                <a:lnTo>
                  <a:pt x="136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59" name="Freeform 198"/>
          <p:cNvSpPr>
            <a:spLocks/>
          </p:cNvSpPr>
          <p:nvPr/>
        </p:nvSpPr>
        <p:spPr bwMode="auto">
          <a:xfrm>
            <a:off x="4695825" y="2933700"/>
            <a:ext cx="2159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6" y="0"/>
              </a:cxn>
            </a:cxnLst>
            <a:rect l="0" t="0" r="r" b="b"/>
            <a:pathLst>
              <a:path w="136" h="34">
                <a:moveTo>
                  <a:pt x="0" y="34"/>
                </a:moveTo>
                <a:lnTo>
                  <a:pt x="102" y="34"/>
                </a:lnTo>
                <a:lnTo>
                  <a:pt x="136" y="0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60" name="Line 199"/>
          <p:cNvSpPr>
            <a:spLocks noChangeShapeType="1"/>
          </p:cNvSpPr>
          <p:nvPr/>
        </p:nvSpPr>
        <p:spPr bwMode="auto">
          <a:xfrm>
            <a:off x="4857750" y="2987675"/>
            <a:ext cx="1588" cy="158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61" name="Line 200"/>
          <p:cNvSpPr>
            <a:spLocks noChangeShapeType="1"/>
          </p:cNvSpPr>
          <p:nvPr/>
        </p:nvSpPr>
        <p:spPr bwMode="auto">
          <a:xfrm>
            <a:off x="5064125" y="3619500"/>
            <a:ext cx="1588" cy="539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62" name="Line 201"/>
          <p:cNvSpPr>
            <a:spLocks noChangeShapeType="1"/>
          </p:cNvSpPr>
          <p:nvPr/>
        </p:nvSpPr>
        <p:spPr bwMode="auto">
          <a:xfrm>
            <a:off x="5064125" y="2873375"/>
            <a:ext cx="1588" cy="539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63" name="Line 202"/>
          <p:cNvSpPr>
            <a:spLocks noChangeShapeType="1"/>
          </p:cNvSpPr>
          <p:nvPr/>
        </p:nvSpPr>
        <p:spPr bwMode="auto">
          <a:xfrm>
            <a:off x="5064125" y="2152650"/>
            <a:ext cx="1588" cy="539750"/>
          </a:xfrm>
          <a:prstGeom prst="line">
            <a:avLst/>
          </a:prstGeom>
          <a:solidFill>
            <a:sysClr val="window" lastClr="FFFFFF">
              <a:lumMod val="65000"/>
            </a:sysClr>
          </a:solidFill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64" name="Freeform 203"/>
          <p:cNvSpPr>
            <a:spLocks/>
          </p:cNvSpPr>
          <p:nvPr/>
        </p:nvSpPr>
        <p:spPr bwMode="auto">
          <a:xfrm>
            <a:off x="4711700" y="1409700"/>
            <a:ext cx="206375" cy="2127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4"/>
              </a:cxn>
              <a:cxn ang="0">
                <a:pos x="96" y="134"/>
              </a:cxn>
              <a:cxn ang="0">
                <a:pos x="130" y="100"/>
              </a:cxn>
              <a:cxn ang="0">
                <a:pos x="130" y="0"/>
              </a:cxn>
              <a:cxn ang="0">
                <a:pos x="34" y="0"/>
              </a:cxn>
            </a:cxnLst>
            <a:rect l="0" t="0" r="r" b="b"/>
            <a:pathLst>
              <a:path w="130" h="134">
                <a:moveTo>
                  <a:pt x="34" y="0"/>
                </a:moveTo>
                <a:lnTo>
                  <a:pt x="0" y="34"/>
                </a:lnTo>
                <a:lnTo>
                  <a:pt x="0" y="134"/>
                </a:lnTo>
                <a:lnTo>
                  <a:pt x="96" y="134"/>
                </a:lnTo>
                <a:lnTo>
                  <a:pt x="130" y="100"/>
                </a:lnTo>
                <a:lnTo>
                  <a:pt x="130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65" name="Freeform 204"/>
          <p:cNvSpPr>
            <a:spLocks/>
          </p:cNvSpPr>
          <p:nvPr/>
        </p:nvSpPr>
        <p:spPr bwMode="auto">
          <a:xfrm>
            <a:off x="4711700" y="1409700"/>
            <a:ext cx="20637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96" y="34"/>
              </a:cxn>
              <a:cxn ang="0">
                <a:pos x="130" y="0"/>
              </a:cxn>
            </a:cxnLst>
            <a:rect l="0" t="0" r="r" b="b"/>
            <a:pathLst>
              <a:path w="130" h="34">
                <a:moveTo>
                  <a:pt x="0" y="34"/>
                </a:moveTo>
                <a:lnTo>
                  <a:pt x="96" y="34"/>
                </a:lnTo>
                <a:lnTo>
                  <a:pt x="130" y="0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66" name="Line 206"/>
          <p:cNvSpPr>
            <a:spLocks noChangeShapeType="1"/>
          </p:cNvSpPr>
          <p:nvPr/>
        </p:nvSpPr>
        <p:spPr bwMode="auto">
          <a:xfrm>
            <a:off x="4864100" y="1463675"/>
            <a:ext cx="1588" cy="15875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67" name="Line 207"/>
          <p:cNvSpPr>
            <a:spLocks noChangeShapeType="1"/>
          </p:cNvSpPr>
          <p:nvPr/>
        </p:nvSpPr>
        <p:spPr bwMode="auto">
          <a:xfrm flipV="1">
            <a:off x="4629150" y="1546225"/>
            <a:ext cx="155575" cy="15557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68" name="Freeform 208"/>
          <p:cNvSpPr>
            <a:spLocks/>
          </p:cNvSpPr>
          <p:nvPr/>
        </p:nvSpPr>
        <p:spPr bwMode="auto">
          <a:xfrm>
            <a:off x="4445000" y="1666875"/>
            <a:ext cx="212725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100" y="136"/>
              </a:cxn>
              <a:cxn ang="0">
                <a:pos x="134" y="102"/>
              </a:cxn>
              <a:cxn ang="0">
                <a:pos x="134" y="0"/>
              </a:cxn>
              <a:cxn ang="0">
                <a:pos x="34" y="0"/>
              </a:cxn>
            </a:cxnLst>
            <a:rect l="0" t="0" r="r" b="b"/>
            <a:pathLst>
              <a:path w="134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100" y="136"/>
                </a:lnTo>
                <a:lnTo>
                  <a:pt x="134" y="102"/>
                </a:lnTo>
                <a:lnTo>
                  <a:pt x="134" y="0"/>
                </a:lnTo>
                <a:lnTo>
                  <a:pt x="34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69" name="Freeform 209"/>
          <p:cNvSpPr>
            <a:spLocks/>
          </p:cNvSpPr>
          <p:nvPr/>
        </p:nvSpPr>
        <p:spPr bwMode="auto">
          <a:xfrm>
            <a:off x="4445000" y="1666875"/>
            <a:ext cx="21272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0" y="34"/>
              </a:cxn>
              <a:cxn ang="0">
                <a:pos x="134" y="0"/>
              </a:cxn>
            </a:cxnLst>
            <a:rect l="0" t="0" r="r" b="b"/>
            <a:pathLst>
              <a:path w="134" h="34">
                <a:moveTo>
                  <a:pt x="0" y="34"/>
                </a:moveTo>
                <a:lnTo>
                  <a:pt x="100" y="34"/>
                </a:lnTo>
                <a:lnTo>
                  <a:pt x="134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70" name="Line 210"/>
          <p:cNvSpPr>
            <a:spLocks noChangeShapeType="1"/>
          </p:cNvSpPr>
          <p:nvPr/>
        </p:nvSpPr>
        <p:spPr bwMode="auto">
          <a:xfrm>
            <a:off x="4603750" y="1720850"/>
            <a:ext cx="1588" cy="161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71" name="Line 211"/>
          <p:cNvSpPr>
            <a:spLocks noChangeShapeType="1"/>
          </p:cNvSpPr>
          <p:nvPr/>
        </p:nvSpPr>
        <p:spPr bwMode="auto">
          <a:xfrm flipV="1">
            <a:off x="4378325" y="1819275"/>
            <a:ext cx="130175" cy="1333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72" name="Freeform 212"/>
          <p:cNvSpPr>
            <a:spLocks/>
          </p:cNvSpPr>
          <p:nvPr/>
        </p:nvSpPr>
        <p:spPr bwMode="auto">
          <a:xfrm>
            <a:off x="4194175" y="1933575"/>
            <a:ext cx="215900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102" y="136"/>
              </a:cxn>
              <a:cxn ang="0">
                <a:pos x="136" y="102"/>
              </a:cxn>
              <a:cxn ang="0">
                <a:pos x="136" y="0"/>
              </a:cxn>
              <a:cxn ang="0">
                <a:pos x="34" y="0"/>
              </a:cxn>
            </a:cxnLst>
            <a:rect l="0" t="0" r="r" b="b"/>
            <a:pathLst>
              <a:path w="136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102" y="136"/>
                </a:lnTo>
                <a:lnTo>
                  <a:pt x="136" y="102"/>
                </a:lnTo>
                <a:lnTo>
                  <a:pt x="136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73" name="Freeform 213"/>
          <p:cNvSpPr>
            <a:spLocks/>
          </p:cNvSpPr>
          <p:nvPr/>
        </p:nvSpPr>
        <p:spPr bwMode="auto">
          <a:xfrm>
            <a:off x="4194175" y="1933575"/>
            <a:ext cx="2159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6" y="0"/>
              </a:cxn>
            </a:cxnLst>
            <a:rect l="0" t="0" r="r" b="b"/>
            <a:pathLst>
              <a:path w="136" h="34">
                <a:moveTo>
                  <a:pt x="0" y="34"/>
                </a:moveTo>
                <a:lnTo>
                  <a:pt x="102" y="34"/>
                </a:lnTo>
                <a:lnTo>
                  <a:pt x="136" y="0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74" name="Line 214"/>
          <p:cNvSpPr>
            <a:spLocks noChangeShapeType="1"/>
          </p:cNvSpPr>
          <p:nvPr/>
        </p:nvSpPr>
        <p:spPr bwMode="auto">
          <a:xfrm>
            <a:off x="4356100" y="1987550"/>
            <a:ext cx="1588" cy="161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75" name="Line 215"/>
          <p:cNvSpPr>
            <a:spLocks noChangeShapeType="1"/>
          </p:cNvSpPr>
          <p:nvPr/>
        </p:nvSpPr>
        <p:spPr bwMode="auto">
          <a:xfrm flipV="1">
            <a:off x="4070350" y="2060575"/>
            <a:ext cx="196850" cy="1968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76" name="Freeform 216"/>
          <p:cNvSpPr>
            <a:spLocks/>
          </p:cNvSpPr>
          <p:nvPr/>
        </p:nvSpPr>
        <p:spPr bwMode="auto">
          <a:xfrm>
            <a:off x="3927475" y="2209800"/>
            <a:ext cx="212725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102" y="136"/>
              </a:cxn>
              <a:cxn ang="0">
                <a:pos x="134" y="102"/>
              </a:cxn>
              <a:cxn ang="0">
                <a:pos x="134" y="0"/>
              </a:cxn>
              <a:cxn ang="0">
                <a:pos x="34" y="0"/>
              </a:cxn>
            </a:cxnLst>
            <a:rect l="0" t="0" r="r" b="b"/>
            <a:pathLst>
              <a:path w="134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102" y="136"/>
                </a:lnTo>
                <a:lnTo>
                  <a:pt x="134" y="102"/>
                </a:lnTo>
                <a:lnTo>
                  <a:pt x="134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77" name="Freeform 217"/>
          <p:cNvSpPr>
            <a:spLocks/>
          </p:cNvSpPr>
          <p:nvPr/>
        </p:nvSpPr>
        <p:spPr bwMode="auto">
          <a:xfrm>
            <a:off x="4089400" y="2263775"/>
            <a:ext cx="1588" cy="161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2"/>
              </a:cxn>
              <a:cxn ang="0">
                <a:pos x="0" y="0"/>
              </a:cxn>
            </a:cxnLst>
            <a:rect l="0" t="0" r="r" b="b"/>
            <a:pathLst>
              <a:path h="102">
                <a:moveTo>
                  <a:pt x="0" y="0"/>
                </a:moveTo>
                <a:lnTo>
                  <a:pt x="0" y="102"/>
                </a:lnTo>
                <a:lnTo>
                  <a:pt x="0" y="0"/>
                </a:lnTo>
                <a:close/>
              </a:path>
            </a:pathLst>
          </a:custGeom>
          <a:solidFill>
            <a:srgbClr val="FAB43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78" name="Line 218"/>
          <p:cNvSpPr>
            <a:spLocks noChangeShapeType="1"/>
          </p:cNvSpPr>
          <p:nvPr/>
        </p:nvSpPr>
        <p:spPr bwMode="auto">
          <a:xfrm>
            <a:off x="4089400" y="2263775"/>
            <a:ext cx="1588" cy="161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79" name="Freeform 219"/>
          <p:cNvSpPr>
            <a:spLocks/>
          </p:cNvSpPr>
          <p:nvPr/>
        </p:nvSpPr>
        <p:spPr bwMode="auto">
          <a:xfrm>
            <a:off x="3927475" y="2209800"/>
            <a:ext cx="21272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4" y="0"/>
              </a:cxn>
            </a:cxnLst>
            <a:rect l="0" t="0" r="r" b="b"/>
            <a:pathLst>
              <a:path w="134" h="34">
                <a:moveTo>
                  <a:pt x="0" y="34"/>
                </a:moveTo>
                <a:lnTo>
                  <a:pt x="102" y="34"/>
                </a:lnTo>
                <a:lnTo>
                  <a:pt x="134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80" name="Line 220"/>
          <p:cNvSpPr>
            <a:spLocks noChangeShapeType="1"/>
          </p:cNvSpPr>
          <p:nvPr/>
        </p:nvSpPr>
        <p:spPr bwMode="auto">
          <a:xfrm>
            <a:off x="4794250" y="2419350"/>
            <a:ext cx="1588" cy="466725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81" name="Line 221"/>
          <p:cNvSpPr>
            <a:spLocks noChangeShapeType="1"/>
          </p:cNvSpPr>
          <p:nvPr/>
        </p:nvSpPr>
        <p:spPr bwMode="auto">
          <a:xfrm>
            <a:off x="5556250" y="2368550"/>
            <a:ext cx="1588" cy="514350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82" name="Line 222"/>
          <p:cNvSpPr>
            <a:spLocks noChangeShapeType="1"/>
          </p:cNvSpPr>
          <p:nvPr/>
        </p:nvSpPr>
        <p:spPr bwMode="auto">
          <a:xfrm>
            <a:off x="5562600" y="3098800"/>
            <a:ext cx="1588" cy="514350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83" name="Freeform 223"/>
          <p:cNvSpPr>
            <a:spLocks/>
          </p:cNvSpPr>
          <p:nvPr/>
        </p:nvSpPr>
        <p:spPr bwMode="auto">
          <a:xfrm>
            <a:off x="4695825" y="2209800"/>
            <a:ext cx="215900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102" y="136"/>
              </a:cxn>
              <a:cxn ang="0">
                <a:pos x="136" y="102"/>
              </a:cxn>
              <a:cxn ang="0">
                <a:pos x="136" y="0"/>
              </a:cxn>
              <a:cxn ang="0">
                <a:pos x="34" y="0"/>
              </a:cxn>
            </a:cxnLst>
            <a:rect l="0" t="0" r="r" b="b"/>
            <a:pathLst>
              <a:path w="136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102" y="136"/>
                </a:lnTo>
                <a:lnTo>
                  <a:pt x="136" y="102"/>
                </a:lnTo>
                <a:lnTo>
                  <a:pt x="136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84" name="Freeform 224"/>
          <p:cNvSpPr>
            <a:spLocks/>
          </p:cNvSpPr>
          <p:nvPr/>
        </p:nvSpPr>
        <p:spPr bwMode="auto">
          <a:xfrm>
            <a:off x="4857750" y="2263775"/>
            <a:ext cx="1588" cy="161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2"/>
              </a:cxn>
              <a:cxn ang="0">
                <a:pos x="0" y="0"/>
              </a:cxn>
            </a:cxnLst>
            <a:rect l="0" t="0" r="r" b="b"/>
            <a:pathLst>
              <a:path h="102">
                <a:moveTo>
                  <a:pt x="0" y="0"/>
                </a:moveTo>
                <a:lnTo>
                  <a:pt x="0" y="102"/>
                </a:lnTo>
                <a:lnTo>
                  <a:pt x="0" y="0"/>
                </a:lnTo>
                <a:close/>
              </a:path>
            </a:pathLst>
          </a:custGeom>
          <a:solidFill>
            <a:srgbClr val="FAB43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85" name="Line 225"/>
          <p:cNvSpPr>
            <a:spLocks noChangeShapeType="1"/>
          </p:cNvSpPr>
          <p:nvPr/>
        </p:nvSpPr>
        <p:spPr bwMode="auto">
          <a:xfrm>
            <a:off x="4857750" y="2263775"/>
            <a:ext cx="1588" cy="161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86" name="Freeform 226"/>
          <p:cNvSpPr>
            <a:spLocks/>
          </p:cNvSpPr>
          <p:nvPr/>
        </p:nvSpPr>
        <p:spPr bwMode="auto">
          <a:xfrm>
            <a:off x="4695825" y="2209800"/>
            <a:ext cx="2159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6" y="0"/>
              </a:cxn>
            </a:cxnLst>
            <a:rect l="0" t="0" r="r" b="b"/>
            <a:pathLst>
              <a:path w="136" h="34">
                <a:moveTo>
                  <a:pt x="0" y="34"/>
                </a:moveTo>
                <a:lnTo>
                  <a:pt x="102" y="34"/>
                </a:lnTo>
                <a:lnTo>
                  <a:pt x="136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87" name="Line 227"/>
          <p:cNvSpPr>
            <a:spLocks noChangeShapeType="1"/>
          </p:cNvSpPr>
          <p:nvPr/>
        </p:nvSpPr>
        <p:spPr bwMode="auto">
          <a:xfrm>
            <a:off x="4794250" y="3155950"/>
            <a:ext cx="1588" cy="466725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88" name="Line 228"/>
          <p:cNvSpPr>
            <a:spLocks noChangeShapeType="1"/>
          </p:cNvSpPr>
          <p:nvPr/>
        </p:nvSpPr>
        <p:spPr bwMode="auto">
          <a:xfrm flipH="1">
            <a:off x="4378325" y="3502025"/>
            <a:ext cx="574675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89" name="Line 229"/>
          <p:cNvSpPr>
            <a:spLocks noChangeShapeType="1"/>
          </p:cNvSpPr>
          <p:nvPr/>
        </p:nvSpPr>
        <p:spPr bwMode="auto">
          <a:xfrm>
            <a:off x="5661025" y="1527175"/>
            <a:ext cx="581025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90" name="Line 230"/>
          <p:cNvSpPr>
            <a:spLocks noChangeShapeType="1"/>
          </p:cNvSpPr>
          <p:nvPr/>
        </p:nvSpPr>
        <p:spPr bwMode="auto">
          <a:xfrm>
            <a:off x="4889500" y="1527175"/>
            <a:ext cx="577850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91" name="Line 231"/>
          <p:cNvSpPr>
            <a:spLocks noChangeShapeType="1"/>
          </p:cNvSpPr>
          <p:nvPr/>
        </p:nvSpPr>
        <p:spPr bwMode="auto">
          <a:xfrm>
            <a:off x="4095750" y="1527175"/>
            <a:ext cx="600075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92" name="Line 232"/>
          <p:cNvSpPr>
            <a:spLocks noChangeShapeType="1"/>
          </p:cNvSpPr>
          <p:nvPr/>
        </p:nvSpPr>
        <p:spPr bwMode="auto">
          <a:xfrm>
            <a:off x="5400675" y="1771650"/>
            <a:ext cx="568325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93" name="Line 233"/>
          <p:cNvSpPr>
            <a:spLocks noChangeShapeType="1"/>
          </p:cNvSpPr>
          <p:nvPr/>
        </p:nvSpPr>
        <p:spPr bwMode="auto">
          <a:xfrm>
            <a:off x="4629150" y="1771650"/>
            <a:ext cx="565150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94" name="Line 234"/>
          <p:cNvSpPr>
            <a:spLocks noChangeShapeType="1"/>
          </p:cNvSpPr>
          <p:nvPr/>
        </p:nvSpPr>
        <p:spPr bwMode="auto">
          <a:xfrm>
            <a:off x="3835400" y="1771650"/>
            <a:ext cx="600075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95" name="Line 235"/>
          <p:cNvSpPr>
            <a:spLocks noChangeShapeType="1"/>
          </p:cNvSpPr>
          <p:nvPr/>
        </p:nvSpPr>
        <p:spPr bwMode="auto">
          <a:xfrm>
            <a:off x="5153025" y="2041525"/>
            <a:ext cx="581025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96" name="Line 236"/>
          <p:cNvSpPr>
            <a:spLocks noChangeShapeType="1"/>
          </p:cNvSpPr>
          <p:nvPr/>
        </p:nvSpPr>
        <p:spPr bwMode="auto">
          <a:xfrm>
            <a:off x="4384675" y="2041525"/>
            <a:ext cx="568325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97" name="Line 237"/>
          <p:cNvSpPr>
            <a:spLocks noChangeShapeType="1"/>
          </p:cNvSpPr>
          <p:nvPr/>
        </p:nvSpPr>
        <p:spPr bwMode="auto">
          <a:xfrm>
            <a:off x="3594100" y="2041525"/>
            <a:ext cx="587375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98" name="Line 238"/>
          <p:cNvSpPr>
            <a:spLocks noChangeShapeType="1"/>
          </p:cNvSpPr>
          <p:nvPr/>
        </p:nvSpPr>
        <p:spPr bwMode="auto">
          <a:xfrm>
            <a:off x="4889500" y="2324100"/>
            <a:ext cx="581025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99" name="Line 239"/>
          <p:cNvSpPr>
            <a:spLocks noChangeShapeType="1"/>
          </p:cNvSpPr>
          <p:nvPr/>
        </p:nvSpPr>
        <p:spPr bwMode="auto">
          <a:xfrm>
            <a:off x="4117975" y="2324100"/>
            <a:ext cx="568325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00" name="Line 240"/>
          <p:cNvSpPr>
            <a:spLocks noChangeShapeType="1"/>
          </p:cNvSpPr>
          <p:nvPr/>
        </p:nvSpPr>
        <p:spPr bwMode="auto">
          <a:xfrm>
            <a:off x="3324225" y="2324100"/>
            <a:ext cx="590550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01" name="Line 241"/>
          <p:cNvSpPr>
            <a:spLocks noChangeShapeType="1"/>
          </p:cNvSpPr>
          <p:nvPr/>
        </p:nvSpPr>
        <p:spPr bwMode="auto">
          <a:xfrm>
            <a:off x="4886325" y="3048000"/>
            <a:ext cx="584200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02" name="Line 242"/>
          <p:cNvSpPr>
            <a:spLocks noChangeShapeType="1"/>
          </p:cNvSpPr>
          <p:nvPr/>
        </p:nvSpPr>
        <p:spPr bwMode="auto">
          <a:xfrm>
            <a:off x="4121150" y="3048000"/>
            <a:ext cx="565150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03" name="Line 243"/>
          <p:cNvSpPr>
            <a:spLocks noChangeShapeType="1"/>
          </p:cNvSpPr>
          <p:nvPr/>
        </p:nvSpPr>
        <p:spPr bwMode="auto">
          <a:xfrm>
            <a:off x="3330575" y="3041650"/>
            <a:ext cx="577850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04" name="Line 244"/>
          <p:cNvSpPr>
            <a:spLocks noChangeShapeType="1"/>
          </p:cNvSpPr>
          <p:nvPr/>
        </p:nvSpPr>
        <p:spPr bwMode="auto">
          <a:xfrm>
            <a:off x="4886325" y="3771900"/>
            <a:ext cx="584200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05" name="Line 245"/>
          <p:cNvSpPr>
            <a:spLocks noChangeShapeType="1"/>
          </p:cNvSpPr>
          <p:nvPr/>
        </p:nvSpPr>
        <p:spPr bwMode="auto">
          <a:xfrm>
            <a:off x="4121150" y="3771900"/>
            <a:ext cx="565150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06" name="Line 246"/>
          <p:cNvSpPr>
            <a:spLocks noChangeShapeType="1"/>
          </p:cNvSpPr>
          <p:nvPr/>
        </p:nvSpPr>
        <p:spPr bwMode="auto">
          <a:xfrm>
            <a:off x="3330575" y="3765550"/>
            <a:ext cx="577850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07" name="Line 247"/>
          <p:cNvSpPr>
            <a:spLocks noChangeShapeType="1"/>
          </p:cNvSpPr>
          <p:nvPr/>
        </p:nvSpPr>
        <p:spPr bwMode="auto">
          <a:xfrm flipH="1">
            <a:off x="3590925" y="4238625"/>
            <a:ext cx="59690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08" name="Line 248"/>
          <p:cNvSpPr>
            <a:spLocks noChangeShapeType="1"/>
          </p:cNvSpPr>
          <p:nvPr/>
        </p:nvSpPr>
        <p:spPr bwMode="auto">
          <a:xfrm flipH="1">
            <a:off x="4381500" y="4238625"/>
            <a:ext cx="574675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09" name="Line 249"/>
          <p:cNvSpPr>
            <a:spLocks noChangeShapeType="1"/>
          </p:cNvSpPr>
          <p:nvPr/>
        </p:nvSpPr>
        <p:spPr bwMode="auto">
          <a:xfrm flipH="1">
            <a:off x="5149850" y="4238625"/>
            <a:ext cx="59055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10" name="Line 250"/>
          <p:cNvSpPr>
            <a:spLocks noChangeShapeType="1"/>
          </p:cNvSpPr>
          <p:nvPr/>
        </p:nvSpPr>
        <p:spPr bwMode="auto">
          <a:xfrm flipH="1">
            <a:off x="3584575" y="3502025"/>
            <a:ext cx="600075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11" name="Line 251"/>
          <p:cNvSpPr>
            <a:spLocks noChangeShapeType="1"/>
          </p:cNvSpPr>
          <p:nvPr/>
        </p:nvSpPr>
        <p:spPr bwMode="auto">
          <a:xfrm flipH="1">
            <a:off x="5143500" y="3502025"/>
            <a:ext cx="593725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12" name="Line 252"/>
          <p:cNvSpPr>
            <a:spLocks noChangeShapeType="1"/>
          </p:cNvSpPr>
          <p:nvPr/>
        </p:nvSpPr>
        <p:spPr bwMode="auto">
          <a:xfrm flipH="1">
            <a:off x="3594100" y="2771775"/>
            <a:ext cx="587375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13" name="Line 253"/>
          <p:cNvSpPr>
            <a:spLocks noChangeShapeType="1"/>
          </p:cNvSpPr>
          <p:nvPr/>
        </p:nvSpPr>
        <p:spPr bwMode="auto">
          <a:xfrm flipH="1">
            <a:off x="4384675" y="2771775"/>
            <a:ext cx="574675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14" name="Line 254"/>
          <p:cNvSpPr>
            <a:spLocks noChangeShapeType="1"/>
          </p:cNvSpPr>
          <p:nvPr/>
        </p:nvSpPr>
        <p:spPr bwMode="auto">
          <a:xfrm flipH="1">
            <a:off x="5153025" y="2771775"/>
            <a:ext cx="59055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15" name="Line 255"/>
          <p:cNvSpPr>
            <a:spLocks noChangeShapeType="1"/>
          </p:cNvSpPr>
          <p:nvPr/>
        </p:nvSpPr>
        <p:spPr bwMode="auto">
          <a:xfrm flipH="1">
            <a:off x="3860800" y="3968750"/>
            <a:ext cx="600075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16" name="Line 256"/>
          <p:cNvSpPr>
            <a:spLocks noChangeShapeType="1"/>
          </p:cNvSpPr>
          <p:nvPr/>
        </p:nvSpPr>
        <p:spPr bwMode="auto">
          <a:xfrm flipH="1">
            <a:off x="4654550" y="3968750"/>
            <a:ext cx="54610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17" name="Line 257"/>
          <p:cNvSpPr>
            <a:spLocks noChangeShapeType="1"/>
          </p:cNvSpPr>
          <p:nvPr/>
        </p:nvSpPr>
        <p:spPr bwMode="auto">
          <a:xfrm flipH="1">
            <a:off x="5394325" y="3968750"/>
            <a:ext cx="574675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18" name="Line 258"/>
          <p:cNvSpPr>
            <a:spLocks noChangeShapeType="1"/>
          </p:cNvSpPr>
          <p:nvPr/>
        </p:nvSpPr>
        <p:spPr bwMode="auto">
          <a:xfrm flipH="1">
            <a:off x="4149725" y="2232025"/>
            <a:ext cx="55245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19" name="Line 259"/>
          <p:cNvSpPr>
            <a:spLocks noChangeShapeType="1"/>
          </p:cNvSpPr>
          <p:nvPr/>
        </p:nvSpPr>
        <p:spPr bwMode="auto">
          <a:xfrm flipH="1">
            <a:off x="4921250" y="2232025"/>
            <a:ext cx="54610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20" name="Line 260"/>
          <p:cNvSpPr>
            <a:spLocks noChangeShapeType="1"/>
          </p:cNvSpPr>
          <p:nvPr/>
        </p:nvSpPr>
        <p:spPr bwMode="auto">
          <a:xfrm flipH="1">
            <a:off x="5689600" y="2232025"/>
            <a:ext cx="54610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21" name="Line 261"/>
          <p:cNvSpPr>
            <a:spLocks noChangeShapeType="1"/>
          </p:cNvSpPr>
          <p:nvPr/>
        </p:nvSpPr>
        <p:spPr bwMode="auto">
          <a:xfrm flipH="1">
            <a:off x="3841750" y="3232150"/>
            <a:ext cx="59055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22" name="Line 262"/>
          <p:cNvSpPr>
            <a:spLocks noChangeShapeType="1"/>
          </p:cNvSpPr>
          <p:nvPr/>
        </p:nvSpPr>
        <p:spPr bwMode="auto">
          <a:xfrm flipH="1">
            <a:off x="4632325" y="3232150"/>
            <a:ext cx="56515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23" name="Line 263"/>
          <p:cNvSpPr>
            <a:spLocks noChangeShapeType="1"/>
          </p:cNvSpPr>
          <p:nvPr/>
        </p:nvSpPr>
        <p:spPr bwMode="auto">
          <a:xfrm flipH="1">
            <a:off x="5400675" y="3232150"/>
            <a:ext cx="57150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24" name="Line 264"/>
          <p:cNvSpPr>
            <a:spLocks noChangeShapeType="1"/>
          </p:cNvSpPr>
          <p:nvPr/>
        </p:nvSpPr>
        <p:spPr bwMode="auto">
          <a:xfrm flipH="1">
            <a:off x="3835400" y="2501900"/>
            <a:ext cx="600075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25" name="Line 265"/>
          <p:cNvSpPr>
            <a:spLocks noChangeShapeType="1"/>
          </p:cNvSpPr>
          <p:nvPr/>
        </p:nvSpPr>
        <p:spPr bwMode="auto">
          <a:xfrm flipH="1">
            <a:off x="4632325" y="2501900"/>
            <a:ext cx="555625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26" name="Line 266"/>
          <p:cNvSpPr>
            <a:spLocks noChangeShapeType="1"/>
          </p:cNvSpPr>
          <p:nvPr/>
        </p:nvSpPr>
        <p:spPr bwMode="auto">
          <a:xfrm flipH="1">
            <a:off x="5394325" y="2501900"/>
            <a:ext cx="57150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27" name="Line 267"/>
          <p:cNvSpPr>
            <a:spLocks noChangeShapeType="1"/>
          </p:cNvSpPr>
          <p:nvPr/>
        </p:nvSpPr>
        <p:spPr bwMode="auto">
          <a:xfrm flipH="1">
            <a:off x="4152900" y="3695700"/>
            <a:ext cx="55245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28" name="Line 268"/>
          <p:cNvSpPr>
            <a:spLocks noChangeShapeType="1"/>
          </p:cNvSpPr>
          <p:nvPr/>
        </p:nvSpPr>
        <p:spPr bwMode="auto">
          <a:xfrm flipH="1">
            <a:off x="4921250" y="3695700"/>
            <a:ext cx="555625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29" name="Line 269"/>
          <p:cNvSpPr>
            <a:spLocks noChangeShapeType="1"/>
          </p:cNvSpPr>
          <p:nvPr/>
        </p:nvSpPr>
        <p:spPr bwMode="auto">
          <a:xfrm flipH="1">
            <a:off x="5692775" y="3695700"/>
            <a:ext cx="54610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30" name="Line 270"/>
          <p:cNvSpPr>
            <a:spLocks noChangeShapeType="1"/>
          </p:cNvSpPr>
          <p:nvPr/>
        </p:nvSpPr>
        <p:spPr bwMode="auto">
          <a:xfrm flipH="1">
            <a:off x="4152900" y="2968625"/>
            <a:ext cx="55245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31" name="Line 271"/>
          <p:cNvSpPr>
            <a:spLocks noChangeShapeType="1"/>
          </p:cNvSpPr>
          <p:nvPr/>
        </p:nvSpPr>
        <p:spPr bwMode="auto">
          <a:xfrm flipH="1">
            <a:off x="4921250" y="2968625"/>
            <a:ext cx="555625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32" name="Line 272"/>
          <p:cNvSpPr>
            <a:spLocks noChangeShapeType="1"/>
          </p:cNvSpPr>
          <p:nvPr/>
        </p:nvSpPr>
        <p:spPr bwMode="auto">
          <a:xfrm flipH="1">
            <a:off x="5692775" y="2968625"/>
            <a:ext cx="546100" cy="1588"/>
          </a:xfrm>
          <a:prstGeom prst="line">
            <a:avLst/>
          </a:prstGeom>
          <a:noFill/>
          <a:ln w="190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33" name="Line 273"/>
          <p:cNvSpPr>
            <a:spLocks noChangeShapeType="1"/>
          </p:cNvSpPr>
          <p:nvPr/>
        </p:nvSpPr>
        <p:spPr bwMode="auto">
          <a:xfrm>
            <a:off x="4029075" y="3165475"/>
            <a:ext cx="1588" cy="51117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34" name="Line 274"/>
          <p:cNvSpPr>
            <a:spLocks noChangeShapeType="1"/>
          </p:cNvSpPr>
          <p:nvPr/>
        </p:nvSpPr>
        <p:spPr bwMode="auto">
          <a:xfrm>
            <a:off x="4029075" y="2438400"/>
            <a:ext cx="1588" cy="51752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35" name="Line 275"/>
          <p:cNvSpPr>
            <a:spLocks noChangeShapeType="1"/>
          </p:cNvSpPr>
          <p:nvPr/>
        </p:nvSpPr>
        <p:spPr bwMode="auto">
          <a:xfrm>
            <a:off x="4029075" y="3883025"/>
            <a:ext cx="1588" cy="5397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36" name="Line 276"/>
          <p:cNvSpPr>
            <a:spLocks noChangeShapeType="1"/>
          </p:cNvSpPr>
          <p:nvPr/>
        </p:nvSpPr>
        <p:spPr bwMode="auto">
          <a:xfrm>
            <a:off x="4806950" y="3883025"/>
            <a:ext cx="1588" cy="5397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37" name="Line 277"/>
          <p:cNvSpPr>
            <a:spLocks noChangeShapeType="1"/>
          </p:cNvSpPr>
          <p:nvPr/>
        </p:nvSpPr>
        <p:spPr bwMode="auto">
          <a:xfrm>
            <a:off x="4819650" y="3159125"/>
            <a:ext cx="1588" cy="5143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38" name="Line 278"/>
          <p:cNvSpPr>
            <a:spLocks noChangeShapeType="1"/>
          </p:cNvSpPr>
          <p:nvPr/>
        </p:nvSpPr>
        <p:spPr bwMode="auto">
          <a:xfrm>
            <a:off x="4819650" y="2438400"/>
            <a:ext cx="1588" cy="5143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39" name="Freeform 279"/>
          <p:cNvSpPr>
            <a:spLocks/>
          </p:cNvSpPr>
          <p:nvPr/>
        </p:nvSpPr>
        <p:spPr bwMode="auto">
          <a:xfrm>
            <a:off x="5683250" y="4435475"/>
            <a:ext cx="129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8" y="0"/>
              </a:cxn>
              <a:cxn ang="0">
                <a:pos x="0" y="0"/>
              </a:cxn>
            </a:cxnLst>
            <a:rect l="0" t="0" r="r" b="b"/>
            <a:pathLst>
              <a:path w="818">
                <a:moveTo>
                  <a:pt x="0" y="0"/>
                </a:moveTo>
                <a:lnTo>
                  <a:pt x="818" y="0"/>
                </a:lnTo>
                <a:lnTo>
                  <a:pt x="0" y="0"/>
                </a:lnTo>
                <a:close/>
              </a:path>
            </a:pathLst>
          </a:custGeom>
          <a:solidFill>
            <a:srgbClr val="1898C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40" name="Line 281"/>
          <p:cNvSpPr>
            <a:spLocks noChangeShapeType="1"/>
          </p:cNvSpPr>
          <p:nvPr/>
        </p:nvSpPr>
        <p:spPr bwMode="auto">
          <a:xfrm flipV="1">
            <a:off x="6451600" y="2898775"/>
            <a:ext cx="1273175" cy="9525"/>
          </a:xfrm>
          <a:prstGeom prst="line">
            <a:avLst/>
          </a:prstGeom>
          <a:noFill/>
          <a:ln w="15875">
            <a:solidFill>
              <a:srgbClr val="1898C3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41" name="Freeform 282"/>
          <p:cNvSpPr>
            <a:spLocks/>
          </p:cNvSpPr>
          <p:nvPr/>
        </p:nvSpPr>
        <p:spPr bwMode="auto">
          <a:xfrm>
            <a:off x="6200775" y="4171950"/>
            <a:ext cx="10953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0" y="0"/>
              </a:cxn>
              <a:cxn ang="0">
                <a:pos x="0" y="0"/>
              </a:cxn>
            </a:cxnLst>
            <a:rect l="0" t="0" r="r" b="b"/>
            <a:pathLst>
              <a:path w="690">
                <a:moveTo>
                  <a:pt x="0" y="0"/>
                </a:moveTo>
                <a:lnTo>
                  <a:pt x="690" y="0"/>
                </a:lnTo>
                <a:lnTo>
                  <a:pt x="0" y="0"/>
                </a:lnTo>
                <a:close/>
              </a:path>
            </a:pathLst>
          </a:custGeom>
          <a:solidFill>
            <a:srgbClr val="168A3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42" name="Line 283"/>
          <p:cNvSpPr>
            <a:spLocks noChangeShapeType="1"/>
          </p:cNvSpPr>
          <p:nvPr/>
        </p:nvSpPr>
        <p:spPr bwMode="auto">
          <a:xfrm flipV="1">
            <a:off x="6200775" y="3898900"/>
            <a:ext cx="1295400" cy="12700"/>
          </a:xfrm>
          <a:prstGeom prst="line">
            <a:avLst/>
          </a:prstGeom>
          <a:noFill/>
          <a:ln w="15875">
            <a:solidFill>
              <a:srgbClr val="168A36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44" name="Freeform 285"/>
          <p:cNvSpPr>
            <a:spLocks/>
          </p:cNvSpPr>
          <p:nvPr/>
        </p:nvSpPr>
        <p:spPr bwMode="auto">
          <a:xfrm>
            <a:off x="6200775" y="3975100"/>
            <a:ext cx="10922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8" y="0"/>
              </a:cxn>
              <a:cxn ang="0">
                <a:pos x="0" y="0"/>
              </a:cxn>
            </a:cxnLst>
            <a:rect l="0" t="0" r="r" b="b"/>
            <a:pathLst>
              <a:path w="688">
                <a:moveTo>
                  <a:pt x="0" y="0"/>
                </a:moveTo>
                <a:lnTo>
                  <a:pt x="688" y="0"/>
                </a:lnTo>
                <a:lnTo>
                  <a:pt x="0" y="0"/>
                </a:lnTo>
                <a:close/>
              </a:path>
            </a:pathLst>
          </a:custGeom>
          <a:solidFill>
            <a:srgbClr val="168A3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45" name="Line 286"/>
          <p:cNvSpPr>
            <a:spLocks noChangeShapeType="1"/>
          </p:cNvSpPr>
          <p:nvPr/>
        </p:nvSpPr>
        <p:spPr bwMode="auto">
          <a:xfrm>
            <a:off x="6200775" y="3975100"/>
            <a:ext cx="1295400" cy="0"/>
          </a:xfrm>
          <a:prstGeom prst="line">
            <a:avLst/>
          </a:prstGeom>
          <a:noFill/>
          <a:ln w="15875">
            <a:solidFill>
              <a:srgbClr val="168A36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46" name="Freeform 287"/>
          <p:cNvSpPr>
            <a:spLocks/>
          </p:cNvSpPr>
          <p:nvPr/>
        </p:nvSpPr>
        <p:spPr bwMode="auto">
          <a:xfrm>
            <a:off x="6454775" y="1476375"/>
            <a:ext cx="7270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8" y="0"/>
              </a:cxn>
              <a:cxn ang="0">
                <a:pos x="0" y="0"/>
              </a:cxn>
            </a:cxnLst>
            <a:rect l="0" t="0" r="r" b="b"/>
            <a:pathLst>
              <a:path w="458">
                <a:moveTo>
                  <a:pt x="0" y="0"/>
                </a:moveTo>
                <a:lnTo>
                  <a:pt x="458" y="0"/>
                </a:lnTo>
                <a:lnTo>
                  <a:pt x="0" y="0"/>
                </a:lnTo>
                <a:close/>
              </a:path>
            </a:pathLst>
          </a:custGeom>
          <a:solidFill>
            <a:srgbClr val="1898C3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347" name="Line 288"/>
          <p:cNvSpPr>
            <a:spLocks noChangeShapeType="1"/>
          </p:cNvSpPr>
          <p:nvPr/>
        </p:nvSpPr>
        <p:spPr bwMode="auto">
          <a:xfrm>
            <a:off x="6454775" y="1476375"/>
            <a:ext cx="727075" cy="1588"/>
          </a:xfrm>
          <a:prstGeom prst="line">
            <a:avLst/>
          </a:prstGeom>
          <a:noFill/>
          <a:ln w="15875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348" name="Freeform 289"/>
          <p:cNvSpPr>
            <a:spLocks/>
          </p:cNvSpPr>
          <p:nvPr/>
        </p:nvSpPr>
        <p:spPr bwMode="auto">
          <a:xfrm>
            <a:off x="6457950" y="1539875"/>
            <a:ext cx="7207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4" y="0"/>
              </a:cxn>
              <a:cxn ang="0">
                <a:pos x="0" y="0"/>
              </a:cxn>
            </a:cxnLst>
            <a:rect l="0" t="0" r="r" b="b"/>
            <a:pathLst>
              <a:path w="454">
                <a:moveTo>
                  <a:pt x="0" y="0"/>
                </a:moveTo>
                <a:lnTo>
                  <a:pt x="454" y="0"/>
                </a:lnTo>
                <a:lnTo>
                  <a:pt x="0" y="0"/>
                </a:lnTo>
                <a:close/>
              </a:path>
            </a:pathLst>
          </a:custGeom>
          <a:solidFill>
            <a:srgbClr val="1898C3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349" name="Line 290"/>
          <p:cNvSpPr>
            <a:spLocks noChangeShapeType="1"/>
          </p:cNvSpPr>
          <p:nvPr/>
        </p:nvSpPr>
        <p:spPr bwMode="auto">
          <a:xfrm>
            <a:off x="6457950" y="1539875"/>
            <a:ext cx="720725" cy="1588"/>
          </a:xfrm>
          <a:prstGeom prst="line">
            <a:avLst/>
          </a:prstGeom>
          <a:noFill/>
          <a:ln w="15875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350" name="Freeform 295"/>
          <p:cNvSpPr>
            <a:spLocks/>
          </p:cNvSpPr>
          <p:nvPr/>
        </p:nvSpPr>
        <p:spPr bwMode="auto">
          <a:xfrm>
            <a:off x="5686425" y="4492625"/>
            <a:ext cx="129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8" y="0"/>
              </a:cxn>
              <a:cxn ang="0">
                <a:pos x="0" y="0"/>
              </a:cxn>
            </a:cxnLst>
            <a:rect l="0" t="0" r="r" b="b"/>
            <a:pathLst>
              <a:path w="818">
                <a:moveTo>
                  <a:pt x="0" y="0"/>
                </a:moveTo>
                <a:lnTo>
                  <a:pt x="818" y="0"/>
                </a:lnTo>
                <a:lnTo>
                  <a:pt x="0" y="0"/>
                </a:lnTo>
                <a:close/>
              </a:path>
            </a:pathLst>
          </a:custGeom>
          <a:solidFill>
            <a:srgbClr val="1898C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51" name="Freeform 297"/>
          <p:cNvSpPr>
            <a:spLocks/>
          </p:cNvSpPr>
          <p:nvPr/>
        </p:nvSpPr>
        <p:spPr bwMode="auto">
          <a:xfrm>
            <a:off x="6048375" y="2755900"/>
            <a:ext cx="1752600" cy="454025"/>
          </a:xfrm>
          <a:custGeom>
            <a:avLst/>
            <a:gdLst/>
            <a:ahLst/>
            <a:cxnLst>
              <a:cxn ang="0">
                <a:pos x="0" y="766"/>
              </a:cxn>
              <a:cxn ang="0">
                <a:pos x="624" y="766"/>
              </a:cxn>
              <a:cxn ang="0">
                <a:pos x="624" y="0"/>
              </a:cxn>
              <a:cxn ang="0">
                <a:pos x="844" y="0"/>
              </a:cxn>
            </a:cxnLst>
            <a:rect l="0" t="0" r="r" b="b"/>
            <a:pathLst>
              <a:path w="844" h="766">
                <a:moveTo>
                  <a:pt x="0" y="766"/>
                </a:moveTo>
                <a:lnTo>
                  <a:pt x="624" y="766"/>
                </a:lnTo>
                <a:lnTo>
                  <a:pt x="624" y="0"/>
                </a:lnTo>
                <a:lnTo>
                  <a:pt x="844" y="0"/>
                </a:lnTo>
              </a:path>
            </a:pathLst>
          </a:custGeom>
          <a:noFill/>
          <a:ln w="15875">
            <a:solidFill>
              <a:srgbClr val="1898C3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52" name="Freeform 302"/>
          <p:cNvSpPr>
            <a:spLocks/>
          </p:cNvSpPr>
          <p:nvPr/>
        </p:nvSpPr>
        <p:spPr bwMode="auto">
          <a:xfrm>
            <a:off x="6454775" y="2978150"/>
            <a:ext cx="11176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20" y="0"/>
              </a:cxn>
              <a:cxn ang="0">
                <a:pos x="420" y="192"/>
              </a:cxn>
            </a:cxnLst>
            <a:rect l="0" t="0" r="r" b="b"/>
            <a:pathLst>
              <a:path w="420" h="192">
                <a:moveTo>
                  <a:pt x="0" y="0"/>
                </a:moveTo>
                <a:lnTo>
                  <a:pt x="420" y="0"/>
                </a:lnTo>
                <a:lnTo>
                  <a:pt x="420" y="192"/>
                </a:lnTo>
              </a:path>
            </a:pathLst>
          </a:custGeom>
          <a:noFill/>
          <a:ln w="15875">
            <a:solidFill>
              <a:srgbClr val="AE0F82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53" name="Freeform 303"/>
          <p:cNvSpPr>
            <a:spLocks/>
          </p:cNvSpPr>
          <p:nvPr/>
        </p:nvSpPr>
        <p:spPr bwMode="auto">
          <a:xfrm>
            <a:off x="6248400" y="2860675"/>
            <a:ext cx="206375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102" y="136"/>
              </a:cxn>
              <a:cxn ang="0">
                <a:pos x="130" y="102"/>
              </a:cxn>
              <a:cxn ang="0">
                <a:pos x="130" y="0"/>
              </a:cxn>
              <a:cxn ang="0">
                <a:pos x="34" y="0"/>
              </a:cxn>
            </a:cxnLst>
            <a:rect l="0" t="0" r="r" b="b"/>
            <a:pathLst>
              <a:path w="130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102" y="136"/>
                </a:lnTo>
                <a:lnTo>
                  <a:pt x="130" y="102"/>
                </a:lnTo>
                <a:lnTo>
                  <a:pt x="130" y="0"/>
                </a:lnTo>
                <a:lnTo>
                  <a:pt x="34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54" name="Freeform 304"/>
          <p:cNvSpPr>
            <a:spLocks/>
          </p:cNvSpPr>
          <p:nvPr/>
        </p:nvSpPr>
        <p:spPr bwMode="auto">
          <a:xfrm>
            <a:off x="6248400" y="2860675"/>
            <a:ext cx="20637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0" y="34"/>
              </a:cxn>
              <a:cxn ang="0">
                <a:pos x="130" y="0"/>
              </a:cxn>
            </a:cxnLst>
            <a:rect l="0" t="0" r="r" b="b"/>
            <a:pathLst>
              <a:path w="130" h="34">
                <a:moveTo>
                  <a:pt x="0" y="34"/>
                </a:moveTo>
                <a:lnTo>
                  <a:pt x="100" y="34"/>
                </a:lnTo>
                <a:lnTo>
                  <a:pt x="13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55" name="Freeform 305"/>
          <p:cNvSpPr>
            <a:spLocks/>
          </p:cNvSpPr>
          <p:nvPr/>
        </p:nvSpPr>
        <p:spPr bwMode="auto">
          <a:xfrm>
            <a:off x="6403975" y="2914650"/>
            <a:ext cx="1588" cy="158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"/>
              </a:cxn>
              <a:cxn ang="0">
                <a:pos x="0" y="0"/>
              </a:cxn>
            </a:cxnLst>
            <a:rect l="0" t="0" r="r" b="b"/>
            <a:pathLst>
              <a:path h="100">
                <a:moveTo>
                  <a:pt x="0" y="0"/>
                </a:moveTo>
                <a:lnTo>
                  <a:pt x="0" y="100"/>
                </a:lnTo>
                <a:lnTo>
                  <a:pt x="0" y="0"/>
                </a:lnTo>
                <a:close/>
              </a:path>
            </a:pathLst>
          </a:custGeom>
          <a:solidFill>
            <a:srgbClr val="3B69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56" name="Line 306"/>
          <p:cNvSpPr>
            <a:spLocks noChangeShapeType="1"/>
          </p:cNvSpPr>
          <p:nvPr/>
        </p:nvSpPr>
        <p:spPr bwMode="auto">
          <a:xfrm>
            <a:off x="6403975" y="2914650"/>
            <a:ext cx="1588" cy="15875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57" name="Line 307"/>
          <p:cNvSpPr>
            <a:spLocks noChangeShapeType="1"/>
          </p:cNvSpPr>
          <p:nvPr/>
        </p:nvSpPr>
        <p:spPr bwMode="auto">
          <a:xfrm flipV="1">
            <a:off x="6178550" y="2994025"/>
            <a:ext cx="155575" cy="15557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58" name="Freeform 308"/>
          <p:cNvSpPr>
            <a:spLocks/>
          </p:cNvSpPr>
          <p:nvPr/>
        </p:nvSpPr>
        <p:spPr bwMode="auto">
          <a:xfrm>
            <a:off x="5981700" y="3130550"/>
            <a:ext cx="203200" cy="2127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4"/>
              </a:cxn>
              <a:cxn ang="0">
                <a:pos x="100" y="134"/>
              </a:cxn>
              <a:cxn ang="0">
                <a:pos x="128" y="100"/>
              </a:cxn>
              <a:cxn ang="0">
                <a:pos x="128" y="0"/>
              </a:cxn>
              <a:cxn ang="0">
                <a:pos x="34" y="0"/>
              </a:cxn>
            </a:cxnLst>
            <a:rect l="0" t="0" r="r" b="b"/>
            <a:pathLst>
              <a:path w="128" h="134">
                <a:moveTo>
                  <a:pt x="34" y="0"/>
                </a:moveTo>
                <a:lnTo>
                  <a:pt x="0" y="34"/>
                </a:lnTo>
                <a:lnTo>
                  <a:pt x="0" y="134"/>
                </a:lnTo>
                <a:lnTo>
                  <a:pt x="100" y="134"/>
                </a:lnTo>
                <a:lnTo>
                  <a:pt x="128" y="100"/>
                </a:lnTo>
                <a:lnTo>
                  <a:pt x="128" y="0"/>
                </a:lnTo>
                <a:lnTo>
                  <a:pt x="34" y="0"/>
                </a:lnTo>
                <a:close/>
              </a:path>
            </a:pathLst>
          </a:custGeom>
          <a:solidFill>
            <a:srgbClr val="4C81BA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59" name="Freeform 309"/>
          <p:cNvSpPr>
            <a:spLocks/>
          </p:cNvSpPr>
          <p:nvPr/>
        </p:nvSpPr>
        <p:spPr bwMode="auto">
          <a:xfrm>
            <a:off x="5981700" y="3130550"/>
            <a:ext cx="2032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0" y="34"/>
              </a:cxn>
              <a:cxn ang="0">
                <a:pos x="128" y="0"/>
              </a:cxn>
            </a:cxnLst>
            <a:rect l="0" t="0" r="r" b="b"/>
            <a:pathLst>
              <a:path w="128" h="34">
                <a:moveTo>
                  <a:pt x="0" y="34"/>
                </a:moveTo>
                <a:lnTo>
                  <a:pt x="100" y="34"/>
                </a:lnTo>
                <a:lnTo>
                  <a:pt x="12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60" name="Freeform 310"/>
          <p:cNvSpPr>
            <a:spLocks/>
          </p:cNvSpPr>
          <p:nvPr/>
        </p:nvSpPr>
        <p:spPr bwMode="auto">
          <a:xfrm>
            <a:off x="6137275" y="3184525"/>
            <a:ext cx="1588" cy="155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8"/>
              </a:cxn>
              <a:cxn ang="0">
                <a:pos x="0" y="0"/>
              </a:cxn>
            </a:cxnLst>
            <a:rect l="0" t="0" r="r" b="b"/>
            <a:pathLst>
              <a:path h="98">
                <a:moveTo>
                  <a:pt x="0" y="0"/>
                </a:moveTo>
                <a:lnTo>
                  <a:pt x="0" y="98"/>
                </a:lnTo>
                <a:lnTo>
                  <a:pt x="0" y="0"/>
                </a:lnTo>
                <a:close/>
              </a:path>
            </a:pathLst>
          </a:custGeom>
          <a:solidFill>
            <a:srgbClr val="3B69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61" name="Line 311"/>
          <p:cNvSpPr>
            <a:spLocks noChangeShapeType="1"/>
          </p:cNvSpPr>
          <p:nvPr/>
        </p:nvSpPr>
        <p:spPr bwMode="auto">
          <a:xfrm>
            <a:off x="6137275" y="3184525"/>
            <a:ext cx="1588" cy="15557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1362" name="Group 1361"/>
          <p:cNvGrpSpPr/>
          <p:nvPr/>
        </p:nvGrpSpPr>
        <p:grpSpPr>
          <a:xfrm>
            <a:off x="6242050" y="3594100"/>
            <a:ext cx="206375" cy="215900"/>
            <a:chOff x="6242050" y="3441700"/>
            <a:chExt cx="206375" cy="215900"/>
          </a:xfrm>
          <a:solidFill>
            <a:srgbClr val="A6A6A6"/>
          </a:solidFill>
        </p:grpSpPr>
        <p:sp>
          <p:nvSpPr>
            <p:cNvPr id="1363" name="Freeform 312"/>
            <p:cNvSpPr>
              <a:spLocks/>
            </p:cNvSpPr>
            <p:nvPr/>
          </p:nvSpPr>
          <p:spPr bwMode="auto">
            <a:xfrm>
              <a:off x="6242050" y="3441700"/>
              <a:ext cx="203200" cy="215900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34"/>
                </a:cxn>
                <a:cxn ang="0">
                  <a:pos x="0" y="136"/>
                </a:cxn>
                <a:cxn ang="0">
                  <a:pos x="100" y="136"/>
                </a:cxn>
                <a:cxn ang="0">
                  <a:pos x="128" y="102"/>
                </a:cxn>
                <a:cxn ang="0">
                  <a:pos x="128" y="0"/>
                </a:cxn>
                <a:cxn ang="0">
                  <a:pos x="34" y="0"/>
                </a:cxn>
              </a:cxnLst>
              <a:rect l="0" t="0" r="r" b="b"/>
              <a:pathLst>
                <a:path w="128" h="136">
                  <a:moveTo>
                    <a:pt x="34" y="0"/>
                  </a:moveTo>
                  <a:lnTo>
                    <a:pt x="0" y="34"/>
                  </a:lnTo>
                  <a:lnTo>
                    <a:pt x="0" y="136"/>
                  </a:lnTo>
                  <a:lnTo>
                    <a:pt x="100" y="136"/>
                  </a:lnTo>
                  <a:lnTo>
                    <a:pt x="128" y="102"/>
                  </a:lnTo>
                  <a:lnTo>
                    <a:pt x="128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64" name="Freeform 313"/>
            <p:cNvSpPr>
              <a:spLocks/>
            </p:cNvSpPr>
            <p:nvPr/>
          </p:nvSpPr>
          <p:spPr bwMode="auto">
            <a:xfrm>
              <a:off x="6242050" y="3441700"/>
              <a:ext cx="206375" cy="5397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02" y="34"/>
                </a:cxn>
                <a:cxn ang="0">
                  <a:pos x="130" y="0"/>
                </a:cxn>
                <a:cxn ang="0">
                  <a:pos x="34" y="0"/>
                </a:cxn>
                <a:cxn ang="0">
                  <a:pos x="0" y="34"/>
                </a:cxn>
              </a:cxnLst>
              <a:rect l="0" t="0" r="r" b="b"/>
              <a:pathLst>
                <a:path w="130" h="34">
                  <a:moveTo>
                    <a:pt x="0" y="34"/>
                  </a:moveTo>
                  <a:lnTo>
                    <a:pt x="102" y="34"/>
                  </a:lnTo>
                  <a:lnTo>
                    <a:pt x="130" y="0"/>
                  </a:lnTo>
                  <a:lnTo>
                    <a:pt x="34" y="0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65" name="Freeform 314"/>
            <p:cNvSpPr>
              <a:spLocks/>
            </p:cNvSpPr>
            <p:nvPr/>
          </p:nvSpPr>
          <p:spPr bwMode="auto">
            <a:xfrm>
              <a:off x="6400800" y="3498850"/>
              <a:ext cx="1588" cy="155575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0" y="0"/>
                </a:cxn>
                <a:cxn ang="0">
                  <a:pos x="0" y="98"/>
                </a:cxn>
              </a:cxnLst>
              <a:rect l="0" t="0" r="r" b="b"/>
              <a:pathLst>
                <a:path h="98">
                  <a:moveTo>
                    <a:pt x="0" y="98"/>
                  </a:moveTo>
                  <a:lnTo>
                    <a:pt x="0" y="0"/>
                  </a:lnTo>
                  <a:lnTo>
                    <a:pt x="0" y="9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66" name="Line 315"/>
            <p:cNvSpPr>
              <a:spLocks noChangeShapeType="1"/>
            </p:cNvSpPr>
            <p:nvPr/>
          </p:nvSpPr>
          <p:spPr bwMode="auto">
            <a:xfrm flipV="1">
              <a:off x="6400800" y="3498850"/>
              <a:ext cx="1588" cy="15557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367" name="Freeform 316"/>
          <p:cNvSpPr>
            <a:spLocks/>
          </p:cNvSpPr>
          <p:nvPr/>
        </p:nvSpPr>
        <p:spPr bwMode="auto">
          <a:xfrm>
            <a:off x="6248400" y="2130425"/>
            <a:ext cx="203200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100" y="136"/>
              </a:cxn>
              <a:cxn ang="0">
                <a:pos x="128" y="102"/>
              </a:cxn>
              <a:cxn ang="0">
                <a:pos x="128" y="0"/>
              </a:cxn>
              <a:cxn ang="0">
                <a:pos x="34" y="0"/>
              </a:cxn>
            </a:cxnLst>
            <a:rect l="0" t="0" r="r" b="b"/>
            <a:pathLst>
              <a:path w="128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100" y="136"/>
                </a:lnTo>
                <a:lnTo>
                  <a:pt x="128" y="102"/>
                </a:lnTo>
                <a:lnTo>
                  <a:pt x="128" y="0"/>
                </a:lnTo>
                <a:lnTo>
                  <a:pt x="34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68" name="Freeform 317"/>
          <p:cNvSpPr>
            <a:spLocks/>
          </p:cNvSpPr>
          <p:nvPr/>
        </p:nvSpPr>
        <p:spPr bwMode="auto">
          <a:xfrm>
            <a:off x="6407150" y="2130425"/>
            <a:ext cx="44450" cy="212725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" y="0"/>
              </a:cxn>
              <a:cxn ang="0">
                <a:pos x="28" y="100"/>
              </a:cxn>
              <a:cxn ang="0">
                <a:pos x="0" y="134"/>
              </a:cxn>
              <a:cxn ang="0">
                <a:pos x="0" y="32"/>
              </a:cxn>
            </a:cxnLst>
            <a:rect l="0" t="0" r="r" b="b"/>
            <a:pathLst>
              <a:path w="28" h="134">
                <a:moveTo>
                  <a:pt x="0" y="32"/>
                </a:moveTo>
                <a:lnTo>
                  <a:pt x="28" y="0"/>
                </a:lnTo>
                <a:lnTo>
                  <a:pt x="28" y="100"/>
                </a:lnTo>
                <a:lnTo>
                  <a:pt x="0" y="134"/>
                </a:lnTo>
                <a:lnTo>
                  <a:pt x="0" y="3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69" name="Freeform 318"/>
          <p:cNvSpPr>
            <a:spLocks/>
          </p:cNvSpPr>
          <p:nvPr/>
        </p:nvSpPr>
        <p:spPr bwMode="auto">
          <a:xfrm>
            <a:off x="6248400" y="2130425"/>
            <a:ext cx="20637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0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30" h="34">
                <a:moveTo>
                  <a:pt x="0" y="34"/>
                </a:moveTo>
                <a:lnTo>
                  <a:pt x="102" y="34"/>
                </a:lnTo>
                <a:lnTo>
                  <a:pt x="130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70" name="Freeform 319"/>
          <p:cNvSpPr>
            <a:spLocks/>
          </p:cNvSpPr>
          <p:nvPr/>
        </p:nvSpPr>
        <p:spPr bwMode="auto">
          <a:xfrm>
            <a:off x="6248400" y="1409700"/>
            <a:ext cx="203200" cy="2127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4"/>
              </a:cxn>
              <a:cxn ang="0">
                <a:pos x="100" y="134"/>
              </a:cxn>
              <a:cxn ang="0">
                <a:pos x="128" y="100"/>
              </a:cxn>
              <a:cxn ang="0">
                <a:pos x="128" y="0"/>
              </a:cxn>
              <a:cxn ang="0">
                <a:pos x="34" y="0"/>
              </a:cxn>
            </a:cxnLst>
            <a:rect l="0" t="0" r="r" b="b"/>
            <a:pathLst>
              <a:path w="128" h="134">
                <a:moveTo>
                  <a:pt x="34" y="0"/>
                </a:moveTo>
                <a:lnTo>
                  <a:pt x="0" y="34"/>
                </a:lnTo>
                <a:lnTo>
                  <a:pt x="0" y="134"/>
                </a:lnTo>
                <a:lnTo>
                  <a:pt x="100" y="134"/>
                </a:lnTo>
                <a:lnTo>
                  <a:pt x="128" y="100"/>
                </a:lnTo>
                <a:lnTo>
                  <a:pt x="128" y="0"/>
                </a:lnTo>
                <a:lnTo>
                  <a:pt x="34" y="0"/>
                </a:lnTo>
                <a:close/>
              </a:path>
            </a:pathLst>
          </a:custGeom>
          <a:solidFill>
            <a:srgbClr val="D577C3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71" name="Freeform 320"/>
          <p:cNvSpPr>
            <a:spLocks/>
          </p:cNvSpPr>
          <p:nvPr/>
        </p:nvSpPr>
        <p:spPr bwMode="auto">
          <a:xfrm>
            <a:off x="6407150" y="1406525"/>
            <a:ext cx="44450" cy="21590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28" y="0"/>
              </a:cxn>
              <a:cxn ang="0">
                <a:pos x="28" y="102"/>
              </a:cxn>
              <a:cxn ang="0">
                <a:pos x="0" y="136"/>
              </a:cxn>
              <a:cxn ang="0">
                <a:pos x="0" y="34"/>
              </a:cxn>
            </a:cxnLst>
            <a:rect l="0" t="0" r="r" b="b"/>
            <a:pathLst>
              <a:path w="28" h="136">
                <a:moveTo>
                  <a:pt x="0" y="34"/>
                </a:moveTo>
                <a:lnTo>
                  <a:pt x="28" y="0"/>
                </a:lnTo>
                <a:lnTo>
                  <a:pt x="28" y="102"/>
                </a:lnTo>
                <a:lnTo>
                  <a:pt x="0" y="136"/>
                </a:lnTo>
                <a:lnTo>
                  <a:pt x="0" y="34"/>
                </a:lnTo>
                <a:close/>
              </a:path>
            </a:pathLst>
          </a:custGeom>
          <a:solidFill>
            <a:srgbClr val="D577C3"/>
          </a:solidFill>
          <a:ln w="9525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72" name="Freeform 321"/>
          <p:cNvSpPr>
            <a:spLocks/>
          </p:cNvSpPr>
          <p:nvPr/>
        </p:nvSpPr>
        <p:spPr bwMode="auto">
          <a:xfrm>
            <a:off x="6248400" y="1409700"/>
            <a:ext cx="20637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0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30" h="34">
                <a:moveTo>
                  <a:pt x="0" y="34"/>
                </a:moveTo>
                <a:lnTo>
                  <a:pt x="102" y="34"/>
                </a:lnTo>
                <a:lnTo>
                  <a:pt x="130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rgbClr val="D577C3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73" name="Line 322"/>
          <p:cNvSpPr>
            <a:spLocks noChangeShapeType="1"/>
          </p:cNvSpPr>
          <p:nvPr/>
        </p:nvSpPr>
        <p:spPr bwMode="auto">
          <a:xfrm flipV="1">
            <a:off x="6178550" y="2257425"/>
            <a:ext cx="155575" cy="15557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74" name="Line 323"/>
          <p:cNvSpPr>
            <a:spLocks noChangeShapeType="1"/>
          </p:cNvSpPr>
          <p:nvPr/>
        </p:nvSpPr>
        <p:spPr bwMode="auto">
          <a:xfrm flipV="1">
            <a:off x="6178550" y="1552575"/>
            <a:ext cx="155575" cy="15557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1375" name="Group 1374"/>
          <p:cNvGrpSpPr/>
          <p:nvPr/>
        </p:nvGrpSpPr>
        <p:grpSpPr>
          <a:xfrm>
            <a:off x="5981700" y="2387600"/>
            <a:ext cx="203200" cy="215900"/>
            <a:chOff x="5981700" y="2235200"/>
            <a:chExt cx="203200" cy="215900"/>
          </a:xfrm>
          <a:solidFill>
            <a:srgbClr val="A6A6A6"/>
          </a:solidFill>
        </p:grpSpPr>
        <p:sp>
          <p:nvSpPr>
            <p:cNvPr id="1376" name="Freeform 324"/>
            <p:cNvSpPr>
              <a:spLocks/>
            </p:cNvSpPr>
            <p:nvPr/>
          </p:nvSpPr>
          <p:spPr bwMode="auto">
            <a:xfrm>
              <a:off x="5981700" y="2238375"/>
              <a:ext cx="203200" cy="21272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32"/>
                </a:cxn>
                <a:cxn ang="0">
                  <a:pos x="0" y="134"/>
                </a:cxn>
                <a:cxn ang="0">
                  <a:pos x="100" y="134"/>
                </a:cxn>
                <a:cxn ang="0">
                  <a:pos x="128" y="100"/>
                </a:cxn>
                <a:cxn ang="0">
                  <a:pos x="128" y="0"/>
                </a:cxn>
                <a:cxn ang="0">
                  <a:pos x="34" y="0"/>
                </a:cxn>
              </a:cxnLst>
              <a:rect l="0" t="0" r="r" b="b"/>
              <a:pathLst>
                <a:path w="128" h="134">
                  <a:moveTo>
                    <a:pt x="34" y="0"/>
                  </a:moveTo>
                  <a:lnTo>
                    <a:pt x="0" y="32"/>
                  </a:lnTo>
                  <a:lnTo>
                    <a:pt x="0" y="134"/>
                  </a:lnTo>
                  <a:lnTo>
                    <a:pt x="100" y="134"/>
                  </a:lnTo>
                  <a:lnTo>
                    <a:pt x="128" y="100"/>
                  </a:lnTo>
                  <a:lnTo>
                    <a:pt x="128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77" name="Freeform 325"/>
            <p:cNvSpPr>
              <a:spLocks/>
            </p:cNvSpPr>
            <p:nvPr/>
          </p:nvSpPr>
          <p:spPr bwMode="auto">
            <a:xfrm>
              <a:off x="6140450" y="2235200"/>
              <a:ext cx="44450" cy="21272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8" y="0"/>
                </a:cxn>
                <a:cxn ang="0">
                  <a:pos x="28" y="102"/>
                </a:cxn>
                <a:cxn ang="0">
                  <a:pos x="0" y="134"/>
                </a:cxn>
                <a:cxn ang="0">
                  <a:pos x="0" y="34"/>
                </a:cxn>
              </a:cxnLst>
              <a:rect l="0" t="0" r="r" b="b"/>
              <a:pathLst>
                <a:path w="28" h="134">
                  <a:moveTo>
                    <a:pt x="0" y="34"/>
                  </a:moveTo>
                  <a:lnTo>
                    <a:pt x="28" y="0"/>
                  </a:lnTo>
                  <a:lnTo>
                    <a:pt x="28" y="102"/>
                  </a:lnTo>
                  <a:lnTo>
                    <a:pt x="0" y="1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78" name="Freeform 326"/>
            <p:cNvSpPr>
              <a:spLocks/>
            </p:cNvSpPr>
            <p:nvPr/>
          </p:nvSpPr>
          <p:spPr bwMode="auto">
            <a:xfrm>
              <a:off x="5981700" y="2238375"/>
              <a:ext cx="203200" cy="50800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00" y="32"/>
                </a:cxn>
                <a:cxn ang="0">
                  <a:pos x="128" y="0"/>
                </a:cxn>
                <a:cxn ang="0">
                  <a:pos x="34" y="0"/>
                </a:cxn>
                <a:cxn ang="0">
                  <a:pos x="0" y="32"/>
                </a:cxn>
              </a:cxnLst>
              <a:rect l="0" t="0" r="r" b="b"/>
              <a:pathLst>
                <a:path w="128" h="32">
                  <a:moveTo>
                    <a:pt x="0" y="32"/>
                  </a:moveTo>
                  <a:lnTo>
                    <a:pt x="100" y="32"/>
                  </a:lnTo>
                  <a:lnTo>
                    <a:pt x="128" y="0"/>
                  </a:lnTo>
                  <a:lnTo>
                    <a:pt x="34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379" name="Line 327"/>
          <p:cNvSpPr>
            <a:spLocks noChangeShapeType="1"/>
          </p:cNvSpPr>
          <p:nvPr/>
        </p:nvSpPr>
        <p:spPr bwMode="auto">
          <a:xfrm flipV="1">
            <a:off x="5927725" y="2533650"/>
            <a:ext cx="130175" cy="13017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80" name="Freeform 328"/>
          <p:cNvSpPr>
            <a:spLocks/>
          </p:cNvSpPr>
          <p:nvPr/>
        </p:nvSpPr>
        <p:spPr bwMode="auto">
          <a:xfrm>
            <a:off x="5746750" y="2657475"/>
            <a:ext cx="203200" cy="2127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4"/>
              </a:cxn>
              <a:cxn ang="0">
                <a:pos x="100" y="134"/>
              </a:cxn>
              <a:cxn ang="0">
                <a:pos x="128" y="100"/>
              </a:cxn>
              <a:cxn ang="0">
                <a:pos x="128" y="0"/>
              </a:cxn>
              <a:cxn ang="0">
                <a:pos x="34" y="0"/>
              </a:cxn>
            </a:cxnLst>
            <a:rect l="0" t="0" r="r" b="b"/>
            <a:pathLst>
              <a:path w="128" h="134">
                <a:moveTo>
                  <a:pt x="34" y="0"/>
                </a:moveTo>
                <a:lnTo>
                  <a:pt x="0" y="34"/>
                </a:lnTo>
                <a:lnTo>
                  <a:pt x="0" y="134"/>
                </a:lnTo>
                <a:lnTo>
                  <a:pt x="100" y="134"/>
                </a:lnTo>
                <a:lnTo>
                  <a:pt x="128" y="100"/>
                </a:lnTo>
                <a:lnTo>
                  <a:pt x="128" y="0"/>
                </a:lnTo>
                <a:lnTo>
                  <a:pt x="34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81" name="Freeform 329"/>
          <p:cNvSpPr>
            <a:spLocks/>
          </p:cNvSpPr>
          <p:nvPr/>
        </p:nvSpPr>
        <p:spPr bwMode="auto">
          <a:xfrm>
            <a:off x="5905500" y="2654300"/>
            <a:ext cx="44450" cy="21590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28" y="0"/>
              </a:cxn>
              <a:cxn ang="0">
                <a:pos x="28" y="102"/>
              </a:cxn>
              <a:cxn ang="0">
                <a:pos x="0" y="136"/>
              </a:cxn>
              <a:cxn ang="0">
                <a:pos x="0" y="34"/>
              </a:cxn>
            </a:cxnLst>
            <a:rect l="0" t="0" r="r" b="b"/>
            <a:pathLst>
              <a:path w="28" h="136">
                <a:moveTo>
                  <a:pt x="0" y="34"/>
                </a:moveTo>
                <a:lnTo>
                  <a:pt x="28" y="0"/>
                </a:lnTo>
                <a:lnTo>
                  <a:pt x="28" y="102"/>
                </a:lnTo>
                <a:lnTo>
                  <a:pt x="0" y="136"/>
                </a:lnTo>
                <a:lnTo>
                  <a:pt x="0" y="3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82" name="Freeform 330"/>
          <p:cNvSpPr>
            <a:spLocks/>
          </p:cNvSpPr>
          <p:nvPr/>
        </p:nvSpPr>
        <p:spPr bwMode="auto">
          <a:xfrm>
            <a:off x="5746750" y="2657475"/>
            <a:ext cx="20637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0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30" h="34">
                <a:moveTo>
                  <a:pt x="0" y="34"/>
                </a:moveTo>
                <a:lnTo>
                  <a:pt x="102" y="34"/>
                </a:lnTo>
                <a:lnTo>
                  <a:pt x="130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83" name="Line 331"/>
          <p:cNvSpPr>
            <a:spLocks noChangeShapeType="1"/>
          </p:cNvSpPr>
          <p:nvPr/>
        </p:nvSpPr>
        <p:spPr bwMode="auto">
          <a:xfrm flipV="1">
            <a:off x="5619750" y="2774950"/>
            <a:ext cx="196850" cy="1968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84" name="Line 332"/>
          <p:cNvSpPr>
            <a:spLocks noChangeShapeType="1"/>
          </p:cNvSpPr>
          <p:nvPr/>
        </p:nvSpPr>
        <p:spPr bwMode="auto">
          <a:xfrm>
            <a:off x="5845175" y="2136775"/>
            <a:ext cx="1588" cy="5397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85" name="Line 333"/>
          <p:cNvSpPr>
            <a:spLocks noChangeShapeType="1"/>
          </p:cNvSpPr>
          <p:nvPr/>
        </p:nvSpPr>
        <p:spPr bwMode="auto">
          <a:xfrm flipV="1">
            <a:off x="5927725" y="3267075"/>
            <a:ext cx="130175" cy="1333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86" name="Freeform 334"/>
          <p:cNvSpPr>
            <a:spLocks/>
          </p:cNvSpPr>
          <p:nvPr/>
        </p:nvSpPr>
        <p:spPr bwMode="auto">
          <a:xfrm>
            <a:off x="5746750" y="3397250"/>
            <a:ext cx="206375" cy="2127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4"/>
              </a:cxn>
              <a:cxn ang="0">
                <a:pos x="100" y="134"/>
              </a:cxn>
              <a:cxn ang="0">
                <a:pos x="130" y="100"/>
              </a:cxn>
              <a:cxn ang="0">
                <a:pos x="130" y="0"/>
              </a:cxn>
              <a:cxn ang="0">
                <a:pos x="34" y="0"/>
              </a:cxn>
            </a:cxnLst>
            <a:rect l="0" t="0" r="r" b="b"/>
            <a:pathLst>
              <a:path w="130" h="134">
                <a:moveTo>
                  <a:pt x="34" y="0"/>
                </a:moveTo>
                <a:lnTo>
                  <a:pt x="0" y="34"/>
                </a:lnTo>
                <a:lnTo>
                  <a:pt x="0" y="134"/>
                </a:lnTo>
                <a:lnTo>
                  <a:pt x="100" y="134"/>
                </a:lnTo>
                <a:lnTo>
                  <a:pt x="130" y="100"/>
                </a:lnTo>
                <a:lnTo>
                  <a:pt x="130" y="0"/>
                </a:lnTo>
                <a:lnTo>
                  <a:pt x="34" y="0"/>
                </a:lnTo>
                <a:close/>
              </a:path>
            </a:pathLst>
          </a:custGeom>
          <a:solidFill>
            <a:srgbClr val="FA2B1D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87" name="Freeform 335"/>
          <p:cNvSpPr>
            <a:spLocks/>
          </p:cNvSpPr>
          <p:nvPr/>
        </p:nvSpPr>
        <p:spPr bwMode="auto">
          <a:xfrm>
            <a:off x="5749925" y="3400425"/>
            <a:ext cx="196850" cy="50800"/>
          </a:xfrm>
          <a:custGeom>
            <a:avLst/>
            <a:gdLst/>
            <a:ahLst/>
            <a:cxnLst>
              <a:cxn ang="0">
                <a:pos x="124" y="0"/>
              </a:cxn>
              <a:cxn ang="0">
                <a:pos x="96" y="32"/>
              </a:cxn>
              <a:cxn ang="0">
                <a:pos x="0" y="32"/>
              </a:cxn>
            </a:cxnLst>
            <a:rect l="0" t="0" r="r" b="b"/>
            <a:pathLst>
              <a:path w="124" h="32">
                <a:moveTo>
                  <a:pt x="124" y="0"/>
                </a:moveTo>
                <a:lnTo>
                  <a:pt x="96" y="32"/>
                </a:lnTo>
                <a:lnTo>
                  <a:pt x="0" y="3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88" name="Line 336"/>
          <p:cNvSpPr>
            <a:spLocks noChangeShapeType="1"/>
          </p:cNvSpPr>
          <p:nvPr/>
        </p:nvSpPr>
        <p:spPr bwMode="auto">
          <a:xfrm flipV="1">
            <a:off x="5902325" y="3451225"/>
            <a:ext cx="1588" cy="15875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89" name="Line 337"/>
          <p:cNvSpPr>
            <a:spLocks noChangeShapeType="1"/>
          </p:cNvSpPr>
          <p:nvPr/>
        </p:nvSpPr>
        <p:spPr bwMode="auto">
          <a:xfrm>
            <a:off x="6073775" y="2613025"/>
            <a:ext cx="1588" cy="5397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90" name="Line 338"/>
          <p:cNvSpPr>
            <a:spLocks noChangeShapeType="1"/>
          </p:cNvSpPr>
          <p:nvPr/>
        </p:nvSpPr>
        <p:spPr bwMode="auto">
          <a:xfrm>
            <a:off x="5845175" y="2882900"/>
            <a:ext cx="1588" cy="5397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91" name="Line 339"/>
          <p:cNvSpPr>
            <a:spLocks noChangeShapeType="1"/>
          </p:cNvSpPr>
          <p:nvPr/>
        </p:nvSpPr>
        <p:spPr bwMode="auto">
          <a:xfrm>
            <a:off x="6073775" y="1879600"/>
            <a:ext cx="1588" cy="5270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92" name="Line 340"/>
          <p:cNvSpPr>
            <a:spLocks noChangeShapeType="1"/>
          </p:cNvSpPr>
          <p:nvPr/>
        </p:nvSpPr>
        <p:spPr bwMode="auto">
          <a:xfrm>
            <a:off x="6343650" y="3086100"/>
            <a:ext cx="1588" cy="5270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93" name="Line 341"/>
          <p:cNvSpPr>
            <a:spLocks noChangeShapeType="1"/>
          </p:cNvSpPr>
          <p:nvPr/>
        </p:nvSpPr>
        <p:spPr bwMode="auto">
          <a:xfrm>
            <a:off x="6343650" y="2355850"/>
            <a:ext cx="1588" cy="5270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94" name="Line 342"/>
          <p:cNvSpPr>
            <a:spLocks noChangeShapeType="1"/>
          </p:cNvSpPr>
          <p:nvPr/>
        </p:nvSpPr>
        <p:spPr bwMode="auto">
          <a:xfrm>
            <a:off x="6343650" y="1631950"/>
            <a:ext cx="1588" cy="5143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95" name="Freeform 343"/>
          <p:cNvSpPr>
            <a:spLocks/>
          </p:cNvSpPr>
          <p:nvPr/>
        </p:nvSpPr>
        <p:spPr bwMode="auto">
          <a:xfrm>
            <a:off x="5981700" y="1666875"/>
            <a:ext cx="203200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100" y="136"/>
              </a:cxn>
              <a:cxn ang="0">
                <a:pos x="128" y="102"/>
              </a:cxn>
              <a:cxn ang="0">
                <a:pos x="128" y="0"/>
              </a:cxn>
              <a:cxn ang="0">
                <a:pos x="34" y="0"/>
              </a:cxn>
            </a:cxnLst>
            <a:rect l="0" t="0" r="r" b="b"/>
            <a:pathLst>
              <a:path w="128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100" y="136"/>
                </a:lnTo>
                <a:lnTo>
                  <a:pt x="128" y="102"/>
                </a:lnTo>
                <a:lnTo>
                  <a:pt x="128" y="0"/>
                </a:lnTo>
                <a:lnTo>
                  <a:pt x="34" y="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96" name="Freeform 344"/>
          <p:cNvSpPr>
            <a:spLocks/>
          </p:cNvSpPr>
          <p:nvPr/>
        </p:nvSpPr>
        <p:spPr bwMode="auto">
          <a:xfrm>
            <a:off x="6140450" y="1666875"/>
            <a:ext cx="44450" cy="212725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" y="0"/>
              </a:cxn>
              <a:cxn ang="0">
                <a:pos x="28" y="100"/>
              </a:cxn>
              <a:cxn ang="0">
                <a:pos x="0" y="134"/>
              </a:cxn>
              <a:cxn ang="0">
                <a:pos x="0" y="32"/>
              </a:cxn>
            </a:cxnLst>
            <a:rect l="0" t="0" r="r" b="b"/>
            <a:pathLst>
              <a:path w="28" h="134">
                <a:moveTo>
                  <a:pt x="0" y="32"/>
                </a:moveTo>
                <a:lnTo>
                  <a:pt x="28" y="0"/>
                </a:lnTo>
                <a:lnTo>
                  <a:pt x="28" y="100"/>
                </a:lnTo>
                <a:lnTo>
                  <a:pt x="0" y="134"/>
                </a:lnTo>
                <a:lnTo>
                  <a:pt x="0" y="32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97" name="Freeform 345"/>
          <p:cNvSpPr>
            <a:spLocks/>
          </p:cNvSpPr>
          <p:nvPr/>
        </p:nvSpPr>
        <p:spPr bwMode="auto">
          <a:xfrm>
            <a:off x="5981700" y="1666875"/>
            <a:ext cx="2032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0" y="34"/>
              </a:cxn>
              <a:cxn ang="0">
                <a:pos x="128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28" h="34">
                <a:moveTo>
                  <a:pt x="0" y="34"/>
                </a:moveTo>
                <a:lnTo>
                  <a:pt x="100" y="34"/>
                </a:lnTo>
                <a:lnTo>
                  <a:pt x="128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98" name="Line 346"/>
          <p:cNvSpPr>
            <a:spLocks noChangeShapeType="1"/>
          </p:cNvSpPr>
          <p:nvPr/>
        </p:nvSpPr>
        <p:spPr bwMode="auto">
          <a:xfrm flipV="1">
            <a:off x="5927725" y="1825625"/>
            <a:ext cx="130175" cy="1333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99" name="Freeform 347"/>
          <p:cNvSpPr>
            <a:spLocks/>
          </p:cNvSpPr>
          <p:nvPr/>
        </p:nvSpPr>
        <p:spPr bwMode="auto">
          <a:xfrm>
            <a:off x="5746750" y="1933575"/>
            <a:ext cx="203200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100" y="136"/>
              </a:cxn>
              <a:cxn ang="0">
                <a:pos x="128" y="102"/>
              </a:cxn>
              <a:cxn ang="0">
                <a:pos x="128" y="0"/>
              </a:cxn>
              <a:cxn ang="0">
                <a:pos x="34" y="0"/>
              </a:cxn>
            </a:cxnLst>
            <a:rect l="0" t="0" r="r" b="b"/>
            <a:pathLst>
              <a:path w="128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100" y="136"/>
                </a:lnTo>
                <a:lnTo>
                  <a:pt x="128" y="102"/>
                </a:lnTo>
                <a:lnTo>
                  <a:pt x="128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00" name="Freeform 348"/>
          <p:cNvSpPr>
            <a:spLocks/>
          </p:cNvSpPr>
          <p:nvPr/>
        </p:nvSpPr>
        <p:spPr bwMode="auto">
          <a:xfrm>
            <a:off x="5905500" y="1933575"/>
            <a:ext cx="44450" cy="21272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28" y="0"/>
              </a:cxn>
              <a:cxn ang="0">
                <a:pos x="28" y="100"/>
              </a:cxn>
              <a:cxn ang="0">
                <a:pos x="0" y="134"/>
              </a:cxn>
              <a:cxn ang="0">
                <a:pos x="0" y="34"/>
              </a:cxn>
            </a:cxnLst>
            <a:rect l="0" t="0" r="r" b="b"/>
            <a:pathLst>
              <a:path w="28" h="134">
                <a:moveTo>
                  <a:pt x="0" y="34"/>
                </a:moveTo>
                <a:lnTo>
                  <a:pt x="28" y="0"/>
                </a:lnTo>
                <a:lnTo>
                  <a:pt x="28" y="100"/>
                </a:lnTo>
                <a:lnTo>
                  <a:pt x="0" y="134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01" name="Freeform 349"/>
          <p:cNvSpPr>
            <a:spLocks/>
          </p:cNvSpPr>
          <p:nvPr/>
        </p:nvSpPr>
        <p:spPr bwMode="auto">
          <a:xfrm>
            <a:off x="5746750" y="1933575"/>
            <a:ext cx="206375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2" y="34"/>
              </a:cxn>
              <a:cxn ang="0">
                <a:pos x="130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30" h="34">
                <a:moveTo>
                  <a:pt x="0" y="34"/>
                </a:moveTo>
                <a:lnTo>
                  <a:pt x="102" y="34"/>
                </a:lnTo>
                <a:lnTo>
                  <a:pt x="130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02" name="Line 350"/>
          <p:cNvSpPr>
            <a:spLocks noChangeShapeType="1"/>
          </p:cNvSpPr>
          <p:nvPr/>
        </p:nvSpPr>
        <p:spPr bwMode="auto">
          <a:xfrm flipV="1">
            <a:off x="5619750" y="2066925"/>
            <a:ext cx="196850" cy="1968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03" name="Line 351"/>
          <p:cNvSpPr>
            <a:spLocks noChangeShapeType="1"/>
          </p:cNvSpPr>
          <p:nvPr/>
        </p:nvSpPr>
        <p:spPr bwMode="auto">
          <a:xfrm flipV="1">
            <a:off x="5619750" y="3521075"/>
            <a:ext cx="196850" cy="1968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04" name="Freeform 352"/>
          <p:cNvSpPr>
            <a:spLocks/>
          </p:cNvSpPr>
          <p:nvPr/>
        </p:nvSpPr>
        <p:spPr bwMode="auto">
          <a:xfrm>
            <a:off x="5480050" y="3657600"/>
            <a:ext cx="206375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100" y="136"/>
              </a:cxn>
              <a:cxn ang="0">
                <a:pos x="130" y="102"/>
              </a:cxn>
              <a:cxn ang="0">
                <a:pos x="130" y="0"/>
              </a:cxn>
              <a:cxn ang="0">
                <a:pos x="34" y="0"/>
              </a:cxn>
            </a:cxnLst>
            <a:rect l="0" t="0" r="r" b="b"/>
            <a:pathLst>
              <a:path w="130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100" y="136"/>
                </a:lnTo>
                <a:lnTo>
                  <a:pt x="130" y="102"/>
                </a:lnTo>
                <a:lnTo>
                  <a:pt x="130" y="0"/>
                </a:lnTo>
                <a:lnTo>
                  <a:pt x="34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05" name="Freeform 353"/>
          <p:cNvSpPr>
            <a:spLocks/>
          </p:cNvSpPr>
          <p:nvPr/>
        </p:nvSpPr>
        <p:spPr bwMode="auto">
          <a:xfrm>
            <a:off x="5483225" y="3663950"/>
            <a:ext cx="196850" cy="50800"/>
          </a:xfrm>
          <a:custGeom>
            <a:avLst/>
            <a:gdLst/>
            <a:ahLst/>
            <a:cxnLst>
              <a:cxn ang="0">
                <a:pos x="124" y="0"/>
              </a:cxn>
              <a:cxn ang="0">
                <a:pos x="96" y="32"/>
              </a:cxn>
              <a:cxn ang="0">
                <a:pos x="0" y="32"/>
              </a:cxn>
            </a:cxnLst>
            <a:rect l="0" t="0" r="r" b="b"/>
            <a:pathLst>
              <a:path w="124" h="32">
                <a:moveTo>
                  <a:pt x="124" y="0"/>
                </a:moveTo>
                <a:lnTo>
                  <a:pt x="96" y="32"/>
                </a:lnTo>
                <a:lnTo>
                  <a:pt x="0" y="3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06" name="Freeform 354"/>
          <p:cNvSpPr>
            <a:spLocks/>
          </p:cNvSpPr>
          <p:nvPr/>
        </p:nvSpPr>
        <p:spPr bwMode="auto">
          <a:xfrm>
            <a:off x="5638800" y="3711575"/>
            <a:ext cx="1588" cy="158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"/>
              </a:cxn>
              <a:cxn ang="0">
                <a:pos x="0" y="0"/>
              </a:cxn>
            </a:cxnLst>
            <a:rect l="0" t="0" r="r" b="b"/>
            <a:pathLst>
              <a:path h="100">
                <a:moveTo>
                  <a:pt x="0" y="0"/>
                </a:moveTo>
                <a:lnTo>
                  <a:pt x="0" y="100"/>
                </a:lnTo>
                <a:lnTo>
                  <a:pt x="0" y="0"/>
                </a:lnTo>
                <a:close/>
              </a:path>
            </a:pathLst>
          </a:custGeom>
          <a:solidFill>
            <a:srgbClr val="FB0F0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07" name="Line 355"/>
          <p:cNvSpPr>
            <a:spLocks noChangeShapeType="1"/>
          </p:cNvSpPr>
          <p:nvPr/>
        </p:nvSpPr>
        <p:spPr bwMode="auto">
          <a:xfrm>
            <a:off x="5638800" y="3711575"/>
            <a:ext cx="1588" cy="15875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08" name="Line 356"/>
          <p:cNvSpPr>
            <a:spLocks noChangeShapeType="1"/>
          </p:cNvSpPr>
          <p:nvPr/>
        </p:nvSpPr>
        <p:spPr bwMode="auto">
          <a:xfrm>
            <a:off x="5588000" y="3133725"/>
            <a:ext cx="1588" cy="5397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1409" name="Group 1408"/>
          <p:cNvGrpSpPr/>
          <p:nvPr/>
        </p:nvGrpSpPr>
        <p:grpSpPr>
          <a:xfrm>
            <a:off x="5416550" y="2914650"/>
            <a:ext cx="269875" cy="231775"/>
            <a:chOff x="5416550" y="2762250"/>
            <a:chExt cx="269875" cy="231775"/>
          </a:xfrm>
          <a:solidFill>
            <a:srgbClr val="A6A6A6"/>
          </a:solidFill>
        </p:grpSpPr>
        <p:sp>
          <p:nvSpPr>
            <p:cNvPr id="1410" name="Line 119"/>
            <p:cNvSpPr>
              <a:spLocks noChangeShapeType="1"/>
            </p:cNvSpPr>
            <p:nvPr/>
          </p:nvSpPr>
          <p:spPr bwMode="auto">
            <a:xfrm>
              <a:off x="5632450" y="2762250"/>
              <a:ext cx="1588" cy="16192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11" name="Line 177"/>
            <p:cNvSpPr>
              <a:spLocks noChangeShapeType="1"/>
            </p:cNvSpPr>
            <p:nvPr/>
          </p:nvSpPr>
          <p:spPr bwMode="auto">
            <a:xfrm flipV="1">
              <a:off x="5416550" y="2933700"/>
              <a:ext cx="60325" cy="50800"/>
            </a:xfrm>
            <a:prstGeom prst="line">
              <a:avLst/>
            </a:prstGeom>
            <a:grpFill/>
            <a:ln w="190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12" name="Freeform 357"/>
            <p:cNvSpPr>
              <a:spLocks/>
            </p:cNvSpPr>
            <p:nvPr/>
          </p:nvSpPr>
          <p:spPr bwMode="auto">
            <a:xfrm>
              <a:off x="5480050" y="2781300"/>
              <a:ext cx="203200" cy="21272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34"/>
                </a:cxn>
                <a:cxn ang="0">
                  <a:pos x="0" y="134"/>
                </a:cxn>
                <a:cxn ang="0">
                  <a:pos x="100" y="134"/>
                </a:cxn>
                <a:cxn ang="0">
                  <a:pos x="128" y="100"/>
                </a:cxn>
                <a:cxn ang="0">
                  <a:pos x="128" y="0"/>
                </a:cxn>
                <a:cxn ang="0">
                  <a:pos x="34" y="0"/>
                </a:cxn>
              </a:cxnLst>
              <a:rect l="0" t="0" r="r" b="b"/>
              <a:pathLst>
                <a:path w="128" h="134">
                  <a:moveTo>
                    <a:pt x="34" y="0"/>
                  </a:moveTo>
                  <a:lnTo>
                    <a:pt x="0" y="34"/>
                  </a:lnTo>
                  <a:lnTo>
                    <a:pt x="0" y="134"/>
                  </a:lnTo>
                  <a:lnTo>
                    <a:pt x="100" y="134"/>
                  </a:lnTo>
                  <a:lnTo>
                    <a:pt x="128" y="100"/>
                  </a:lnTo>
                  <a:lnTo>
                    <a:pt x="128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13" name="Freeform 358"/>
            <p:cNvSpPr>
              <a:spLocks/>
            </p:cNvSpPr>
            <p:nvPr/>
          </p:nvSpPr>
          <p:spPr bwMode="auto">
            <a:xfrm>
              <a:off x="5638800" y="2778125"/>
              <a:ext cx="44450" cy="21590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8" y="0"/>
                </a:cxn>
                <a:cxn ang="0">
                  <a:pos x="28" y="102"/>
                </a:cxn>
                <a:cxn ang="0">
                  <a:pos x="0" y="136"/>
                </a:cxn>
                <a:cxn ang="0">
                  <a:pos x="0" y="34"/>
                </a:cxn>
              </a:cxnLst>
              <a:rect l="0" t="0" r="r" b="b"/>
              <a:pathLst>
                <a:path w="28" h="136">
                  <a:moveTo>
                    <a:pt x="0" y="34"/>
                  </a:moveTo>
                  <a:lnTo>
                    <a:pt x="28" y="0"/>
                  </a:lnTo>
                  <a:lnTo>
                    <a:pt x="28" y="102"/>
                  </a:lnTo>
                  <a:lnTo>
                    <a:pt x="0" y="136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14" name="Freeform 359"/>
            <p:cNvSpPr>
              <a:spLocks/>
            </p:cNvSpPr>
            <p:nvPr/>
          </p:nvSpPr>
          <p:spPr bwMode="auto">
            <a:xfrm>
              <a:off x="5480050" y="2781300"/>
              <a:ext cx="206375" cy="5397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02" y="34"/>
                </a:cxn>
                <a:cxn ang="0">
                  <a:pos x="130" y="0"/>
                </a:cxn>
                <a:cxn ang="0">
                  <a:pos x="34" y="0"/>
                </a:cxn>
                <a:cxn ang="0">
                  <a:pos x="0" y="34"/>
                </a:cxn>
              </a:cxnLst>
              <a:rect l="0" t="0" r="r" b="b"/>
              <a:pathLst>
                <a:path w="130" h="34">
                  <a:moveTo>
                    <a:pt x="0" y="34"/>
                  </a:moveTo>
                  <a:lnTo>
                    <a:pt x="102" y="34"/>
                  </a:lnTo>
                  <a:lnTo>
                    <a:pt x="130" y="0"/>
                  </a:lnTo>
                  <a:lnTo>
                    <a:pt x="34" y="0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415" name="Line 360"/>
          <p:cNvSpPr>
            <a:spLocks noChangeShapeType="1"/>
          </p:cNvSpPr>
          <p:nvPr/>
        </p:nvSpPr>
        <p:spPr bwMode="auto">
          <a:xfrm>
            <a:off x="5588000" y="2425700"/>
            <a:ext cx="1588" cy="5270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16" name="Freeform 361"/>
          <p:cNvSpPr>
            <a:spLocks/>
          </p:cNvSpPr>
          <p:nvPr/>
        </p:nvSpPr>
        <p:spPr bwMode="auto">
          <a:xfrm>
            <a:off x="5480050" y="2209800"/>
            <a:ext cx="203200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100" y="136"/>
              </a:cxn>
              <a:cxn ang="0">
                <a:pos x="128" y="102"/>
              </a:cxn>
              <a:cxn ang="0">
                <a:pos x="128" y="0"/>
              </a:cxn>
              <a:cxn ang="0">
                <a:pos x="34" y="0"/>
              </a:cxn>
            </a:cxnLst>
            <a:rect l="0" t="0" r="r" b="b"/>
            <a:pathLst>
              <a:path w="128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100" y="136"/>
                </a:lnTo>
                <a:lnTo>
                  <a:pt x="128" y="102"/>
                </a:lnTo>
                <a:lnTo>
                  <a:pt x="128" y="0"/>
                </a:lnTo>
                <a:lnTo>
                  <a:pt x="34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17" name="Freeform 362"/>
          <p:cNvSpPr>
            <a:spLocks/>
          </p:cNvSpPr>
          <p:nvPr/>
        </p:nvSpPr>
        <p:spPr bwMode="auto">
          <a:xfrm>
            <a:off x="5638800" y="2263775"/>
            <a:ext cx="1588" cy="161925"/>
          </a:xfrm>
          <a:custGeom>
            <a:avLst/>
            <a:gdLst/>
            <a:ahLst/>
            <a:cxnLst>
              <a:cxn ang="0">
                <a:pos x="0" y="102"/>
              </a:cxn>
              <a:cxn ang="0">
                <a:pos x="0" y="0"/>
              </a:cxn>
              <a:cxn ang="0">
                <a:pos x="0" y="102"/>
              </a:cxn>
            </a:cxnLst>
            <a:rect l="0" t="0" r="r" b="b"/>
            <a:pathLst>
              <a:path h="102">
                <a:moveTo>
                  <a:pt x="0" y="102"/>
                </a:moveTo>
                <a:lnTo>
                  <a:pt x="0" y="0"/>
                </a:lnTo>
                <a:lnTo>
                  <a:pt x="0" y="102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18" name="Line 363"/>
          <p:cNvSpPr>
            <a:spLocks noChangeShapeType="1"/>
          </p:cNvSpPr>
          <p:nvPr/>
        </p:nvSpPr>
        <p:spPr bwMode="auto">
          <a:xfrm flipV="1">
            <a:off x="5638800" y="2263775"/>
            <a:ext cx="1588" cy="161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19" name="Freeform 364"/>
          <p:cNvSpPr>
            <a:spLocks/>
          </p:cNvSpPr>
          <p:nvPr/>
        </p:nvSpPr>
        <p:spPr bwMode="auto">
          <a:xfrm>
            <a:off x="5480050" y="2216150"/>
            <a:ext cx="206375" cy="47625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100" y="30"/>
              </a:cxn>
              <a:cxn ang="0">
                <a:pos x="130" y="0"/>
              </a:cxn>
              <a:cxn ang="0">
                <a:pos x="0" y="30"/>
              </a:cxn>
            </a:cxnLst>
            <a:rect l="0" t="0" r="r" b="b"/>
            <a:pathLst>
              <a:path w="130" h="30">
                <a:moveTo>
                  <a:pt x="0" y="30"/>
                </a:moveTo>
                <a:lnTo>
                  <a:pt x="100" y="30"/>
                </a:lnTo>
                <a:lnTo>
                  <a:pt x="130" y="0"/>
                </a:lnTo>
                <a:lnTo>
                  <a:pt x="0" y="3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20" name="Freeform 365"/>
          <p:cNvSpPr>
            <a:spLocks/>
          </p:cNvSpPr>
          <p:nvPr/>
        </p:nvSpPr>
        <p:spPr bwMode="auto">
          <a:xfrm>
            <a:off x="5480050" y="2216150"/>
            <a:ext cx="206375" cy="47625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100" y="30"/>
              </a:cxn>
              <a:cxn ang="0">
                <a:pos x="130" y="0"/>
              </a:cxn>
            </a:cxnLst>
            <a:rect l="0" t="0" r="r" b="b"/>
            <a:pathLst>
              <a:path w="130" h="30">
                <a:moveTo>
                  <a:pt x="0" y="30"/>
                </a:moveTo>
                <a:lnTo>
                  <a:pt x="100" y="30"/>
                </a:lnTo>
                <a:lnTo>
                  <a:pt x="130" y="0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21" name="Line 366"/>
          <p:cNvSpPr>
            <a:spLocks noChangeShapeType="1"/>
          </p:cNvSpPr>
          <p:nvPr/>
        </p:nvSpPr>
        <p:spPr bwMode="auto">
          <a:xfrm flipV="1">
            <a:off x="6181725" y="3727450"/>
            <a:ext cx="155575" cy="15557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22" name="Freeform 367"/>
          <p:cNvSpPr>
            <a:spLocks/>
          </p:cNvSpPr>
          <p:nvPr/>
        </p:nvSpPr>
        <p:spPr bwMode="auto">
          <a:xfrm>
            <a:off x="5981700" y="3870325"/>
            <a:ext cx="203200" cy="2127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4"/>
              </a:cxn>
              <a:cxn ang="0">
                <a:pos x="100" y="134"/>
              </a:cxn>
              <a:cxn ang="0">
                <a:pos x="128" y="100"/>
              </a:cxn>
              <a:cxn ang="0">
                <a:pos x="128" y="0"/>
              </a:cxn>
              <a:cxn ang="0">
                <a:pos x="34" y="0"/>
              </a:cxn>
            </a:cxnLst>
            <a:rect l="0" t="0" r="r" b="b"/>
            <a:pathLst>
              <a:path w="128" h="134">
                <a:moveTo>
                  <a:pt x="34" y="0"/>
                </a:moveTo>
                <a:lnTo>
                  <a:pt x="0" y="34"/>
                </a:lnTo>
                <a:lnTo>
                  <a:pt x="0" y="134"/>
                </a:lnTo>
                <a:lnTo>
                  <a:pt x="100" y="134"/>
                </a:lnTo>
                <a:lnTo>
                  <a:pt x="128" y="100"/>
                </a:lnTo>
                <a:lnTo>
                  <a:pt x="128" y="0"/>
                </a:lnTo>
                <a:lnTo>
                  <a:pt x="34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23" name="Freeform 368"/>
          <p:cNvSpPr>
            <a:spLocks/>
          </p:cNvSpPr>
          <p:nvPr/>
        </p:nvSpPr>
        <p:spPr bwMode="auto">
          <a:xfrm>
            <a:off x="6140450" y="3867150"/>
            <a:ext cx="44450" cy="21590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28" y="0"/>
              </a:cxn>
              <a:cxn ang="0">
                <a:pos x="28" y="102"/>
              </a:cxn>
              <a:cxn ang="0">
                <a:pos x="0" y="136"/>
              </a:cxn>
              <a:cxn ang="0">
                <a:pos x="0" y="34"/>
              </a:cxn>
            </a:cxnLst>
            <a:rect l="0" t="0" r="r" b="b"/>
            <a:pathLst>
              <a:path w="28" h="136">
                <a:moveTo>
                  <a:pt x="0" y="34"/>
                </a:moveTo>
                <a:lnTo>
                  <a:pt x="28" y="0"/>
                </a:lnTo>
                <a:lnTo>
                  <a:pt x="28" y="102"/>
                </a:lnTo>
                <a:lnTo>
                  <a:pt x="0" y="136"/>
                </a:lnTo>
                <a:lnTo>
                  <a:pt x="0" y="3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24" name="Freeform 369"/>
          <p:cNvSpPr>
            <a:spLocks/>
          </p:cNvSpPr>
          <p:nvPr/>
        </p:nvSpPr>
        <p:spPr bwMode="auto">
          <a:xfrm>
            <a:off x="5981700" y="3870325"/>
            <a:ext cx="203200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0" y="34"/>
              </a:cxn>
              <a:cxn ang="0">
                <a:pos x="128" y="0"/>
              </a:cxn>
              <a:cxn ang="0">
                <a:pos x="34" y="0"/>
              </a:cxn>
              <a:cxn ang="0">
                <a:pos x="0" y="34"/>
              </a:cxn>
            </a:cxnLst>
            <a:rect l="0" t="0" r="r" b="b"/>
            <a:pathLst>
              <a:path w="128" h="34">
                <a:moveTo>
                  <a:pt x="0" y="34"/>
                </a:moveTo>
                <a:lnTo>
                  <a:pt x="100" y="34"/>
                </a:lnTo>
                <a:lnTo>
                  <a:pt x="128" y="0"/>
                </a:lnTo>
                <a:lnTo>
                  <a:pt x="34" y="0"/>
                </a:lnTo>
                <a:lnTo>
                  <a:pt x="0" y="3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25" name="Line 370"/>
          <p:cNvSpPr>
            <a:spLocks noChangeShapeType="1"/>
          </p:cNvSpPr>
          <p:nvPr/>
        </p:nvSpPr>
        <p:spPr bwMode="auto">
          <a:xfrm flipV="1">
            <a:off x="5930900" y="4000500"/>
            <a:ext cx="130175" cy="1333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1426" name="Group 1425"/>
          <p:cNvGrpSpPr/>
          <p:nvPr/>
        </p:nvGrpSpPr>
        <p:grpSpPr>
          <a:xfrm>
            <a:off x="5740400" y="4130675"/>
            <a:ext cx="206375" cy="215900"/>
            <a:chOff x="5740400" y="3978275"/>
            <a:chExt cx="206375" cy="215900"/>
          </a:xfrm>
          <a:solidFill>
            <a:srgbClr val="A6A6A6"/>
          </a:solidFill>
        </p:grpSpPr>
        <p:sp>
          <p:nvSpPr>
            <p:cNvPr id="1427" name="Freeform 371"/>
            <p:cNvSpPr>
              <a:spLocks/>
            </p:cNvSpPr>
            <p:nvPr/>
          </p:nvSpPr>
          <p:spPr bwMode="auto">
            <a:xfrm>
              <a:off x="5740400" y="3981450"/>
              <a:ext cx="203200" cy="21272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34"/>
                </a:cxn>
                <a:cxn ang="0">
                  <a:pos x="0" y="134"/>
                </a:cxn>
                <a:cxn ang="0">
                  <a:pos x="100" y="134"/>
                </a:cxn>
                <a:cxn ang="0">
                  <a:pos x="128" y="100"/>
                </a:cxn>
                <a:cxn ang="0">
                  <a:pos x="128" y="0"/>
                </a:cxn>
                <a:cxn ang="0">
                  <a:pos x="34" y="0"/>
                </a:cxn>
              </a:cxnLst>
              <a:rect l="0" t="0" r="r" b="b"/>
              <a:pathLst>
                <a:path w="128" h="134">
                  <a:moveTo>
                    <a:pt x="34" y="0"/>
                  </a:moveTo>
                  <a:lnTo>
                    <a:pt x="0" y="34"/>
                  </a:lnTo>
                  <a:lnTo>
                    <a:pt x="0" y="134"/>
                  </a:lnTo>
                  <a:lnTo>
                    <a:pt x="100" y="134"/>
                  </a:lnTo>
                  <a:lnTo>
                    <a:pt x="128" y="100"/>
                  </a:lnTo>
                  <a:lnTo>
                    <a:pt x="128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28" name="Freeform 372"/>
            <p:cNvSpPr>
              <a:spLocks/>
            </p:cNvSpPr>
            <p:nvPr/>
          </p:nvSpPr>
          <p:spPr bwMode="auto">
            <a:xfrm>
              <a:off x="5899150" y="3978275"/>
              <a:ext cx="44450" cy="21590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8" y="0"/>
                </a:cxn>
                <a:cxn ang="0">
                  <a:pos x="28" y="102"/>
                </a:cxn>
                <a:cxn ang="0">
                  <a:pos x="0" y="136"/>
                </a:cxn>
                <a:cxn ang="0">
                  <a:pos x="0" y="34"/>
                </a:cxn>
              </a:cxnLst>
              <a:rect l="0" t="0" r="r" b="b"/>
              <a:pathLst>
                <a:path w="28" h="136">
                  <a:moveTo>
                    <a:pt x="0" y="34"/>
                  </a:moveTo>
                  <a:lnTo>
                    <a:pt x="28" y="0"/>
                  </a:lnTo>
                  <a:lnTo>
                    <a:pt x="28" y="102"/>
                  </a:lnTo>
                  <a:lnTo>
                    <a:pt x="0" y="136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29" name="Freeform 373"/>
            <p:cNvSpPr>
              <a:spLocks/>
            </p:cNvSpPr>
            <p:nvPr/>
          </p:nvSpPr>
          <p:spPr bwMode="auto">
            <a:xfrm>
              <a:off x="5740400" y="3981450"/>
              <a:ext cx="206375" cy="5397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02" y="34"/>
                </a:cxn>
                <a:cxn ang="0">
                  <a:pos x="130" y="0"/>
                </a:cxn>
                <a:cxn ang="0">
                  <a:pos x="34" y="0"/>
                </a:cxn>
                <a:cxn ang="0">
                  <a:pos x="0" y="34"/>
                </a:cxn>
              </a:cxnLst>
              <a:rect l="0" t="0" r="r" b="b"/>
              <a:pathLst>
                <a:path w="130" h="34">
                  <a:moveTo>
                    <a:pt x="0" y="34"/>
                  </a:moveTo>
                  <a:lnTo>
                    <a:pt x="102" y="34"/>
                  </a:lnTo>
                  <a:lnTo>
                    <a:pt x="130" y="0"/>
                  </a:lnTo>
                  <a:lnTo>
                    <a:pt x="34" y="0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430" name="Line 374"/>
          <p:cNvSpPr>
            <a:spLocks noChangeShapeType="1"/>
          </p:cNvSpPr>
          <p:nvPr/>
        </p:nvSpPr>
        <p:spPr bwMode="auto">
          <a:xfrm flipV="1">
            <a:off x="5622925" y="4267200"/>
            <a:ext cx="196850" cy="1968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31" name="Freeform 375"/>
          <p:cNvSpPr>
            <a:spLocks/>
          </p:cNvSpPr>
          <p:nvPr/>
        </p:nvSpPr>
        <p:spPr bwMode="auto">
          <a:xfrm>
            <a:off x="5480050" y="4394200"/>
            <a:ext cx="203200" cy="2159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34"/>
              </a:cxn>
              <a:cxn ang="0">
                <a:pos x="0" y="136"/>
              </a:cxn>
              <a:cxn ang="0">
                <a:pos x="100" y="136"/>
              </a:cxn>
              <a:cxn ang="0">
                <a:pos x="128" y="102"/>
              </a:cxn>
              <a:cxn ang="0">
                <a:pos x="128" y="0"/>
              </a:cxn>
              <a:cxn ang="0">
                <a:pos x="34" y="0"/>
              </a:cxn>
            </a:cxnLst>
            <a:rect l="0" t="0" r="r" b="b"/>
            <a:pathLst>
              <a:path w="128" h="136">
                <a:moveTo>
                  <a:pt x="34" y="0"/>
                </a:moveTo>
                <a:lnTo>
                  <a:pt x="0" y="34"/>
                </a:lnTo>
                <a:lnTo>
                  <a:pt x="0" y="136"/>
                </a:lnTo>
                <a:lnTo>
                  <a:pt x="100" y="136"/>
                </a:lnTo>
                <a:lnTo>
                  <a:pt x="128" y="102"/>
                </a:lnTo>
                <a:lnTo>
                  <a:pt x="128" y="0"/>
                </a:lnTo>
                <a:lnTo>
                  <a:pt x="34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32" name="Freeform 376"/>
          <p:cNvSpPr>
            <a:spLocks/>
          </p:cNvSpPr>
          <p:nvPr/>
        </p:nvSpPr>
        <p:spPr bwMode="auto">
          <a:xfrm>
            <a:off x="5638800" y="4394200"/>
            <a:ext cx="44450" cy="21590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28" y="0"/>
              </a:cxn>
              <a:cxn ang="0">
                <a:pos x="28" y="102"/>
              </a:cxn>
              <a:cxn ang="0">
                <a:pos x="0" y="136"/>
              </a:cxn>
              <a:cxn ang="0">
                <a:pos x="0" y="34"/>
              </a:cxn>
            </a:cxnLst>
            <a:rect l="0" t="0" r="r" b="b"/>
            <a:pathLst>
              <a:path w="28" h="136">
                <a:moveTo>
                  <a:pt x="0" y="34"/>
                </a:moveTo>
                <a:lnTo>
                  <a:pt x="28" y="0"/>
                </a:lnTo>
                <a:lnTo>
                  <a:pt x="28" y="102"/>
                </a:lnTo>
                <a:lnTo>
                  <a:pt x="0" y="136"/>
                </a:lnTo>
                <a:lnTo>
                  <a:pt x="0" y="3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33" name="Freeform 377"/>
          <p:cNvSpPr>
            <a:spLocks/>
          </p:cNvSpPr>
          <p:nvPr/>
        </p:nvSpPr>
        <p:spPr bwMode="auto">
          <a:xfrm>
            <a:off x="5480050" y="4394200"/>
            <a:ext cx="206375" cy="508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02" y="32"/>
              </a:cxn>
              <a:cxn ang="0">
                <a:pos x="130" y="0"/>
              </a:cxn>
              <a:cxn ang="0">
                <a:pos x="34" y="0"/>
              </a:cxn>
              <a:cxn ang="0">
                <a:pos x="0" y="32"/>
              </a:cxn>
            </a:cxnLst>
            <a:rect l="0" t="0" r="r" b="b"/>
            <a:pathLst>
              <a:path w="130" h="32">
                <a:moveTo>
                  <a:pt x="0" y="32"/>
                </a:moveTo>
                <a:lnTo>
                  <a:pt x="102" y="32"/>
                </a:lnTo>
                <a:lnTo>
                  <a:pt x="130" y="0"/>
                </a:lnTo>
                <a:lnTo>
                  <a:pt x="34" y="0"/>
                </a:lnTo>
                <a:lnTo>
                  <a:pt x="0" y="3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34" name="Line 378"/>
          <p:cNvSpPr>
            <a:spLocks noChangeShapeType="1"/>
          </p:cNvSpPr>
          <p:nvPr/>
        </p:nvSpPr>
        <p:spPr bwMode="auto">
          <a:xfrm>
            <a:off x="5588000" y="3879850"/>
            <a:ext cx="1588" cy="5397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35" name="Line 379"/>
          <p:cNvSpPr>
            <a:spLocks noChangeShapeType="1"/>
          </p:cNvSpPr>
          <p:nvPr/>
        </p:nvSpPr>
        <p:spPr bwMode="auto">
          <a:xfrm>
            <a:off x="5845175" y="3625850"/>
            <a:ext cx="1588" cy="53022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36" name="Line 380"/>
          <p:cNvSpPr>
            <a:spLocks noChangeShapeType="1"/>
          </p:cNvSpPr>
          <p:nvPr/>
        </p:nvSpPr>
        <p:spPr bwMode="auto">
          <a:xfrm>
            <a:off x="6073775" y="3349625"/>
            <a:ext cx="1588" cy="54292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37" name="Freeform 381"/>
          <p:cNvSpPr>
            <a:spLocks/>
          </p:cNvSpPr>
          <p:nvPr/>
        </p:nvSpPr>
        <p:spPr bwMode="auto">
          <a:xfrm>
            <a:off x="3054350" y="1860550"/>
            <a:ext cx="177800" cy="3171825"/>
          </a:xfrm>
          <a:custGeom>
            <a:avLst/>
            <a:gdLst/>
            <a:ahLst/>
            <a:cxnLst>
              <a:cxn ang="0">
                <a:pos x="112" y="1738"/>
              </a:cxn>
              <a:cxn ang="0">
                <a:pos x="112" y="1922"/>
              </a:cxn>
              <a:cxn ang="0">
                <a:pos x="112" y="1922"/>
              </a:cxn>
              <a:cxn ang="0">
                <a:pos x="110" y="1938"/>
              </a:cxn>
              <a:cxn ang="0">
                <a:pos x="106" y="1952"/>
              </a:cxn>
              <a:cxn ang="0">
                <a:pos x="102" y="1964"/>
              </a:cxn>
              <a:cxn ang="0">
                <a:pos x="94" y="1976"/>
              </a:cxn>
              <a:cxn ang="0">
                <a:pos x="86" y="1984"/>
              </a:cxn>
              <a:cxn ang="0">
                <a:pos x="76" y="1992"/>
              </a:cxn>
              <a:cxn ang="0">
                <a:pos x="66" y="1996"/>
              </a:cxn>
              <a:cxn ang="0">
                <a:pos x="56" y="1998"/>
              </a:cxn>
              <a:cxn ang="0">
                <a:pos x="56" y="1998"/>
              </a:cxn>
              <a:cxn ang="0">
                <a:pos x="56" y="1998"/>
              </a:cxn>
              <a:cxn ang="0">
                <a:pos x="44" y="1996"/>
              </a:cxn>
              <a:cxn ang="0">
                <a:pos x="34" y="1992"/>
              </a:cxn>
              <a:cxn ang="0">
                <a:pos x="24" y="1984"/>
              </a:cxn>
              <a:cxn ang="0">
                <a:pos x="16" y="1976"/>
              </a:cxn>
              <a:cxn ang="0">
                <a:pos x="8" y="1964"/>
              </a:cxn>
              <a:cxn ang="0">
                <a:pos x="4" y="1952"/>
              </a:cxn>
              <a:cxn ang="0">
                <a:pos x="0" y="1938"/>
              </a:cxn>
              <a:cxn ang="0">
                <a:pos x="0" y="1922"/>
              </a:cxn>
              <a:cxn ang="0">
                <a:pos x="0" y="74"/>
              </a:cxn>
              <a:cxn ang="0">
                <a:pos x="0" y="74"/>
              </a:cxn>
              <a:cxn ang="0">
                <a:pos x="0" y="60"/>
              </a:cxn>
              <a:cxn ang="0">
                <a:pos x="4" y="46"/>
              </a:cxn>
              <a:cxn ang="0">
                <a:pos x="8" y="32"/>
              </a:cxn>
              <a:cxn ang="0">
                <a:pos x="16" y="22"/>
              </a:cxn>
              <a:cxn ang="0">
                <a:pos x="24" y="12"/>
              </a:cxn>
              <a:cxn ang="0">
                <a:pos x="34" y="6"/>
              </a:cxn>
              <a:cxn ang="0">
                <a:pos x="44" y="0"/>
              </a:cxn>
              <a:cxn ang="0">
                <a:pos x="56" y="0"/>
              </a:cxn>
              <a:cxn ang="0">
                <a:pos x="56" y="0"/>
              </a:cxn>
              <a:cxn ang="0">
                <a:pos x="56" y="0"/>
              </a:cxn>
              <a:cxn ang="0">
                <a:pos x="66" y="0"/>
              </a:cxn>
              <a:cxn ang="0">
                <a:pos x="76" y="6"/>
              </a:cxn>
              <a:cxn ang="0">
                <a:pos x="86" y="12"/>
              </a:cxn>
              <a:cxn ang="0">
                <a:pos x="94" y="22"/>
              </a:cxn>
              <a:cxn ang="0">
                <a:pos x="102" y="32"/>
              </a:cxn>
              <a:cxn ang="0">
                <a:pos x="106" y="46"/>
              </a:cxn>
              <a:cxn ang="0">
                <a:pos x="110" y="60"/>
              </a:cxn>
              <a:cxn ang="0">
                <a:pos x="112" y="74"/>
              </a:cxn>
              <a:cxn ang="0">
                <a:pos x="112" y="234"/>
              </a:cxn>
            </a:cxnLst>
            <a:rect l="0" t="0" r="r" b="b"/>
            <a:pathLst>
              <a:path w="112" h="1998">
                <a:moveTo>
                  <a:pt x="112" y="1738"/>
                </a:moveTo>
                <a:lnTo>
                  <a:pt x="112" y="1922"/>
                </a:lnTo>
                <a:lnTo>
                  <a:pt x="112" y="1922"/>
                </a:lnTo>
                <a:lnTo>
                  <a:pt x="110" y="1938"/>
                </a:lnTo>
                <a:lnTo>
                  <a:pt x="106" y="1952"/>
                </a:lnTo>
                <a:lnTo>
                  <a:pt x="102" y="1964"/>
                </a:lnTo>
                <a:lnTo>
                  <a:pt x="94" y="1976"/>
                </a:lnTo>
                <a:lnTo>
                  <a:pt x="86" y="1984"/>
                </a:lnTo>
                <a:lnTo>
                  <a:pt x="76" y="1992"/>
                </a:lnTo>
                <a:lnTo>
                  <a:pt x="66" y="1996"/>
                </a:lnTo>
                <a:lnTo>
                  <a:pt x="56" y="1998"/>
                </a:lnTo>
                <a:lnTo>
                  <a:pt x="56" y="1998"/>
                </a:lnTo>
                <a:lnTo>
                  <a:pt x="56" y="1998"/>
                </a:lnTo>
                <a:lnTo>
                  <a:pt x="44" y="1996"/>
                </a:lnTo>
                <a:lnTo>
                  <a:pt x="34" y="1992"/>
                </a:lnTo>
                <a:lnTo>
                  <a:pt x="24" y="1984"/>
                </a:lnTo>
                <a:lnTo>
                  <a:pt x="16" y="1976"/>
                </a:lnTo>
                <a:lnTo>
                  <a:pt x="8" y="1964"/>
                </a:lnTo>
                <a:lnTo>
                  <a:pt x="4" y="1952"/>
                </a:lnTo>
                <a:lnTo>
                  <a:pt x="0" y="1938"/>
                </a:lnTo>
                <a:lnTo>
                  <a:pt x="0" y="1922"/>
                </a:lnTo>
                <a:lnTo>
                  <a:pt x="0" y="74"/>
                </a:lnTo>
                <a:lnTo>
                  <a:pt x="0" y="74"/>
                </a:lnTo>
                <a:lnTo>
                  <a:pt x="0" y="60"/>
                </a:lnTo>
                <a:lnTo>
                  <a:pt x="4" y="46"/>
                </a:lnTo>
                <a:lnTo>
                  <a:pt x="8" y="32"/>
                </a:lnTo>
                <a:lnTo>
                  <a:pt x="16" y="22"/>
                </a:lnTo>
                <a:lnTo>
                  <a:pt x="24" y="12"/>
                </a:lnTo>
                <a:lnTo>
                  <a:pt x="34" y="6"/>
                </a:lnTo>
                <a:lnTo>
                  <a:pt x="44" y="0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66" y="0"/>
                </a:lnTo>
                <a:lnTo>
                  <a:pt x="76" y="6"/>
                </a:lnTo>
                <a:lnTo>
                  <a:pt x="86" y="12"/>
                </a:lnTo>
                <a:lnTo>
                  <a:pt x="94" y="22"/>
                </a:lnTo>
                <a:lnTo>
                  <a:pt x="102" y="32"/>
                </a:lnTo>
                <a:lnTo>
                  <a:pt x="106" y="46"/>
                </a:lnTo>
                <a:lnTo>
                  <a:pt x="110" y="60"/>
                </a:lnTo>
                <a:lnTo>
                  <a:pt x="112" y="74"/>
                </a:lnTo>
                <a:lnTo>
                  <a:pt x="112" y="234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38" name="Line 382"/>
          <p:cNvSpPr>
            <a:spLocks noChangeShapeType="1"/>
          </p:cNvSpPr>
          <p:nvPr/>
        </p:nvSpPr>
        <p:spPr bwMode="auto">
          <a:xfrm>
            <a:off x="3232150" y="3879850"/>
            <a:ext cx="1588" cy="542925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39" name="Line 383"/>
          <p:cNvSpPr>
            <a:spLocks noChangeShapeType="1"/>
          </p:cNvSpPr>
          <p:nvPr/>
        </p:nvSpPr>
        <p:spPr bwMode="auto">
          <a:xfrm>
            <a:off x="3232150" y="3162300"/>
            <a:ext cx="1588" cy="51435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40" name="Line 384"/>
          <p:cNvSpPr>
            <a:spLocks noChangeShapeType="1"/>
          </p:cNvSpPr>
          <p:nvPr/>
        </p:nvSpPr>
        <p:spPr bwMode="auto">
          <a:xfrm>
            <a:off x="3232150" y="2435225"/>
            <a:ext cx="1588" cy="517525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41" name="Line 385"/>
          <p:cNvSpPr>
            <a:spLocks noChangeShapeType="1"/>
          </p:cNvSpPr>
          <p:nvPr/>
        </p:nvSpPr>
        <p:spPr bwMode="auto">
          <a:xfrm flipH="1">
            <a:off x="3327400" y="2063750"/>
            <a:ext cx="139700" cy="142875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42" name="Line 386"/>
          <p:cNvSpPr>
            <a:spLocks noChangeShapeType="1"/>
          </p:cNvSpPr>
          <p:nvPr/>
        </p:nvSpPr>
        <p:spPr bwMode="auto">
          <a:xfrm flipH="1">
            <a:off x="3603625" y="1797050"/>
            <a:ext cx="127000" cy="130175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43" name="Freeform 387"/>
          <p:cNvSpPr>
            <a:spLocks/>
          </p:cNvSpPr>
          <p:nvPr/>
        </p:nvSpPr>
        <p:spPr bwMode="auto">
          <a:xfrm>
            <a:off x="2832100" y="1162050"/>
            <a:ext cx="1381125" cy="1393825"/>
          </a:xfrm>
          <a:custGeom>
            <a:avLst/>
            <a:gdLst/>
            <a:ahLst/>
            <a:cxnLst>
              <a:cxn ang="0">
                <a:pos x="234" y="736"/>
              </a:cxn>
              <a:cxn ang="0">
                <a:pos x="118" y="854"/>
              </a:cxn>
              <a:cxn ang="0">
                <a:pos x="118" y="854"/>
              </a:cxn>
              <a:cxn ang="0">
                <a:pos x="106" y="864"/>
              </a:cxn>
              <a:cxn ang="0">
                <a:pos x="94" y="872"/>
              </a:cxn>
              <a:cxn ang="0">
                <a:pos x="80" y="876"/>
              </a:cxn>
              <a:cxn ang="0">
                <a:pos x="66" y="878"/>
              </a:cxn>
              <a:cxn ang="0">
                <a:pos x="52" y="878"/>
              </a:cxn>
              <a:cxn ang="0">
                <a:pos x="40" y="874"/>
              </a:cxn>
              <a:cxn ang="0">
                <a:pos x="28" y="868"/>
              </a:cxn>
              <a:cxn ang="0">
                <a:pos x="18" y="860"/>
              </a:cxn>
              <a:cxn ang="0">
                <a:pos x="18" y="860"/>
              </a:cxn>
              <a:cxn ang="0">
                <a:pos x="18" y="860"/>
              </a:cxn>
              <a:cxn ang="0">
                <a:pos x="10" y="850"/>
              </a:cxn>
              <a:cxn ang="0">
                <a:pos x="4" y="838"/>
              </a:cxn>
              <a:cxn ang="0">
                <a:pos x="0" y="826"/>
              </a:cxn>
              <a:cxn ang="0">
                <a:pos x="0" y="812"/>
              </a:cxn>
              <a:cxn ang="0">
                <a:pos x="2" y="798"/>
              </a:cxn>
              <a:cxn ang="0">
                <a:pos x="8" y="784"/>
              </a:cxn>
              <a:cxn ang="0">
                <a:pos x="14" y="772"/>
              </a:cxn>
              <a:cxn ang="0">
                <a:pos x="24" y="760"/>
              </a:cxn>
              <a:cxn ang="0">
                <a:pos x="752" y="24"/>
              </a:cxn>
              <a:cxn ang="0">
                <a:pos x="752" y="24"/>
              </a:cxn>
              <a:cxn ang="0">
                <a:pos x="764" y="14"/>
              </a:cxn>
              <a:cxn ang="0">
                <a:pos x="776" y="8"/>
              </a:cxn>
              <a:cxn ang="0">
                <a:pos x="790" y="2"/>
              </a:cxn>
              <a:cxn ang="0">
                <a:pos x="804" y="0"/>
              </a:cxn>
              <a:cxn ang="0">
                <a:pos x="816" y="0"/>
              </a:cxn>
              <a:cxn ang="0">
                <a:pos x="830" y="4"/>
              </a:cxn>
              <a:cxn ang="0">
                <a:pos x="842" y="10"/>
              </a:cxn>
              <a:cxn ang="0">
                <a:pos x="852" y="18"/>
              </a:cxn>
              <a:cxn ang="0">
                <a:pos x="852" y="18"/>
              </a:cxn>
              <a:cxn ang="0">
                <a:pos x="852" y="18"/>
              </a:cxn>
              <a:cxn ang="0">
                <a:pos x="860" y="28"/>
              </a:cxn>
              <a:cxn ang="0">
                <a:pos x="866" y="40"/>
              </a:cxn>
              <a:cxn ang="0">
                <a:pos x="870" y="52"/>
              </a:cxn>
              <a:cxn ang="0">
                <a:pos x="870" y="66"/>
              </a:cxn>
              <a:cxn ang="0">
                <a:pos x="868" y="80"/>
              </a:cxn>
              <a:cxn ang="0">
                <a:pos x="862" y="94"/>
              </a:cxn>
              <a:cxn ang="0">
                <a:pos x="856" y="106"/>
              </a:cxn>
              <a:cxn ang="0">
                <a:pos x="846" y="118"/>
              </a:cxn>
              <a:cxn ang="0">
                <a:pos x="810" y="156"/>
              </a:cxn>
            </a:cxnLst>
            <a:rect l="0" t="0" r="r" b="b"/>
            <a:pathLst>
              <a:path w="870" h="878">
                <a:moveTo>
                  <a:pt x="234" y="736"/>
                </a:moveTo>
                <a:lnTo>
                  <a:pt x="118" y="854"/>
                </a:lnTo>
                <a:lnTo>
                  <a:pt x="118" y="854"/>
                </a:lnTo>
                <a:lnTo>
                  <a:pt x="106" y="864"/>
                </a:lnTo>
                <a:lnTo>
                  <a:pt x="94" y="872"/>
                </a:lnTo>
                <a:lnTo>
                  <a:pt x="80" y="876"/>
                </a:lnTo>
                <a:lnTo>
                  <a:pt x="66" y="878"/>
                </a:lnTo>
                <a:lnTo>
                  <a:pt x="52" y="878"/>
                </a:lnTo>
                <a:lnTo>
                  <a:pt x="40" y="874"/>
                </a:lnTo>
                <a:lnTo>
                  <a:pt x="28" y="868"/>
                </a:lnTo>
                <a:lnTo>
                  <a:pt x="18" y="860"/>
                </a:lnTo>
                <a:lnTo>
                  <a:pt x="18" y="860"/>
                </a:lnTo>
                <a:lnTo>
                  <a:pt x="18" y="860"/>
                </a:lnTo>
                <a:lnTo>
                  <a:pt x="10" y="850"/>
                </a:lnTo>
                <a:lnTo>
                  <a:pt x="4" y="838"/>
                </a:lnTo>
                <a:lnTo>
                  <a:pt x="0" y="826"/>
                </a:lnTo>
                <a:lnTo>
                  <a:pt x="0" y="812"/>
                </a:lnTo>
                <a:lnTo>
                  <a:pt x="2" y="798"/>
                </a:lnTo>
                <a:lnTo>
                  <a:pt x="8" y="784"/>
                </a:lnTo>
                <a:lnTo>
                  <a:pt x="14" y="772"/>
                </a:lnTo>
                <a:lnTo>
                  <a:pt x="24" y="760"/>
                </a:lnTo>
                <a:lnTo>
                  <a:pt x="752" y="24"/>
                </a:lnTo>
                <a:lnTo>
                  <a:pt x="752" y="24"/>
                </a:lnTo>
                <a:lnTo>
                  <a:pt x="764" y="14"/>
                </a:lnTo>
                <a:lnTo>
                  <a:pt x="776" y="8"/>
                </a:lnTo>
                <a:lnTo>
                  <a:pt x="790" y="2"/>
                </a:lnTo>
                <a:lnTo>
                  <a:pt x="804" y="0"/>
                </a:lnTo>
                <a:lnTo>
                  <a:pt x="816" y="0"/>
                </a:lnTo>
                <a:lnTo>
                  <a:pt x="830" y="4"/>
                </a:lnTo>
                <a:lnTo>
                  <a:pt x="842" y="10"/>
                </a:lnTo>
                <a:lnTo>
                  <a:pt x="852" y="18"/>
                </a:lnTo>
                <a:lnTo>
                  <a:pt x="852" y="18"/>
                </a:lnTo>
                <a:lnTo>
                  <a:pt x="852" y="18"/>
                </a:lnTo>
                <a:lnTo>
                  <a:pt x="860" y="28"/>
                </a:lnTo>
                <a:lnTo>
                  <a:pt x="866" y="40"/>
                </a:lnTo>
                <a:lnTo>
                  <a:pt x="870" y="52"/>
                </a:lnTo>
                <a:lnTo>
                  <a:pt x="870" y="66"/>
                </a:lnTo>
                <a:lnTo>
                  <a:pt x="868" y="80"/>
                </a:lnTo>
                <a:lnTo>
                  <a:pt x="862" y="94"/>
                </a:lnTo>
                <a:lnTo>
                  <a:pt x="856" y="106"/>
                </a:lnTo>
                <a:lnTo>
                  <a:pt x="846" y="118"/>
                </a:lnTo>
                <a:lnTo>
                  <a:pt x="810" y="156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44" name="Freeform 388"/>
          <p:cNvSpPr>
            <a:spLocks/>
          </p:cNvSpPr>
          <p:nvPr/>
        </p:nvSpPr>
        <p:spPr bwMode="auto">
          <a:xfrm>
            <a:off x="2844800" y="4524375"/>
            <a:ext cx="3000375" cy="187325"/>
          </a:xfrm>
          <a:custGeom>
            <a:avLst/>
            <a:gdLst/>
            <a:ahLst/>
            <a:cxnLst>
              <a:cxn ang="0">
                <a:pos x="1778" y="0"/>
              </a:cxn>
              <a:cxn ang="0">
                <a:pos x="1810" y="0"/>
              </a:cxn>
              <a:cxn ang="0">
                <a:pos x="1810" y="0"/>
              </a:cxn>
              <a:cxn ang="0">
                <a:pos x="1826" y="0"/>
              </a:cxn>
              <a:cxn ang="0">
                <a:pos x="1842" y="4"/>
              </a:cxn>
              <a:cxn ang="0">
                <a:pos x="1854" y="10"/>
              </a:cxn>
              <a:cxn ang="0">
                <a:pos x="1866" y="16"/>
              </a:cxn>
              <a:cxn ang="0">
                <a:pos x="1876" y="26"/>
              </a:cxn>
              <a:cxn ang="0">
                <a:pos x="1884" y="36"/>
              </a:cxn>
              <a:cxn ang="0">
                <a:pos x="1888" y="48"/>
              </a:cxn>
              <a:cxn ang="0">
                <a:pos x="1890" y="58"/>
              </a:cxn>
              <a:cxn ang="0">
                <a:pos x="1890" y="58"/>
              </a:cxn>
              <a:cxn ang="0">
                <a:pos x="1890" y="58"/>
              </a:cxn>
              <a:cxn ang="0">
                <a:pos x="1888" y="70"/>
              </a:cxn>
              <a:cxn ang="0">
                <a:pos x="1884" y="82"/>
              </a:cxn>
              <a:cxn ang="0">
                <a:pos x="1876" y="92"/>
              </a:cxn>
              <a:cxn ang="0">
                <a:pos x="1866" y="100"/>
              </a:cxn>
              <a:cxn ang="0">
                <a:pos x="1854" y="108"/>
              </a:cxn>
              <a:cxn ang="0">
                <a:pos x="1842" y="114"/>
              </a:cxn>
              <a:cxn ang="0">
                <a:pos x="1826" y="118"/>
              </a:cxn>
              <a:cxn ang="0">
                <a:pos x="1810" y="118"/>
              </a:cxn>
              <a:cxn ang="0">
                <a:pos x="80" y="118"/>
              </a:cxn>
              <a:cxn ang="0">
                <a:pos x="80" y="118"/>
              </a:cxn>
              <a:cxn ang="0">
                <a:pos x="64" y="118"/>
              </a:cxn>
              <a:cxn ang="0">
                <a:pos x="48" y="114"/>
              </a:cxn>
              <a:cxn ang="0">
                <a:pos x="36" y="108"/>
              </a:cxn>
              <a:cxn ang="0">
                <a:pos x="24" y="100"/>
              </a:cxn>
              <a:cxn ang="0">
                <a:pos x="14" y="92"/>
              </a:cxn>
              <a:cxn ang="0">
                <a:pos x="6" y="82"/>
              </a:cxn>
              <a:cxn ang="0">
                <a:pos x="2" y="70"/>
              </a:cxn>
              <a:cxn ang="0">
                <a:pos x="0" y="58"/>
              </a:cxn>
              <a:cxn ang="0">
                <a:pos x="0" y="58"/>
              </a:cxn>
              <a:cxn ang="0">
                <a:pos x="0" y="58"/>
              </a:cxn>
              <a:cxn ang="0">
                <a:pos x="2" y="48"/>
              </a:cxn>
              <a:cxn ang="0">
                <a:pos x="6" y="36"/>
              </a:cxn>
              <a:cxn ang="0">
                <a:pos x="14" y="26"/>
              </a:cxn>
              <a:cxn ang="0">
                <a:pos x="24" y="16"/>
              </a:cxn>
              <a:cxn ang="0">
                <a:pos x="36" y="10"/>
              </a:cxn>
              <a:cxn ang="0">
                <a:pos x="48" y="4"/>
              </a:cxn>
              <a:cxn ang="0">
                <a:pos x="64" y="0"/>
              </a:cxn>
              <a:cxn ang="0">
                <a:pos x="80" y="0"/>
              </a:cxn>
              <a:cxn ang="0">
                <a:pos x="176" y="0"/>
              </a:cxn>
            </a:cxnLst>
            <a:rect l="0" t="0" r="r" b="b"/>
            <a:pathLst>
              <a:path w="1890" h="118">
                <a:moveTo>
                  <a:pt x="1778" y="0"/>
                </a:moveTo>
                <a:lnTo>
                  <a:pt x="1810" y="0"/>
                </a:lnTo>
                <a:lnTo>
                  <a:pt x="1810" y="0"/>
                </a:lnTo>
                <a:lnTo>
                  <a:pt x="1826" y="0"/>
                </a:lnTo>
                <a:lnTo>
                  <a:pt x="1842" y="4"/>
                </a:lnTo>
                <a:lnTo>
                  <a:pt x="1854" y="10"/>
                </a:lnTo>
                <a:lnTo>
                  <a:pt x="1866" y="16"/>
                </a:lnTo>
                <a:lnTo>
                  <a:pt x="1876" y="26"/>
                </a:lnTo>
                <a:lnTo>
                  <a:pt x="1884" y="36"/>
                </a:lnTo>
                <a:lnTo>
                  <a:pt x="1888" y="48"/>
                </a:lnTo>
                <a:lnTo>
                  <a:pt x="1890" y="58"/>
                </a:lnTo>
                <a:lnTo>
                  <a:pt x="1890" y="58"/>
                </a:lnTo>
                <a:lnTo>
                  <a:pt x="1890" y="58"/>
                </a:lnTo>
                <a:lnTo>
                  <a:pt x="1888" y="70"/>
                </a:lnTo>
                <a:lnTo>
                  <a:pt x="1884" y="82"/>
                </a:lnTo>
                <a:lnTo>
                  <a:pt x="1876" y="92"/>
                </a:lnTo>
                <a:lnTo>
                  <a:pt x="1866" y="100"/>
                </a:lnTo>
                <a:lnTo>
                  <a:pt x="1854" y="108"/>
                </a:lnTo>
                <a:lnTo>
                  <a:pt x="1842" y="114"/>
                </a:lnTo>
                <a:lnTo>
                  <a:pt x="1826" y="118"/>
                </a:lnTo>
                <a:lnTo>
                  <a:pt x="1810" y="118"/>
                </a:lnTo>
                <a:lnTo>
                  <a:pt x="80" y="118"/>
                </a:lnTo>
                <a:lnTo>
                  <a:pt x="80" y="118"/>
                </a:lnTo>
                <a:lnTo>
                  <a:pt x="64" y="118"/>
                </a:lnTo>
                <a:lnTo>
                  <a:pt x="48" y="114"/>
                </a:lnTo>
                <a:lnTo>
                  <a:pt x="36" y="108"/>
                </a:lnTo>
                <a:lnTo>
                  <a:pt x="24" y="100"/>
                </a:lnTo>
                <a:lnTo>
                  <a:pt x="14" y="92"/>
                </a:lnTo>
                <a:lnTo>
                  <a:pt x="6" y="82"/>
                </a:lnTo>
                <a:lnTo>
                  <a:pt x="2" y="70"/>
                </a:lnTo>
                <a:lnTo>
                  <a:pt x="0" y="58"/>
                </a:lnTo>
                <a:lnTo>
                  <a:pt x="0" y="58"/>
                </a:lnTo>
                <a:lnTo>
                  <a:pt x="0" y="58"/>
                </a:lnTo>
                <a:lnTo>
                  <a:pt x="2" y="48"/>
                </a:lnTo>
                <a:lnTo>
                  <a:pt x="6" y="36"/>
                </a:lnTo>
                <a:lnTo>
                  <a:pt x="14" y="26"/>
                </a:lnTo>
                <a:lnTo>
                  <a:pt x="24" y="16"/>
                </a:lnTo>
                <a:lnTo>
                  <a:pt x="36" y="10"/>
                </a:lnTo>
                <a:lnTo>
                  <a:pt x="48" y="4"/>
                </a:lnTo>
                <a:lnTo>
                  <a:pt x="64" y="0"/>
                </a:lnTo>
                <a:lnTo>
                  <a:pt x="80" y="0"/>
                </a:lnTo>
                <a:lnTo>
                  <a:pt x="176" y="0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45" name="Line 389"/>
          <p:cNvSpPr>
            <a:spLocks noChangeShapeType="1"/>
          </p:cNvSpPr>
          <p:nvPr/>
        </p:nvSpPr>
        <p:spPr bwMode="auto">
          <a:xfrm>
            <a:off x="4883150" y="4511675"/>
            <a:ext cx="587375" cy="1588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46" name="Line 390"/>
          <p:cNvSpPr>
            <a:spLocks noChangeShapeType="1"/>
          </p:cNvSpPr>
          <p:nvPr/>
        </p:nvSpPr>
        <p:spPr bwMode="auto">
          <a:xfrm>
            <a:off x="4114800" y="4511675"/>
            <a:ext cx="574675" cy="1588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47" name="Line 391"/>
          <p:cNvSpPr>
            <a:spLocks noChangeShapeType="1"/>
          </p:cNvSpPr>
          <p:nvPr/>
        </p:nvSpPr>
        <p:spPr bwMode="auto">
          <a:xfrm>
            <a:off x="3321050" y="4511675"/>
            <a:ext cx="596900" cy="1588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48" name="Line 392"/>
          <p:cNvSpPr>
            <a:spLocks noChangeShapeType="1"/>
          </p:cNvSpPr>
          <p:nvPr/>
        </p:nvSpPr>
        <p:spPr bwMode="auto">
          <a:xfrm flipH="1">
            <a:off x="3863975" y="1536700"/>
            <a:ext cx="123825" cy="12700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49" name="Rectangle 393"/>
          <p:cNvSpPr>
            <a:spLocks noChangeArrowheads="1"/>
          </p:cNvSpPr>
          <p:nvPr/>
        </p:nvSpPr>
        <p:spPr bwMode="auto">
          <a:xfrm>
            <a:off x="7667625" y="2711450"/>
            <a:ext cx="520700" cy="273050"/>
          </a:xfrm>
          <a:prstGeom prst="rect">
            <a:avLst/>
          </a:prstGeom>
          <a:solidFill>
            <a:srgbClr val="E8EBD9"/>
          </a:solidFill>
          <a:ln w="190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51" name="Rectangle 396"/>
          <p:cNvSpPr>
            <a:spLocks noChangeArrowheads="1"/>
          </p:cNvSpPr>
          <p:nvPr/>
        </p:nvSpPr>
        <p:spPr bwMode="auto">
          <a:xfrm>
            <a:off x="6564313" y="1317625"/>
            <a:ext cx="569912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1000" kern="0" dirty="0" err="1">
                <a:solidFill>
                  <a:srgbClr val="00B050"/>
                </a:solidFill>
                <a:latin typeface="+mj-lt"/>
              </a:rPr>
              <a:t>InfiniBand</a:t>
            </a:r>
            <a:endParaRPr lang="en-US" kern="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452" name="Rectangle 398"/>
          <p:cNvSpPr>
            <a:spLocks noChangeArrowheads="1"/>
          </p:cNvSpPr>
          <p:nvPr/>
        </p:nvSpPr>
        <p:spPr bwMode="auto">
          <a:xfrm>
            <a:off x="7769225" y="2778125"/>
            <a:ext cx="30777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1000" kern="0" dirty="0">
                <a:solidFill>
                  <a:srgbClr val="000000"/>
                </a:solidFill>
                <a:latin typeface="+mj-lt"/>
              </a:rPr>
              <a:t>SMW</a:t>
            </a:r>
            <a:endParaRPr lang="en-US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453" name="Rectangle 399"/>
          <p:cNvSpPr>
            <a:spLocks noChangeArrowheads="1"/>
          </p:cNvSpPr>
          <p:nvPr/>
        </p:nvSpPr>
        <p:spPr bwMode="auto">
          <a:xfrm>
            <a:off x="6721475" y="2743200"/>
            <a:ext cx="2436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900" kern="0" dirty="0">
                <a:solidFill>
                  <a:srgbClr val="1898C3"/>
                </a:solidFill>
                <a:latin typeface="+mj-lt"/>
              </a:rPr>
              <a:t>GigE</a:t>
            </a:r>
            <a:endParaRPr lang="en-US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454" name="Rectangle 400"/>
          <p:cNvSpPr>
            <a:spLocks noChangeArrowheads="1"/>
          </p:cNvSpPr>
          <p:nvPr/>
        </p:nvSpPr>
        <p:spPr bwMode="auto">
          <a:xfrm>
            <a:off x="7210425" y="1355725"/>
            <a:ext cx="3917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1000" kern="0" dirty="0" smtClean="0">
                <a:solidFill>
                  <a:srgbClr val="000000"/>
                </a:solidFill>
                <a:latin typeface="+mj-lt"/>
              </a:rPr>
              <a:t>Login</a:t>
            </a:r>
          </a:p>
          <a:p>
            <a:pPr defTabSz="914400">
              <a:defRPr/>
            </a:pPr>
            <a:r>
              <a:rPr lang="en-US" sz="1000" kern="0" dirty="0" smtClean="0">
                <a:solidFill>
                  <a:srgbClr val="000000"/>
                </a:solidFill>
                <a:latin typeface="+mj-lt"/>
              </a:rPr>
              <a:t>Servers</a:t>
            </a:r>
            <a:endParaRPr lang="en-US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456" name="Rectangle 402"/>
          <p:cNvSpPr>
            <a:spLocks noChangeArrowheads="1"/>
          </p:cNvSpPr>
          <p:nvPr/>
        </p:nvSpPr>
        <p:spPr bwMode="auto">
          <a:xfrm>
            <a:off x="7210425" y="1720850"/>
            <a:ext cx="59862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1000" kern="0" dirty="0">
                <a:solidFill>
                  <a:srgbClr val="000000"/>
                </a:solidFill>
                <a:latin typeface="+mj-lt"/>
              </a:rPr>
              <a:t>Network(s)</a:t>
            </a:r>
            <a:endParaRPr lang="en-US" kern="0" dirty="0">
              <a:solidFill>
                <a:sysClr val="windowText" lastClr="000000"/>
              </a:solidFill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391400" y="3190875"/>
            <a:ext cx="1304925" cy="352425"/>
            <a:chOff x="6956425" y="3076575"/>
            <a:chExt cx="1304925" cy="352425"/>
          </a:xfrm>
        </p:grpSpPr>
        <p:sp>
          <p:nvSpPr>
            <p:cNvPr id="1450" name="Rectangle 394"/>
            <p:cNvSpPr>
              <a:spLocks noChangeArrowheads="1"/>
            </p:cNvSpPr>
            <p:nvPr/>
          </p:nvSpPr>
          <p:spPr bwMode="auto">
            <a:xfrm>
              <a:off x="6956425" y="3076575"/>
              <a:ext cx="1060450" cy="352425"/>
            </a:xfrm>
            <a:prstGeom prst="rect">
              <a:avLst/>
            </a:prstGeom>
            <a:solidFill>
              <a:srgbClr val="E6EADE"/>
            </a:solidFill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57" name="Rectangle 403"/>
            <p:cNvSpPr>
              <a:spLocks noChangeArrowheads="1"/>
            </p:cNvSpPr>
            <p:nvPr/>
          </p:nvSpPr>
          <p:spPr bwMode="auto">
            <a:xfrm>
              <a:off x="7702550" y="3159125"/>
              <a:ext cx="558800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>
                <a:defRPr/>
              </a:pPr>
              <a:r>
                <a:rPr lang="en-US" sz="1000" b="1" kern="0" dirty="0">
                  <a:solidFill>
                    <a:srgbClr val="000000"/>
                  </a:solidFill>
                  <a:latin typeface="+mj-lt"/>
                </a:rPr>
                <a:t>Boot Raid</a:t>
              </a:r>
              <a:endParaRPr lang="en-US" b="1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458" name="Rectangle 430"/>
            <p:cNvSpPr>
              <a:spLocks noChangeArrowheads="1"/>
            </p:cNvSpPr>
            <p:nvPr/>
          </p:nvSpPr>
          <p:spPr bwMode="auto">
            <a:xfrm>
              <a:off x="7483475" y="3181350"/>
              <a:ext cx="158750" cy="117475"/>
            </a:xfrm>
            <a:prstGeom prst="rect">
              <a:avLst/>
            </a:prstGeom>
            <a:solidFill>
              <a:srgbClr val="FFFF4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59" name="Freeform 431"/>
            <p:cNvSpPr>
              <a:spLocks/>
            </p:cNvSpPr>
            <p:nvPr/>
          </p:nvSpPr>
          <p:spPr bwMode="auto">
            <a:xfrm>
              <a:off x="7483475" y="3276600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6"/>
                </a:cxn>
                <a:cxn ang="0">
                  <a:pos x="84" y="32"/>
                </a:cxn>
                <a:cxn ang="0">
                  <a:pos x="68" y="36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6"/>
                </a:cxn>
                <a:cxn ang="0">
                  <a:pos x="14" y="32"/>
                </a:cxn>
                <a:cxn ang="0">
                  <a:pos x="4" y="26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2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2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6"/>
                  </a:lnTo>
                  <a:lnTo>
                    <a:pt x="84" y="32"/>
                  </a:lnTo>
                  <a:lnTo>
                    <a:pt x="68" y="36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6"/>
                  </a:lnTo>
                  <a:lnTo>
                    <a:pt x="14" y="32"/>
                  </a:lnTo>
                  <a:lnTo>
                    <a:pt x="4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2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FF41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60" name="Freeform 432"/>
            <p:cNvSpPr>
              <a:spLocks/>
            </p:cNvSpPr>
            <p:nvPr/>
          </p:nvSpPr>
          <p:spPr bwMode="auto">
            <a:xfrm>
              <a:off x="7483475" y="3152775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6"/>
                </a:cxn>
                <a:cxn ang="0">
                  <a:pos x="84" y="32"/>
                </a:cxn>
                <a:cxn ang="0">
                  <a:pos x="68" y="36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6"/>
                </a:cxn>
                <a:cxn ang="0">
                  <a:pos x="14" y="32"/>
                </a:cxn>
                <a:cxn ang="0">
                  <a:pos x="4" y="26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2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2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6"/>
                  </a:lnTo>
                  <a:lnTo>
                    <a:pt x="84" y="32"/>
                  </a:lnTo>
                  <a:lnTo>
                    <a:pt x="68" y="36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6"/>
                  </a:lnTo>
                  <a:lnTo>
                    <a:pt x="14" y="32"/>
                  </a:lnTo>
                  <a:lnTo>
                    <a:pt x="4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2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FF41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61" name="Freeform 433"/>
            <p:cNvSpPr>
              <a:spLocks/>
            </p:cNvSpPr>
            <p:nvPr/>
          </p:nvSpPr>
          <p:spPr bwMode="auto">
            <a:xfrm>
              <a:off x="7483475" y="3178175"/>
              <a:ext cx="1588" cy="12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8"/>
                </a:cxn>
                <a:cxn ang="0">
                  <a:pos x="0" y="0"/>
                </a:cxn>
              </a:cxnLst>
              <a:rect l="0" t="0" r="r" b="b"/>
              <a:pathLst>
                <a:path h="78">
                  <a:moveTo>
                    <a:pt x="0" y="0"/>
                  </a:move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62" name="Line 434"/>
            <p:cNvSpPr>
              <a:spLocks noChangeShapeType="1"/>
            </p:cNvSpPr>
            <p:nvPr/>
          </p:nvSpPr>
          <p:spPr bwMode="auto">
            <a:xfrm>
              <a:off x="7483475" y="3178175"/>
              <a:ext cx="1588" cy="123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63" name="Rectangle 435"/>
            <p:cNvSpPr>
              <a:spLocks noChangeArrowheads="1"/>
            </p:cNvSpPr>
            <p:nvPr/>
          </p:nvSpPr>
          <p:spPr bwMode="auto">
            <a:xfrm>
              <a:off x="7489825" y="3270250"/>
              <a:ext cx="146050" cy="34925"/>
            </a:xfrm>
            <a:prstGeom prst="rect">
              <a:avLst/>
            </a:prstGeom>
            <a:solidFill>
              <a:srgbClr val="FFFF4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64" name="Freeform 436"/>
            <p:cNvSpPr>
              <a:spLocks/>
            </p:cNvSpPr>
            <p:nvPr/>
          </p:nvSpPr>
          <p:spPr bwMode="auto">
            <a:xfrm>
              <a:off x="7639050" y="3181350"/>
              <a:ext cx="1588" cy="127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0"/>
                </a:cxn>
                <a:cxn ang="0">
                  <a:pos x="0" y="0"/>
                </a:cxn>
              </a:cxnLst>
              <a:rect l="0" t="0" r="r" b="b"/>
              <a:pathLst>
                <a:path h="80">
                  <a:moveTo>
                    <a:pt x="0" y="0"/>
                  </a:move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65" name="Line 437"/>
            <p:cNvSpPr>
              <a:spLocks noChangeShapeType="1"/>
            </p:cNvSpPr>
            <p:nvPr/>
          </p:nvSpPr>
          <p:spPr bwMode="auto">
            <a:xfrm>
              <a:off x="7639050" y="3181350"/>
              <a:ext cx="1588" cy="127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466" name="Rectangle 438"/>
          <p:cNvSpPr>
            <a:spLocks noChangeArrowheads="1"/>
          </p:cNvSpPr>
          <p:nvPr/>
        </p:nvSpPr>
        <p:spPr bwMode="auto">
          <a:xfrm>
            <a:off x="6505575" y="2984500"/>
            <a:ext cx="72495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900" kern="0" dirty="0" err="1" smtClean="0">
                <a:solidFill>
                  <a:srgbClr val="AE0F82"/>
                </a:solidFill>
                <a:latin typeface="Arial" pitchFamily="34" charset="0"/>
              </a:rPr>
              <a:t>Fibre</a:t>
            </a:r>
            <a:r>
              <a:rPr lang="en-US" sz="900" kern="0" dirty="0" smtClean="0">
                <a:solidFill>
                  <a:srgbClr val="AE0F82"/>
                </a:solidFill>
                <a:latin typeface="Arial" pitchFamily="34" charset="0"/>
              </a:rPr>
              <a:t> Channel</a:t>
            </a:r>
            <a:endParaRPr lang="en-US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1468" name="Rectangle 440"/>
          <p:cNvSpPr>
            <a:spLocks noChangeArrowheads="1"/>
          </p:cNvSpPr>
          <p:nvPr/>
        </p:nvSpPr>
        <p:spPr bwMode="auto">
          <a:xfrm>
            <a:off x="6642100" y="3744913"/>
            <a:ext cx="55086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1000" kern="0" dirty="0" err="1">
                <a:solidFill>
                  <a:srgbClr val="168A36"/>
                </a:solidFill>
                <a:latin typeface="Arial" pitchFamily="34" charset="0"/>
              </a:rPr>
              <a:t>Infiniband</a:t>
            </a:r>
            <a:endParaRPr lang="en-US" sz="200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05174" y="4981575"/>
            <a:ext cx="1647825" cy="695325"/>
            <a:chOff x="3305174" y="4867275"/>
            <a:chExt cx="1647825" cy="695325"/>
          </a:xfrm>
        </p:grpSpPr>
        <p:sp>
          <p:nvSpPr>
            <p:cNvPr id="1481" name="Rectangle 456"/>
            <p:cNvSpPr>
              <a:spLocks noChangeArrowheads="1"/>
            </p:cNvSpPr>
            <p:nvPr/>
          </p:nvSpPr>
          <p:spPr bwMode="auto">
            <a:xfrm>
              <a:off x="3305174" y="4867275"/>
              <a:ext cx="1647825" cy="695325"/>
            </a:xfrm>
            <a:prstGeom prst="rect">
              <a:avLst/>
            </a:prstGeom>
            <a:solidFill>
              <a:srgbClr val="F7F3D8"/>
            </a:solidFill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82" name="Rectangle 457"/>
            <p:cNvSpPr>
              <a:spLocks noChangeArrowheads="1"/>
            </p:cNvSpPr>
            <p:nvPr/>
          </p:nvSpPr>
          <p:spPr bwMode="auto">
            <a:xfrm>
              <a:off x="3346450" y="4914900"/>
              <a:ext cx="898063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>
                <a:defRPr/>
              </a:pPr>
              <a:r>
                <a:rPr lang="en-US" sz="1000" b="1" kern="0" dirty="0">
                  <a:solidFill>
                    <a:srgbClr val="000000"/>
                  </a:solidFill>
                  <a:latin typeface="+mj-lt"/>
                </a:rPr>
                <a:t>Compute Nodes</a:t>
              </a:r>
              <a:endParaRPr lang="en-US" sz="1000" b="1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483" name="Rectangle 458"/>
            <p:cNvSpPr>
              <a:spLocks noChangeArrowheads="1"/>
            </p:cNvSpPr>
            <p:nvPr/>
          </p:nvSpPr>
          <p:spPr bwMode="auto">
            <a:xfrm>
              <a:off x="3683000" y="5129312"/>
              <a:ext cx="104758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>
                <a:defRPr/>
              </a:pPr>
              <a:r>
                <a:rPr lang="en-US" sz="1000" kern="0">
                  <a:solidFill>
                    <a:srgbClr val="000000"/>
                  </a:solidFill>
                  <a:latin typeface="+mj-lt"/>
                </a:rPr>
                <a:t>Cray XE6 Compute</a:t>
              </a:r>
              <a:endParaRPr lang="en-US" sz="10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484" name="Rectangle 459"/>
            <p:cNvSpPr>
              <a:spLocks noChangeArrowheads="1"/>
            </p:cNvSpPr>
            <p:nvPr/>
          </p:nvSpPr>
          <p:spPr bwMode="auto">
            <a:xfrm>
              <a:off x="3676650" y="5332512"/>
              <a:ext cx="119263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+mj-lt"/>
                </a:rPr>
                <a:t>Cray XK7 Accelerator</a:t>
              </a:r>
              <a:endParaRPr lang="en-US" sz="1000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485" name="Freeform 460"/>
            <p:cNvSpPr>
              <a:spLocks/>
            </p:cNvSpPr>
            <p:nvPr/>
          </p:nvSpPr>
          <p:spPr bwMode="auto">
            <a:xfrm>
              <a:off x="3482975" y="5122962"/>
              <a:ext cx="161925" cy="15240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26"/>
                </a:cxn>
                <a:cxn ang="0">
                  <a:pos x="0" y="96"/>
                </a:cxn>
                <a:cxn ang="0">
                  <a:pos x="76" y="96"/>
                </a:cxn>
                <a:cxn ang="0">
                  <a:pos x="102" y="76"/>
                </a:cxn>
                <a:cxn ang="0">
                  <a:pos x="102" y="0"/>
                </a:cxn>
                <a:cxn ang="0">
                  <a:pos x="26" y="0"/>
                </a:cxn>
              </a:cxnLst>
              <a:rect l="0" t="0" r="r" b="b"/>
              <a:pathLst>
                <a:path w="102" h="96">
                  <a:moveTo>
                    <a:pt x="26" y="0"/>
                  </a:moveTo>
                  <a:lnTo>
                    <a:pt x="0" y="26"/>
                  </a:lnTo>
                  <a:lnTo>
                    <a:pt x="0" y="96"/>
                  </a:lnTo>
                  <a:lnTo>
                    <a:pt x="76" y="96"/>
                  </a:lnTo>
                  <a:lnTo>
                    <a:pt x="102" y="76"/>
                  </a:lnTo>
                  <a:lnTo>
                    <a:pt x="102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86" name="Freeform 461"/>
            <p:cNvSpPr>
              <a:spLocks/>
            </p:cNvSpPr>
            <p:nvPr/>
          </p:nvSpPr>
          <p:spPr bwMode="auto">
            <a:xfrm>
              <a:off x="3482975" y="5095875"/>
              <a:ext cx="161925" cy="4127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76" y="26"/>
                </a:cxn>
                <a:cxn ang="0">
                  <a:pos x="102" y="0"/>
                </a:cxn>
                <a:cxn ang="0">
                  <a:pos x="26" y="0"/>
                </a:cxn>
                <a:cxn ang="0">
                  <a:pos x="0" y="26"/>
                </a:cxn>
              </a:cxnLst>
              <a:rect l="0" t="0" r="r" b="b"/>
              <a:pathLst>
                <a:path w="102" h="26">
                  <a:moveTo>
                    <a:pt x="0" y="26"/>
                  </a:moveTo>
                  <a:lnTo>
                    <a:pt x="76" y="26"/>
                  </a:lnTo>
                  <a:lnTo>
                    <a:pt x="102" y="0"/>
                  </a:lnTo>
                  <a:lnTo>
                    <a:pt x="26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87" name="Freeform 462"/>
            <p:cNvSpPr>
              <a:spLocks/>
            </p:cNvSpPr>
            <p:nvPr/>
          </p:nvSpPr>
          <p:spPr bwMode="auto">
            <a:xfrm>
              <a:off x="3603625" y="5095875"/>
              <a:ext cx="41275" cy="15240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26" y="0"/>
                </a:cxn>
                <a:cxn ang="0">
                  <a:pos x="26" y="76"/>
                </a:cxn>
                <a:cxn ang="0">
                  <a:pos x="0" y="96"/>
                </a:cxn>
                <a:cxn ang="0">
                  <a:pos x="0" y="26"/>
                </a:cxn>
              </a:cxnLst>
              <a:rect l="0" t="0" r="r" b="b"/>
              <a:pathLst>
                <a:path w="26" h="96">
                  <a:moveTo>
                    <a:pt x="0" y="26"/>
                  </a:moveTo>
                  <a:lnTo>
                    <a:pt x="26" y="0"/>
                  </a:lnTo>
                  <a:lnTo>
                    <a:pt x="26" y="76"/>
                  </a:lnTo>
                  <a:lnTo>
                    <a:pt x="0" y="9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88" name="Freeform 463"/>
            <p:cNvSpPr>
              <a:spLocks/>
            </p:cNvSpPr>
            <p:nvPr/>
          </p:nvSpPr>
          <p:spPr bwMode="auto">
            <a:xfrm>
              <a:off x="3476625" y="5329337"/>
              <a:ext cx="158750" cy="15557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6"/>
                </a:cxn>
                <a:cxn ang="0">
                  <a:pos x="0" y="98"/>
                </a:cxn>
                <a:cxn ang="0">
                  <a:pos x="76" y="98"/>
                </a:cxn>
                <a:cxn ang="0">
                  <a:pos x="100" y="76"/>
                </a:cxn>
                <a:cxn ang="0">
                  <a:pos x="100" y="0"/>
                </a:cxn>
                <a:cxn ang="0">
                  <a:pos x="24" y="0"/>
                </a:cxn>
              </a:cxnLst>
              <a:rect l="0" t="0" r="r" b="b"/>
              <a:pathLst>
                <a:path w="100" h="98">
                  <a:moveTo>
                    <a:pt x="24" y="0"/>
                  </a:moveTo>
                  <a:lnTo>
                    <a:pt x="0" y="26"/>
                  </a:lnTo>
                  <a:lnTo>
                    <a:pt x="0" y="98"/>
                  </a:lnTo>
                  <a:lnTo>
                    <a:pt x="76" y="98"/>
                  </a:lnTo>
                  <a:lnTo>
                    <a:pt x="100" y="76"/>
                  </a:lnTo>
                  <a:lnTo>
                    <a:pt x="10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79646">
                <a:lumMod val="60000"/>
                <a:lumOff val="40000"/>
              </a:srgbClr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89" name="Freeform 464"/>
            <p:cNvSpPr>
              <a:spLocks/>
            </p:cNvSpPr>
            <p:nvPr/>
          </p:nvSpPr>
          <p:spPr bwMode="auto">
            <a:xfrm>
              <a:off x="3476625" y="5302250"/>
              <a:ext cx="158750" cy="4127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76" y="26"/>
                </a:cxn>
                <a:cxn ang="0">
                  <a:pos x="100" y="0"/>
                </a:cxn>
                <a:cxn ang="0">
                  <a:pos x="24" y="0"/>
                </a:cxn>
                <a:cxn ang="0">
                  <a:pos x="0" y="26"/>
                </a:cxn>
              </a:cxnLst>
              <a:rect l="0" t="0" r="r" b="b"/>
              <a:pathLst>
                <a:path w="100" h="26">
                  <a:moveTo>
                    <a:pt x="0" y="26"/>
                  </a:moveTo>
                  <a:lnTo>
                    <a:pt x="76" y="26"/>
                  </a:lnTo>
                  <a:lnTo>
                    <a:pt x="100" y="0"/>
                  </a:lnTo>
                  <a:lnTo>
                    <a:pt x="24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79646">
                <a:lumMod val="60000"/>
                <a:lumOff val="40000"/>
              </a:srgbClr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90" name="Freeform 465"/>
            <p:cNvSpPr>
              <a:spLocks/>
            </p:cNvSpPr>
            <p:nvPr/>
          </p:nvSpPr>
          <p:spPr bwMode="auto">
            <a:xfrm>
              <a:off x="3597275" y="5302250"/>
              <a:ext cx="38100" cy="15557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24" y="0"/>
                </a:cxn>
                <a:cxn ang="0">
                  <a:pos x="24" y="76"/>
                </a:cxn>
                <a:cxn ang="0">
                  <a:pos x="0" y="98"/>
                </a:cxn>
                <a:cxn ang="0">
                  <a:pos x="0" y="26"/>
                </a:cxn>
              </a:cxnLst>
              <a:rect l="0" t="0" r="r" b="b"/>
              <a:pathLst>
                <a:path w="24" h="98">
                  <a:moveTo>
                    <a:pt x="0" y="26"/>
                  </a:moveTo>
                  <a:lnTo>
                    <a:pt x="24" y="0"/>
                  </a:lnTo>
                  <a:lnTo>
                    <a:pt x="24" y="76"/>
                  </a:lnTo>
                  <a:lnTo>
                    <a:pt x="0" y="9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79646">
                <a:lumMod val="60000"/>
                <a:lumOff val="40000"/>
              </a:srgbClr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057775" y="4965700"/>
            <a:ext cx="3006725" cy="1397000"/>
            <a:chOff x="5057775" y="4851400"/>
            <a:chExt cx="3006725" cy="1397000"/>
          </a:xfrm>
        </p:grpSpPr>
        <p:sp>
          <p:nvSpPr>
            <p:cNvPr id="1491" name="Rectangle 466"/>
            <p:cNvSpPr>
              <a:spLocks noChangeArrowheads="1"/>
            </p:cNvSpPr>
            <p:nvPr/>
          </p:nvSpPr>
          <p:spPr bwMode="auto">
            <a:xfrm>
              <a:off x="5057775" y="4851400"/>
              <a:ext cx="3006725" cy="1397000"/>
            </a:xfrm>
            <a:prstGeom prst="rect">
              <a:avLst/>
            </a:prstGeom>
            <a:solidFill>
              <a:srgbClr val="F7F3D8"/>
            </a:solidFill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92" name="Rectangle 467"/>
            <p:cNvSpPr>
              <a:spLocks noChangeArrowheads="1"/>
            </p:cNvSpPr>
            <p:nvPr/>
          </p:nvSpPr>
          <p:spPr bwMode="auto">
            <a:xfrm>
              <a:off x="6143216" y="4926112"/>
              <a:ext cx="79098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>
                <a:defRPr/>
              </a:pPr>
              <a:r>
                <a:rPr lang="en-US" sz="1000" b="1" kern="0" dirty="0">
                  <a:solidFill>
                    <a:srgbClr val="000000"/>
                  </a:solidFill>
                  <a:latin typeface="+mj-lt"/>
                </a:rPr>
                <a:t>Service Nodes</a:t>
              </a:r>
              <a:endParaRPr lang="en-US" b="1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493" name="Rectangle 468"/>
            <p:cNvSpPr>
              <a:spLocks noChangeArrowheads="1"/>
            </p:cNvSpPr>
            <p:nvPr/>
          </p:nvSpPr>
          <p:spPr bwMode="auto">
            <a:xfrm>
              <a:off x="5133975" y="5092700"/>
              <a:ext cx="97616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+mj-lt"/>
                </a:rPr>
                <a:t>Operating System</a:t>
              </a:r>
              <a:endParaRPr lang="en-US" sz="1000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494" name="Rectangle 469"/>
            <p:cNvSpPr>
              <a:spLocks noChangeArrowheads="1"/>
            </p:cNvSpPr>
            <p:nvPr/>
          </p:nvSpPr>
          <p:spPr bwMode="auto">
            <a:xfrm>
              <a:off x="5489575" y="5289550"/>
              <a:ext cx="25660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>
                <a:defRPr/>
              </a:pPr>
              <a:r>
                <a:rPr lang="en-US" sz="1000" kern="0">
                  <a:solidFill>
                    <a:srgbClr val="000000"/>
                  </a:solidFill>
                  <a:latin typeface="+mj-lt"/>
                </a:rPr>
                <a:t>Boot</a:t>
              </a:r>
              <a:endParaRPr lang="en-US" sz="10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495" name="Freeform 470"/>
            <p:cNvSpPr>
              <a:spLocks/>
            </p:cNvSpPr>
            <p:nvPr/>
          </p:nvSpPr>
          <p:spPr bwMode="auto">
            <a:xfrm>
              <a:off x="5299075" y="5473700"/>
              <a:ext cx="152400" cy="15875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24"/>
                </a:cxn>
                <a:cxn ang="0">
                  <a:pos x="0" y="100"/>
                </a:cxn>
                <a:cxn ang="0">
                  <a:pos x="76" y="100"/>
                </a:cxn>
                <a:cxn ang="0">
                  <a:pos x="96" y="76"/>
                </a:cxn>
                <a:cxn ang="0">
                  <a:pos x="96" y="0"/>
                </a:cxn>
                <a:cxn ang="0">
                  <a:pos x="26" y="0"/>
                </a:cxn>
              </a:cxnLst>
              <a:rect l="0" t="0" r="r" b="b"/>
              <a:pathLst>
                <a:path w="96" h="100">
                  <a:moveTo>
                    <a:pt x="26" y="0"/>
                  </a:moveTo>
                  <a:lnTo>
                    <a:pt x="0" y="24"/>
                  </a:lnTo>
                  <a:lnTo>
                    <a:pt x="0" y="100"/>
                  </a:lnTo>
                  <a:lnTo>
                    <a:pt x="76" y="100"/>
                  </a:lnTo>
                  <a:lnTo>
                    <a:pt x="96" y="76"/>
                  </a:lnTo>
                  <a:lnTo>
                    <a:pt x="9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496" name="Rectangle 471"/>
            <p:cNvSpPr>
              <a:spLocks noChangeArrowheads="1"/>
            </p:cNvSpPr>
            <p:nvPr/>
          </p:nvSpPr>
          <p:spPr bwMode="auto">
            <a:xfrm>
              <a:off x="5489575" y="5483225"/>
              <a:ext cx="93345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>
                <a:defRPr/>
              </a:pPr>
              <a:r>
                <a:rPr lang="en-US" sz="1000" kern="0">
                  <a:solidFill>
                    <a:srgbClr val="000000"/>
                  </a:solidFill>
                  <a:latin typeface="+mj-lt"/>
                </a:rPr>
                <a:t>System Database</a:t>
              </a:r>
              <a:endParaRPr lang="en-US" sz="10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497" name="Rectangle 472"/>
            <p:cNvSpPr>
              <a:spLocks noChangeArrowheads="1"/>
            </p:cNvSpPr>
            <p:nvPr/>
          </p:nvSpPr>
          <p:spPr bwMode="auto">
            <a:xfrm>
              <a:off x="6937375" y="5299075"/>
              <a:ext cx="88370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+mj-lt"/>
                </a:rPr>
                <a:t>Login Gateways</a:t>
              </a:r>
              <a:endParaRPr lang="en-US" sz="1000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498" name="Freeform 473"/>
            <p:cNvSpPr>
              <a:spLocks/>
            </p:cNvSpPr>
            <p:nvPr/>
          </p:nvSpPr>
          <p:spPr bwMode="auto">
            <a:xfrm>
              <a:off x="6746875" y="5486400"/>
              <a:ext cx="152400" cy="16192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26"/>
                </a:cxn>
                <a:cxn ang="0">
                  <a:pos x="0" y="102"/>
                </a:cxn>
                <a:cxn ang="0">
                  <a:pos x="76" y="102"/>
                </a:cxn>
                <a:cxn ang="0">
                  <a:pos x="96" y="76"/>
                </a:cxn>
                <a:cxn ang="0">
                  <a:pos x="96" y="0"/>
                </a:cxn>
                <a:cxn ang="0">
                  <a:pos x="26" y="0"/>
                </a:cxn>
              </a:cxnLst>
              <a:rect l="0" t="0" r="r" b="b"/>
              <a:pathLst>
                <a:path w="96" h="102">
                  <a:moveTo>
                    <a:pt x="26" y="0"/>
                  </a:moveTo>
                  <a:lnTo>
                    <a:pt x="0" y="26"/>
                  </a:lnTo>
                  <a:lnTo>
                    <a:pt x="0" y="102"/>
                  </a:lnTo>
                  <a:lnTo>
                    <a:pt x="76" y="102"/>
                  </a:lnTo>
                  <a:lnTo>
                    <a:pt x="96" y="76"/>
                  </a:lnTo>
                  <a:lnTo>
                    <a:pt x="9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249A3E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499" name="Freeform 474"/>
            <p:cNvSpPr>
              <a:spLocks/>
            </p:cNvSpPr>
            <p:nvPr/>
          </p:nvSpPr>
          <p:spPr bwMode="auto">
            <a:xfrm>
              <a:off x="6864350" y="5486400"/>
              <a:ext cx="34925" cy="15875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2" y="0"/>
                </a:cxn>
                <a:cxn ang="0">
                  <a:pos x="22" y="76"/>
                </a:cxn>
                <a:cxn ang="0">
                  <a:pos x="0" y="100"/>
                </a:cxn>
                <a:cxn ang="0">
                  <a:pos x="0" y="24"/>
                </a:cxn>
              </a:cxnLst>
              <a:rect l="0" t="0" r="r" b="b"/>
              <a:pathLst>
                <a:path w="22" h="100">
                  <a:moveTo>
                    <a:pt x="0" y="24"/>
                  </a:moveTo>
                  <a:lnTo>
                    <a:pt x="22" y="0"/>
                  </a:lnTo>
                  <a:lnTo>
                    <a:pt x="22" y="76"/>
                  </a:lnTo>
                  <a:lnTo>
                    <a:pt x="0" y="10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18E34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500" name="Freeform 475"/>
            <p:cNvSpPr>
              <a:spLocks/>
            </p:cNvSpPr>
            <p:nvPr/>
          </p:nvSpPr>
          <p:spPr bwMode="auto">
            <a:xfrm>
              <a:off x="6746875" y="5486400"/>
              <a:ext cx="152400" cy="4127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76" y="26"/>
                </a:cxn>
                <a:cxn ang="0">
                  <a:pos x="96" y="0"/>
                </a:cxn>
                <a:cxn ang="0">
                  <a:pos x="26" y="0"/>
                </a:cxn>
                <a:cxn ang="0">
                  <a:pos x="0" y="26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lnTo>
                    <a:pt x="76" y="26"/>
                  </a:lnTo>
                  <a:lnTo>
                    <a:pt x="96" y="0"/>
                  </a:lnTo>
                  <a:lnTo>
                    <a:pt x="26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41AA4E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501" name="Rectangle 476"/>
            <p:cNvSpPr>
              <a:spLocks noChangeArrowheads="1"/>
            </p:cNvSpPr>
            <p:nvPr/>
          </p:nvSpPr>
          <p:spPr bwMode="auto">
            <a:xfrm>
              <a:off x="6937375" y="5499100"/>
              <a:ext cx="487313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+mj-lt"/>
                </a:rPr>
                <a:t>Network</a:t>
              </a:r>
              <a:endParaRPr lang="en-US" sz="1000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502" name="Rectangle 477"/>
            <p:cNvSpPr>
              <a:spLocks noChangeArrowheads="1"/>
            </p:cNvSpPr>
            <p:nvPr/>
          </p:nvSpPr>
          <p:spPr bwMode="auto">
            <a:xfrm>
              <a:off x="6581775" y="5092700"/>
              <a:ext cx="83356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+mj-lt"/>
                </a:rPr>
                <a:t>Login/Network</a:t>
              </a:r>
              <a:endParaRPr lang="en-US" sz="1000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503" name="Rectangle 478"/>
            <p:cNvSpPr>
              <a:spLocks noChangeArrowheads="1"/>
            </p:cNvSpPr>
            <p:nvPr/>
          </p:nvSpPr>
          <p:spPr bwMode="auto">
            <a:xfrm>
              <a:off x="5972175" y="5778500"/>
              <a:ext cx="98334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>
                <a:defRPr/>
              </a:pPr>
              <a:r>
                <a:rPr lang="en-US" sz="1000" kern="0" dirty="0" err="1">
                  <a:solidFill>
                    <a:srgbClr val="000000"/>
                  </a:solidFill>
                  <a:latin typeface="+mj-lt"/>
                </a:rPr>
                <a:t>Lustre</a:t>
              </a:r>
              <a:r>
                <a:rPr lang="en-US" sz="1000" kern="0" dirty="0">
                  <a:solidFill>
                    <a:srgbClr val="000000"/>
                  </a:solidFill>
                  <a:latin typeface="+mj-lt"/>
                </a:rPr>
                <a:t> File System</a:t>
              </a:r>
              <a:endParaRPr lang="en-US" sz="1000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504" name="Rectangle 479"/>
            <p:cNvSpPr>
              <a:spLocks noChangeArrowheads="1"/>
            </p:cNvSpPr>
            <p:nvPr/>
          </p:nvSpPr>
          <p:spPr bwMode="auto">
            <a:xfrm>
              <a:off x="6327775" y="5984875"/>
              <a:ext cx="74827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+mj-lt"/>
                </a:rPr>
                <a:t>LNET Routers</a:t>
              </a:r>
              <a:endParaRPr lang="en-US" sz="1000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505" name="Freeform 483"/>
            <p:cNvSpPr>
              <a:spLocks/>
            </p:cNvSpPr>
            <p:nvPr/>
          </p:nvSpPr>
          <p:spPr bwMode="auto">
            <a:xfrm>
              <a:off x="6746875" y="5283200"/>
              <a:ext cx="152400" cy="1587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4"/>
                </a:cxn>
                <a:cxn ang="0">
                  <a:pos x="0" y="100"/>
                </a:cxn>
                <a:cxn ang="0">
                  <a:pos x="76" y="100"/>
                </a:cxn>
                <a:cxn ang="0">
                  <a:pos x="96" y="74"/>
                </a:cxn>
                <a:cxn ang="0">
                  <a:pos x="96" y="0"/>
                </a:cxn>
                <a:cxn ang="0">
                  <a:pos x="24" y="0"/>
                </a:cxn>
              </a:cxnLst>
              <a:rect l="0" t="0" r="r" b="b"/>
              <a:pathLst>
                <a:path w="96" h="100">
                  <a:moveTo>
                    <a:pt x="24" y="0"/>
                  </a:moveTo>
                  <a:lnTo>
                    <a:pt x="0" y="24"/>
                  </a:lnTo>
                  <a:lnTo>
                    <a:pt x="0" y="100"/>
                  </a:lnTo>
                  <a:lnTo>
                    <a:pt x="76" y="100"/>
                  </a:lnTo>
                  <a:lnTo>
                    <a:pt x="96" y="74"/>
                  </a:lnTo>
                  <a:lnTo>
                    <a:pt x="96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577C3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506" name="Freeform 484"/>
            <p:cNvSpPr>
              <a:spLocks/>
            </p:cNvSpPr>
            <p:nvPr/>
          </p:nvSpPr>
          <p:spPr bwMode="auto">
            <a:xfrm>
              <a:off x="6867525" y="5321300"/>
              <a:ext cx="1588" cy="120650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0" y="0"/>
                </a:cxn>
                <a:cxn ang="0">
                  <a:pos x="0" y="76"/>
                </a:cxn>
              </a:cxnLst>
              <a:rect l="0" t="0" r="r" b="b"/>
              <a:pathLst>
                <a:path h="76">
                  <a:moveTo>
                    <a:pt x="0" y="76"/>
                  </a:move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BC80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507" name="Line 485"/>
            <p:cNvSpPr>
              <a:spLocks noChangeShapeType="1"/>
            </p:cNvSpPr>
            <p:nvPr/>
          </p:nvSpPr>
          <p:spPr bwMode="auto">
            <a:xfrm flipV="1">
              <a:off x="6867525" y="5321300"/>
              <a:ext cx="1588" cy="1206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508" name="Freeform 486"/>
            <p:cNvSpPr>
              <a:spLocks/>
            </p:cNvSpPr>
            <p:nvPr/>
          </p:nvSpPr>
          <p:spPr bwMode="auto">
            <a:xfrm>
              <a:off x="6746875" y="5286375"/>
              <a:ext cx="155575" cy="3492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76" y="22"/>
                </a:cxn>
                <a:cxn ang="0">
                  <a:pos x="98" y="0"/>
                </a:cxn>
                <a:cxn ang="0">
                  <a:pos x="0" y="22"/>
                </a:cxn>
              </a:cxnLst>
              <a:rect l="0" t="0" r="r" b="b"/>
              <a:pathLst>
                <a:path w="98" h="22">
                  <a:moveTo>
                    <a:pt x="0" y="22"/>
                  </a:moveTo>
                  <a:lnTo>
                    <a:pt x="76" y="22"/>
                  </a:lnTo>
                  <a:lnTo>
                    <a:pt x="98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C80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509" name="Freeform 487"/>
            <p:cNvSpPr>
              <a:spLocks/>
            </p:cNvSpPr>
            <p:nvPr/>
          </p:nvSpPr>
          <p:spPr bwMode="auto">
            <a:xfrm>
              <a:off x="6746875" y="5286375"/>
              <a:ext cx="155575" cy="3492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76" y="22"/>
                </a:cxn>
                <a:cxn ang="0">
                  <a:pos x="98" y="0"/>
                </a:cxn>
              </a:cxnLst>
              <a:rect l="0" t="0" r="r" b="b"/>
              <a:pathLst>
                <a:path w="98" h="22">
                  <a:moveTo>
                    <a:pt x="0" y="22"/>
                  </a:moveTo>
                  <a:lnTo>
                    <a:pt x="76" y="22"/>
                  </a:lnTo>
                  <a:lnTo>
                    <a:pt x="9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510" name="Freeform 488"/>
            <p:cNvSpPr>
              <a:spLocks/>
            </p:cNvSpPr>
            <p:nvPr/>
          </p:nvSpPr>
          <p:spPr bwMode="auto">
            <a:xfrm>
              <a:off x="5299075" y="5276850"/>
              <a:ext cx="152400" cy="15875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24"/>
                </a:cxn>
                <a:cxn ang="0">
                  <a:pos x="0" y="100"/>
                </a:cxn>
                <a:cxn ang="0">
                  <a:pos x="76" y="100"/>
                </a:cxn>
                <a:cxn ang="0">
                  <a:pos x="96" y="76"/>
                </a:cxn>
                <a:cxn ang="0">
                  <a:pos x="96" y="0"/>
                </a:cxn>
                <a:cxn ang="0">
                  <a:pos x="26" y="0"/>
                </a:cxn>
              </a:cxnLst>
              <a:rect l="0" t="0" r="r" b="b"/>
              <a:pathLst>
                <a:path w="96" h="100">
                  <a:moveTo>
                    <a:pt x="26" y="0"/>
                  </a:moveTo>
                  <a:lnTo>
                    <a:pt x="0" y="24"/>
                  </a:lnTo>
                  <a:lnTo>
                    <a:pt x="0" y="100"/>
                  </a:lnTo>
                  <a:lnTo>
                    <a:pt x="76" y="100"/>
                  </a:lnTo>
                  <a:lnTo>
                    <a:pt x="96" y="76"/>
                  </a:lnTo>
                  <a:lnTo>
                    <a:pt x="9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4C81BA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511" name="Freeform 489"/>
            <p:cNvSpPr>
              <a:spLocks/>
            </p:cNvSpPr>
            <p:nvPr/>
          </p:nvSpPr>
          <p:spPr bwMode="auto">
            <a:xfrm>
              <a:off x="5299075" y="5276850"/>
              <a:ext cx="15240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74" y="24"/>
                </a:cxn>
                <a:cxn ang="0">
                  <a:pos x="96" y="0"/>
                </a:cxn>
              </a:cxnLst>
              <a:rect l="0" t="0" r="r" b="b"/>
              <a:pathLst>
                <a:path w="96" h="24">
                  <a:moveTo>
                    <a:pt x="0" y="24"/>
                  </a:moveTo>
                  <a:lnTo>
                    <a:pt x="74" y="24"/>
                  </a:lnTo>
                  <a:lnTo>
                    <a:pt x="9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512" name="Freeform 490"/>
            <p:cNvSpPr>
              <a:spLocks/>
            </p:cNvSpPr>
            <p:nvPr/>
          </p:nvSpPr>
          <p:spPr bwMode="auto">
            <a:xfrm>
              <a:off x="5416550" y="5318125"/>
              <a:ext cx="1588" cy="1174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4"/>
                </a:cxn>
                <a:cxn ang="0">
                  <a:pos x="0" y="0"/>
                </a:cxn>
              </a:cxnLst>
              <a:rect l="0" t="0" r="r" b="b"/>
              <a:pathLst>
                <a:path h="74">
                  <a:moveTo>
                    <a:pt x="0" y="0"/>
                  </a:moveTo>
                  <a:lnTo>
                    <a:pt x="0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69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513" name="Line 491"/>
            <p:cNvSpPr>
              <a:spLocks noChangeShapeType="1"/>
            </p:cNvSpPr>
            <p:nvPr/>
          </p:nvSpPr>
          <p:spPr bwMode="auto">
            <a:xfrm>
              <a:off x="5416550" y="5318125"/>
              <a:ext cx="1588" cy="1174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134100" y="5981700"/>
              <a:ext cx="155575" cy="158750"/>
              <a:chOff x="6134100" y="5981700"/>
              <a:chExt cx="155575" cy="158750"/>
            </a:xfrm>
          </p:grpSpPr>
          <p:sp>
            <p:nvSpPr>
              <p:cNvPr id="1514" name="Freeform 495"/>
              <p:cNvSpPr>
                <a:spLocks/>
              </p:cNvSpPr>
              <p:nvPr/>
            </p:nvSpPr>
            <p:spPr bwMode="auto">
              <a:xfrm>
                <a:off x="6134100" y="5981700"/>
                <a:ext cx="155575" cy="158750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26"/>
                  </a:cxn>
                  <a:cxn ang="0">
                    <a:pos x="0" y="100"/>
                  </a:cxn>
                  <a:cxn ang="0">
                    <a:pos x="76" y="100"/>
                  </a:cxn>
                  <a:cxn ang="0">
                    <a:pos x="98" y="76"/>
                  </a:cxn>
                  <a:cxn ang="0">
                    <a:pos x="98" y="0"/>
                  </a:cxn>
                  <a:cxn ang="0">
                    <a:pos x="26" y="0"/>
                  </a:cxn>
                </a:cxnLst>
                <a:rect l="0" t="0" r="r" b="b"/>
                <a:pathLst>
                  <a:path w="98" h="100">
                    <a:moveTo>
                      <a:pt x="26" y="0"/>
                    </a:moveTo>
                    <a:lnTo>
                      <a:pt x="0" y="26"/>
                    </a:lnTo>
                    <a:lnTo>
                      <a:pt x="0" y="100"/>
                    </a:lnTo>
                    <a:lnTo>
                      <a:pt x="76" y="100"/>
                    </a:lnTo>
                    <a:lnTo>
                      <a:pt x="98" y="76"/>
                    </a:lnTo>
                    <a:lnTo>
                      <a:pt x="98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A2B1D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>
                  <a:solidFill>
                    <a:sysClr val="windowText" lastClr="000000"/>
                  </a:solidFill>
                  <a:latin typeface="+mj-lt"/>
                </a:endParaRPr>
              </a:p>
            </p:txBody>
          </p:sp>
          <p:sp>
            <p:nvSpPr>
              <p:cNvPr id="1515" name="Freeform 496"/>
              <p:cNvSpPr>
                <a:spLocks/>
              </p:cNvSpPr>
              <p:nvPr/>
            </p:nvSpPr>
            <p:spPr bwMode="auto">
              <a:xfrm>
                <a:off x="6134100" y="5981700"/>
                <a:ext cx="155575" cy="41275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76" y="26"/>
                  </a:cxn>
                  <a:cxn ang="0">
                    <a:pos x="98" y="0"/>
                  </a:cxn>
                  <a:cxn ang="0">
                    <a:pos x="26" y="0"/>
                  </a:cxn>
                  <a:cxn ang="0">
                    <a:pos x="0" y="26"/>
                  </a:cxn>
                </a:cxnLst>
                <a:rect l="0" t="0" r="r" b="b"/>
                <a:pathLst>
                  <a:path w="98" h="26">
                    <a:moveTo>
                      <a:pt x="0" y="26"/>
                    </a:moveTo>
                    <a:lnTo>
                      <a:pt x="76" y="26"/>
                    </a:lnTo>
                    <a:lnTo>
                      <a:pt x="98" y="0"/>
                    </a:lnTo>
                    <a:lnTo>
                      <a:pt x="26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A3926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>
                  <a:solidFill>
                    <a:sysClr val="windowText" lastClr="000000"/>
                  </a:solidFill>
                  <a:latin typeface="+mj-lt"/>
                </a:endParaRPr>
              </a:p>
            </p:txBody>
          </p:sp>
          <p:sp>
            <p:nvSpPr>
              <p:cNvPr id="1516" name="Freeform 497"/>
              <p:cNvSpPr>
                <a:spLocks/>
              </p:cNvSpPr>
              <p:nvPr/>
            </p:nvSpPr>
            <p:spPr bwMode="auto">
              <a:xfrm>
                <a:off x="6254750" y="6022975"/>
                <a:ext cx="1588" cy="117475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0" y="0"/>
                  </a:cxn>
                  <a:cxn ang="0">
                    <a:pos x="0" y="74"/>
                  </a:cxn>
                </a:cxnLst>
                <a:rect l="0" t="0" r="r" b="b"/>
                <a:pathLst>
                  <a:path h="74">
                    <a:moveTo>
                      <a:pt x="0" y="74"/>
                    </a:move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39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>
                  <a:solidFill>
                    <a:sysClr val="windowText" lastClr="000000"/>
                  </a:solidFill>
                  <a:latin typeface="+mj-lt"/>
                </a:endParaRPr>
              </a:p>
            </p:txBody>
          </p:sp>
          <p:sp>
            <p:nvSpPr>
              <p:cNvPr id="1517" name="Line 498"/>
              <p:cNvSpPr>
                <a:spLocks noChangeShapeType="1"/>
              </p:cNvSpPr>
              <p:nvPr/>
            </p:nvSpPr>
            <p:spPr bwMode="auto">
              <a:xfrm flipV="1">
                <a:off x="6254750" y="6022975"/>
                <a:ext cx="1588" cy="1174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>
                  <a:solidFill>
                    <a:sysClr val="windowText" lastClr="000000"/>
                  </a:solidFill>
                  <a:latin typeface="+mj-lt"/>
                </a:endParaRPr>
              </a:p>
            </p:txBody>
          </p:sp>
        </p:grpSp>
        <p:sp>
          <p:nvSpPr>
            <p:cNvPr id="1518" name="Freeform 499"/>
            <p:cNvSpPr>
              <a:spLocks/>
            </p:cNvSpPr>
            <p:nvPr/>
          </p:nvSpPr>
          <p:spPr bwMode="auto">
            <a:xfrm>
              <a:off x="5419725" y="5514975"/>
              <a:ext cx="1588" cy="117475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0" y="0"/>
                </a:cxn>
                <a:cxn ang="0">
                  <a:pos x="0" y="74"/>
                </a:cxn>
              </a:cxnLst>
              <a:rect l="0" t="0" r="r" b="b"/>
              <a:pathLst>
                <a:path h="74">
                  <a:moveTo>
                    <a:pt x="0" y="74"/>
                  </a:moveTo>
                  <a:lnTo>
                    <a:pt x="0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519" name="Line 500"/>
            <p:cNvSpPr>
              <a:spLocks noChangeShapeType="1"/>
            </p:cNvSpPr>
            <p:nvPr/>
          </p:nvSpPr>
          <p:spPr bwMode="auto">
            <a:xfrm flipV="1">
              <a:off x="5419725" y="5514975"/>
              <a:ext cx="1588" cy="1174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520" name="Freeform 501"/>
            <p:cNvSpPr>
              <a:spLocks/>
            </p:cNvSpPr>
            <p:nvPr/>
          </p:nvSpPr>
          <p:spPr bwMode="auto">
            <a:xfrm>
              <a:off x="5299075" y="5473700"/>
              <a:ext cx="152400" cy="4127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74" y="26"/>
                </a:cxn>
                <a:cxn ang="0">
                  <a:pos x="96" y="0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lnTo>
                    <a:pt x="74" y="26"/>
                  </a:lnTo>
                  <a:lnTo>
                    <a:pt x="9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ysClr val="windowText" lastClr="000000"/>
                </a:solidFill>
                <a:latin typeface="+mj-l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09800" y="2952750"/>
            <a:ext cx="705197" cy="1272977"/>
            <a:chOff x="2209800" y="2838450"/>
            <a:chExt cx="705197" cy="1272977"/>
          </a:xfrm>
        </p:grpSpPr>
        <p:sp>
          <p:nvSpPr>
            <p:cNvPr id="1469" name="Line 443"/>
            <p:cNvSpPr>
              <a:spLocks noChangeShapeType="1"/>
            </p:cNvSpPr>
            <p:nvPr/>
          </p:nvSpPr>
          <p:spPr bwMode="auto">
            <a:xfrm>
              <a:off x="2584450" y="3019425"/>
              <a:ext cx="1588" cy="5143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70" name="Freeform 444"/>
            <p:cNvSpPr>
              <a:spLocks/>
            </p:cNvSpPr>
            <p:nvPr/>
          </p:nvSpPr>
          <p:spPr bwMode="auto">
            <a:xfrm>
              <a:off x="2565400" y="3524250"/>
              <a:ext cx="41275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38"/>
                </a:cxn>
                <a:cxn ang="0">
                  <a:pos x="26" y="0"/>
                </a:cxn>
                <a:cxn ang="0">
                  <a:pos x="0" y="0"/>
                </a:cxn>
              </a:cxnLst>
              <a:rect l="0" t="0" r="r" b="b"/>
              <a:pathLst>
                <a:path w="26" h="38">
                  <a:moveTo>
                    <a:pt x="0" y="0"/>
                  </a:moveTo>
                  <a:lnTo>
                    <a:pt x="12" y="38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71" name="Freeform 445"/>
            <p:cNvSpPr>
              <a:spLocks/>
            </p:cNvSpPr>
            <p:nvPr/>
          </p:nvSpPr>
          <p:spPr bwMode="auto">
            <a:xfrm>
              <a:off x="2562225" y="2968625"/>
              <a:ext cx="41275" cy="60325"/>
            </a:xfrm>
            <a:custGeom>
              <a:avLst/>
              <a:gdLst/>
              <a:ahLst/>
              <a:cxnLst>
                <a:cxn ang="0">
                  <a:pos x="26" y="38"/>
                </a:cxn>
                <a:cxn ang="0">
                  <a:pos x="14" y="0"/>
                </a:cxn>
                <a:cxn ang="0">
                  <a:pos x="0" y="38"/>
                </a:cxn>
                <a:cxn ang="0">
                  <a:pos x="26" y="38"/>
                </a:cxn>
              </a:cxnLst>
              <a:rect l="0" t="0" r="r" b="b"/>
              <a:pathLst>
                <a:path w="26" h="38">
                  <a:moveTo>
                    <a:pt x="26" y="38"/>
                  </a:moveTo>
                  <a:lnTo>
                    <a:pt x="14" y="0"/>
                  </a:lnTo>
                  <a:lnTo>
                    <a:pt x="0" y="38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72" name="Line 446"/>
            <p:cNvSpPr>
              <a:spLocks noChangeShapeType="1"/>
            </p:cNvSpPr>
            <p:nvPr/>
          </p:nvSpPr>
          <p:spPr bwMode="auto">
            <a:xfrm flipH="1">
              <a:off x="2425700" y="3111500"/>
              <a:ext cx="301625" cy="3365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73" name="Freeform 447"/>
            <p:cNvSpPr>
              <a:spLocks/>
            </p:cNvSpPr>
            <p:nvPr/>
          </p:nvSpPr>
          <p:spPr bwMode="auto">
            <a:xfrm>
              <a:off x="2397125" y="3429000"/>
              <a:ext cx="47625" cy="508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32"/>
                </a:cxn>
                <a:cxn ang="0">
                  <a:pos x="30" y="14"/>
                </a:cxn>
                <a:cxn ang="0">
                  <a:pos x="16" y="0"/>
                </a:cxn>
              </a:cxnLst>
              <a:rect l="0" t="0" r="r" b="b"/>
              <a:pathLst>
                <a:path w="30" h="32">
                  <a:moveTo>
                    <a:pt x="16" y="0"/>
                  </a:moveTo>
                  <a:lnTo>
                    <a:pt x="0" y="32"/>
                  </a:lnTo>
                  <a:lnTo>
                    <a:pt x="30" y="1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74" name="Freeform 448"/>
            <p:cNvSpPr>
              <a:spLocks/>
            </p:cNvSpPr>
            <p:nvPr/>
          </p:nvSpPr>
          <p:spPr bwMode="auto">
            <a:xfrm>
              <a:off x="2711450" y="3079750"/>
              <a:ext cx="44450" cy="47625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28" y="0"/>
                </a:cxn>
                <a:cxn ang="0">
                  <a:pos x="0" y="18"/>
                </a:cxn>
                <a:cxn ang="0">
                  <a:pos x="12" y="30"/>
                </a:cxn>
              </a:cxnLst>
              <a:rect l="0" t="0" r="r" b="b"/>
              <a:pathLst>
                <a:path w="28" h="30">
                  <a:moveTo>
                    <a:pt x="12" y="30"/>
                  </a:moveTo>
                  <a:lnTo>
                    <a:pt x="28" y="0"/>
                  </a:lnTo>
                  <a:lnTo>
                    <a:pt x="0" y="18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F79646">
                <a:lumMod val="60000"/>
                <a:lumOff val="4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75" name="Line 449"/>
            <p:cNvSpPr>
              <a:spLocks noChangeShapeType="1"/>
            </p:cNvSpPr>
            <p:nvPr/>
          </p:nvSpPr>
          <p:spPr bwMode="auto">
            <a:xfrm>
              <a:off x="2343150" y="3273425"/>
              <a:ext cx="4699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76" name="Freeform 450"/>
            <p:cNvSpPr>
              <a:spLocks/>
            </p:cNvSpPr>
            <p:nvPr/>
          </p:nvSpPr>
          <p:spPr bwMode="auto">
            <a:xfrm>
              <a:off x="2803525" y="3257550"/>
              <a:ext cx="57150" cy="3175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36" y="10"/>
                </a:cxn>
                <a:cxn ang="0">
                  <a:pos x="0" y="0"/>
                </a:cxn>
                <a:cxn ang="0">
                  <a:pos x="0" y="20"/>
                </a:cxn>
              </a:cxnLst>
              <a:rect l="0" t="0" r="r" b="b"/>
              <a:pathLst>
                <a:path w="36" h="20">
                  <a:moveTo>
                    <a:pt x="0" y="20"/>
                  </a:moveTo>
                  <a:lnTo>
                    <a:pt x="36" y="1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79646">
                <a:lumMod val="60000"/>
                <a:lumOff val="4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77" name="Freeform 451"/>
            <p:cNvSpPr>
              <a:spLocks/>
            </p:cNvSpPr>
            <p:nvPr/>
          </p:nvSpPr>
          <p:spPr bwMode="auto">
            <a:xfrm>
              <a:off x="2298700" y="3257550"/>
              <a:ext cx="57150" cy="28575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10"/>
                </a:cxn>
                <a:cxn ang="0">
                  <a:pos x="36" y="18"/>
                </a:cxn>
                <a:cxn ang="0">
                  <a:pos x="36" y="0"/>
                </a:cxn>
              </a:cxnLst>
              <a:rect l="0" t="0" r="r" b="b"/>
              <a:pathLst>
                <a:path w="36" h="18">
                  <a:moveTo>
                    <a:pt x="36" y="0"/>
                  </a:moveTo>
                  <a:lnTo>
                    <a:pt x="0" y="10"/>
                  </a:lnTo>
                  <a:lnTo>
                    <a:pt x="36" y="1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78" name="Rectangle 452"/>
            <p:cNvSpPr>
              <a:spLocks noChangeArrowheads="1"/>
            </p:cNvSpPr>
            <p:nvPr/>
          </p:nvSpPr>
          <p:spPr bwMode="auto">
            <a:xfrm>
              <a:off x="2543175" y="2838450"/>
              <a:ext cx="8976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+mj-lt"/>
                </a:rPr>
                <a:t>Y</a:t>
              </a:r>
              <a:endParaRPr lang="en-US" sz="1000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479" name="Rectangle 453"/>
            <p:cNvSpPr>
              <a:spLocks noChangeArrowheads="1"/>
            </p:cNvSpPr>
            <p:nvPr/>
          </p:nvSpPr>
          <p:spPr bwMode="auto">
            <a:xfrm>
              <a:off x="2209800" y="3206750"/>
              <a:ext cx="7835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>
                <a:defRPr/>
              </a:pPr>
              <a:r>
                <a:rPr lang="en-US" sz="1000" kern="0">
                  <a:solidFill>
                    <a:srgbClr val="000000"/>
                  </a:solidFill>
                  <a:latin typeface="+mj-lt"/>
                </a:rPr>
                <a:t>X</a:t>
              </a:r>
              <a:endParaRPr lang="en-US" sz="10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480" name="Rectangle 454"/>
            <p:cNvSpPr>
              <a:spLocks noChangeArrowheads="1"/>
            </p:cNvSpPr>
            <p:nvPr/>
          </p:nvSpPr>
          <p:spPr bwMode="auto">
            <a:xfrm>
              <a:off x="2308225" y="3470275"/>
              <a:ext cx="7835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>
                <a:defRPr/>
              </a:pPr>
              <a:r>
                <a:rPr lang="en-US" sz="1000" kern="0">
                  <a:solidFill>
                    <a:srgbClr val="000000"/>
                  </a:solidFill>
                  <a:latin typeface="+mj-lt"/>
                </a:rPr>
                <a:t>Z</a:t>
              </a:r>
              <a:endParaRPr lang="en-US" sz="10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521" name="Rectangle 506"/>
            <p:cNvSpPr>
              <a:spLocks noChangeArrowheads="1"/>
            </p:cNvSpPr>
            <p:nvPr/>
          </p:nvSpPr>
          <p:spPr bwMode="auto">
            <a:xfrm>
              <a:off x="2222500" y="3803650"/>
              <a:ext cx="69249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>
                <a:defRPr/>
              </a:pPr>
              <a:r>
                <a:rPr lang="en-US" sz="1000" kern="0" dirty="0" smtClean="0">
                  <a:solidFill>
                    <a:srgbClr val="000000"/>
                  </a:solidFill>
                  <a:latin typeface="+mj-lt"/>
                </a:rPr>
                <a:t>Interconnect</a:t>
              </a:r>
            </a:p>
            <a:p>
              <a:pPr defTabSz="914400">
                <a:defRPr/>
              </a:pPr>
              <a:r>
                <a:rPr lang="en-US" sz="1000" kern="0" dirty="0" smtClean="0">
                  <a:solidFill>
                    <a:srgbClr val="000000"/>
                  </a:solidFill>
                  <a:latin typeface="+mj-lt"/>
                </a:rPr>
                <a:t>Network</a:t>
              </a:r>
              <a:endParaRPr lang="en-US" sz="1000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</p:grpSp>
      <p:sp>
        <p:nvSpPr>
          <p:cNvPr id="1523" name="Line 283"/>
          <p:cNvSpPr>
            <a:spLocks noChangeShapeType="1"/>
          </p:cNvSpPr>
          <p:nvPr/>
        </p:nvSpPr>
        <p:spPr bwMode="auto">
          <a:xfrm>
            <a:off x="5200650" y="3511550"/>
            <a:ext cx="2371725" cy="692150"/>
          </a:xfrm>
          <a:prstGeom prst="line">
            <a:avLst/>
          </a:prstGeom>
          <a:noFill/>
          <a:ln w="15875">
            <a:solidFill>
              <a:srgbClr val="168A36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524" name="Line 286"/>
          <p:cNvSpPr>
            <a:spLocks noChangeShapeType="1"/>
          </p:cNvSpPr>
          <p:nvPr/>
        </p:nvSpPr>
        <p:spPr bwMode="auto">
          <a:xfrm>
            <a:off x="5124450" y="3562350"/>
            <a:ext cx="2447925" cy="717550"/>
          </a:xfrm>
          <a:prstGeom prst="line">
            <a:avLst/>
          </a:prstGeom>
          <a:noFill/>
          <a:ln w="15875">
            <a:solidFill>
              <a:srgbClr val="168A36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525" name="Line 283"/>
          <p:cNvSpPr>
            <a:spLocks noChangeShapeType="1"/>
          </p:cNvSpPr>
          <p:nvPr/>
        </p:nvSpPr>
        <p:spPr bwMode="auto">
          <a:xfrm flipV="1">
            <a:off x="5667375" y="4432300"/>
            <a:ext cx="1905000" cy="12700"/>
          </a:xfrm>
          <a:prstGeom prst="line">
            <a:avLst/>
          </a:prstGeom>
          <a:noFill/>
          <a:ln w="15875">
            <a:solidFill>
              <a:srgbClr val="168A36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526" name="Line 286"/>
          <p:cNvSpPr>
            <a:spLocks noChangeShapeType="1"/>
          </p:cNvSpPr>
          <p:nvPr/>
        </p:nvSpPr>
        <p:spPr bwMode="auto">
          <a:xfrm>
            <a:off x="5667375" y="4508500"/>
            <a:ext cx="1828800" cy="0"/>
          </a:xfrm>
          <a:prstGeom prst="line">
            <a:avLst/>
          </a:prstGeom>
          <a:noFill/>
          <a:ln w="15875">
            <a:solidFill>
              <a:srgbClr val="168A36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527" name="Rectangle 395"/>
          <p:cNvSpPr>
            <a:spLocks noChangeArrowheads="1"/>
          </p:cNvSpPr>
          <p:nvPr/>
        </p:nvSpPr>
        <p:spPr bwMode="auto">
          <a:xfrm>
            <a:off x="7381875" y="3746500"/>
            <a:ext cx="1104900" cy="1066800"/>
          </a:xfrm>
          <a:prstGeom prst="rect">
            <a:avLst/>
          </a:prstGeom>
          <a:solidFill>
            <a:srgbClr val="E8EBD9"/>
          </a:solidFill>
          <a:ln w="190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1528" name="Group 531"/>
          <p:cNvGrpSpPr>
            <a:grpSpLocks/>
          </p:cNvGrpSpPr>
          <p:nvPr/>
        </p:nvGrpSpPr>
        <p:grpSpPr bwMode="auto">
          <a:xfrm>
            <a:off x="7426325" y="3822700"/>
            <a:ext cx="158750" cy="180975"/>
            <a:chOff x="7080250" y="4302124"/>
            <a:chExt cx="158750" cy="180975"/>
          </a:xfrm>
        </p:grpSpPr>
        <p:sp>
          <p:nvSpPr>
            <p:cNvPr id="1529" name="Rectangle 422"/>
            <p:cNvSpPr>
              <a:spLocks noChangeArrowheads="1"/>
            </p:cNvSpPr>
            <p:nvPr/>
          </p:nvSpPr>
          <p:spPr bwMode="auto">
            <a:xfrm>
              <a:off x="7080250" y="4330699"/>
              <a:ext cx="158750" cy="11747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30" name="Freeform 423"/>
            <p:cNvSpPr>
              <a:spLocks/>
            </p:cNvSpPr>
            <p:nvPr/>
          </p:nvSpPr>
          <p:spPr bwMode="auto">
            <a:xfrm>
              <a:off x="7080250" y="4425949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31" name="Freeform 424"/>
            <p:cNvSpPr>
              <a:spLocks/>
            </p:cNvSpPr>
            <p:nvPr/>
          </p:nvSpPr>
          <p:spPr bwMode="auto">
            <a:xfrm>
              <a:off x="7080250" y="4302124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32" name="Freeform 425"/>
            <p:cNvSpPr>
              <a:spLocks/>
            </p:cNvSpPr>
            <p:nvPr/>
          </p:nvSpPr>
          <p:spPr bwMode="auto">
            <a:xfrm>
              <a:off x="7080250" y="4324349"/>
              <a:ext cx="1588" cy="12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8"/>
                </a:cxn>
                <a:cxn ang="0">
                  <a:pos x="0" y="0"/>
                </a:cxn>
              </a:cxnLst>
              <a:rect l="0" t="0" r="r" b="b"/>
              <a:pathLst>
                <a:path h="78">
                  <a:moveTo>
                    <a:pt x="0" y="0"/>
                  </a:move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33" name="Line 426"/>
            <p:cNvSpPr>
              <a:spLocks noChangeShapeType="1"/>
            </p:cNvSpPr>
            <p:nvPr/>
          </p:nvSpPr>
          <p:spPr bwMode="auto">
            <a:xfrm>
              <a:off x="7080250" y="4324349"/>
              <a:ext cx="1588" cy="123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34" name="Freeform 427"/>
            <p:cNvSpPr>
              <a:spLocks/>
            </p:cNvSpPr>
            <p:nvPr/>
          </p:nvSpPr>
          <p:spPr bwMode="auto">
            <a:xfrm>
              <a:off x="7235825" y="4327524"/>
              <a:ext cx="1588" cy="127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0"/>
                </a:cxn>
                <a:cxn ang="0">
                  <a:pos x="0" y="0"/>
                </a:cxn>
              </a:cxnLst>
              <a:rect l="0" t="0" r="r" b="b"/>
              <a:pathLst>
                <a:path h="80">
                  <a:moveTo>
                    <a:pt x="0" y="0"/>
                  </a:move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35" name="Line 428"/>
            <p:cNvSpPr>
              <a:spLocks noChangeShapeType="1"/>
            </p:cNvSpPr>
            <p:nvPr/>
          </p:nvSpPr>
          <p:spPr bwMode="auto">
            <a:xfrm>
              <a:off x="7235825" y="4327524"/>
              <a:ext cx="1588" cy="127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36" name="Rectangle 429"/>
            <p:cNvSpPr>
              <a:spLocks noChangeArrowheads="1"/>
            </p:cNvSpPr>
            <p:nvPr/>
          </p:nvSpPr>
          <p:spPr bwMode="auto">
            <a:xfrm>
              <a:off x="7086600" y="4419599"/>
              <a:ext cx="142875" cy="317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37" name="Group 532"/>
          <p:cNvGrpSpPr>
            <a:grpSpLocks/>
          </p:cNvGrpSpPr>
          <p:nvPr/>
        </p:nvGrpSpPr>
        <p:grpSpPr bwMode="auto">
          <a:xfrm>
            <a:off x="7426325" y="4076700"/>
            <a:ext cx="158750" cy="180975"/>
            <a:chOff x="7080250" y="4302125"/>
            <a:chExt cx="158750" cy="180975"/>
          </a:xfrm>
        </p:grpSpPr>
        <p:sp>
          <p:nvSpPr>
            <p:cNvPr id="1538" name="Rectangle 422"/>
            <p:cNvSpPr>
              <a:spLocks noChangeArrowheads="1"/>
            </p:cNvSpPr>
            <p:nvPr/>
          </p:nvSpPr>
          <p:spPr bwMode="auto">
            <a:xfrm>
              <a:off x="7080250" y="4330700"/>
              <a:ext cx="158750" cy="11747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39" name="Freeform 423"/>
            <p:cNvSpPr>
              <a:spLocks/>
            </p:cNvSpPr>
            <p:nvPr/>
          </p:nvSpPr>
          <p:spPr bwMode="auto">
            <a:xfrm>
              <a:off x="7080250" y="4425950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40" name="Freeform 424"/>
            <p:cNvSpPr>
              <a:spLocks/>
            </p:cNvSpPr>
            <p:nvPr/>
          </p:nvSpPr>
          <p:spPr bwMode="auto">
            <a:xfrm>
              <a:off x="7080250" y="4302125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41" name="Freeform 425"/>
            <p:cNvSpPr>
              <a:spLocks/>
            </p:cNvSpPr>
            <p:nvPr/>
          </p:nvSpPr>
          <p:spPr bwMode="auto">
            <a:xfrm>
              <a:off x="7080250" y="4324350"/>
              <a:ext cx="1588" cy="12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8"/>
                </a:cxn>
                <a:cxn ang="0">
                  <a:pos x="0" y="0"/>
                </a:cxn>
              </a:cxnLst>
              <a:rect l="0" t="0" r="r" b="b"/>
              <a:pathLst>
                <a:path h="78">
                  <a:moveTo>
                    <a:pt x="0" y="0"/>
                  </a:move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42" name="Line 426"/>
            <p:cNvSpPr>
              <a:spLocks noChangeShapeType="1"/>
            </p:cNvSpPr>
            <p:nvPr/>
          </p:nvSpPr>
          <p:spPr bwMode="auto">
            <a:xfrm>
              <a:off x="7080250" y="4324350"/>
              <a:ext cx="1588" cy="123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43" name="Freeform 427"/>
            <p:cNvSpPr>
              <a:spLocks/>
            </p:cNvSpPr>
            <p:nvPr/>
          </p:nvSpPr>
          <p:spPr bwMode="auto">
            <a:xfrm>
              <a:off x="7235825" y="4327525"/>
              <a:ext cx="1588" cy="127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0"/>
                </a:cxn>
                <a:cxn ang="0">
                  <a:pos x="0" y="0"/>
                </a:cxn>
              </a:cxnLst>
              <a:rect l="0" t="0" r="r" b="b"/>
              <a:pathLst>
                <a:path h="80">
                  <a:moveTo>
                    <a:pt x="0" y="0"/>
                  </a:move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44" name="Line 428"/>
            <p:cNvSpPr>
              <a:spLocks noChangeShapeType="1"/>
            </p:cNvSpPr>
            <p:nvPr/>
          </p:nvSpPr>
          <p:spPr bwMode="auto">
            <a:xfrm>
              <a:off x="7235825" y="4327525"/>
              <a:ext cx="1588" cy="127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45" name="Rectangle 429"/>
            <p:cNvSpPr>
              <a:spLocks noChangeArrowheads="1"/>
            </p:cNvSpPr>
            <p:nvPr/>
          </p:nvSpPr>
          <p:spPr bwMode="auto">
            <a:xfrm>
              <a:off x="7086600" y="4419600"/>
              <a:ext cx="142875" cy="317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46" name="Group 541"/>
          <p:cNvGrpSpPr>
            <a:grpSpLocks/>
          </p:cNvGrpSpPr>
          <p:nvPr/>
        </p:nvGrpSpPr>
        <p:grpSpPr bwMode="auto">
          <a:xfrm>
            <a:off x="7426325" y="4330700"/>
            <a:ext cx="158750" cy="180975"/>
            <a:chOff x="7080250" y="4302125"/>
            <a:chExt cx="158750" cy="180975"/>
          </a:xfrm>
        </p:grpSpPr>
        <p:sp>
          <p:nvSpPr>
            <p:cNvPr id="1547" name="Rectangle 422"/>
            <p:cNvSpPr>
              <a:spLocks noChangeArrowheads="1"/>
            </p:cNvSpPr>
            <p:nvPr/>
          </p:nvSpPr>
          <p:spPr bwMode="auto">
            <a:xfrm>
              <a:off x="7080250" y="4330700"/>
              <a:ext cx="158750" cy="11747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48" name="Freeform 423"/>
            <p:cNvSpPr>
              <a:spLocks/>
            </p:cNvSpPr>
            <p:nvPr/>
          </p:nvSpPr>
          <p:spPr bwMode="auto">
            <a:xfrm>
              <a:off x="7080250" y="4425950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49" name="Freeform 424"/>
            <p:cNvSpPr>
              <a:spLocks/>
            </p:cNvSpPr>
            <p:nvPr/>
          </p:nvSpPr>
          <p:spPr bwMode="auto">
            <a:xfrm>
              <a:off x="7080250" y="4302125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50" name="Freeform 425"/>
            <p:cNvSpPr>
              <a:spLocks/>
            </p:cNvSpPr>
            <p:nvPr/>
          </p:nvSpPr>
          <p:spPr bwMode="auto">
            <a:xfrm>
              <a:off x="7080250" y="4324350"/>
              <a:ext cx="1588" cy="12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8"/>
                </a:cxn>
                <a:cxn ang="0">
                  <a:pos x="0" y="0"/>
                </a:cxn>
              </a:cxnLst>
              <a:rect l="0" t="0" r="r" b="b"/>
              <a:pathLst>
                <a:path h="78">
                  <a:moveTo>
                    <a:pt x="0" y="0"/>
                  </a:move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51" name="Line 426"/>
            <p:cNvSpPr>
              <a:spLocks noChangeShapeType="1"/>
            </p:cNvSpPr>
            <p:nvPr/>
          </p:nvSpPr>
          <p:spPr bwMode="auto">
            <a:xfrm>
              <a:off x="7080250" y="4324350"/>
              <a:ext cx="1588" cy="123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52" name="Freeform 427"/>
            <p:cNvSpPr>
              <a:spLocks/>
            </p:cNvSpPr>
            <p:nvPr/>
          </p:nvSpPr>
          <p:spPr bwMode="auto">
            <a:xfrm>
              <a:off x="7235825" y="4327525"/>
              <a:ext cx="1588" cy="127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0"/>
                </a:cxn>
                <a:cxn ang="0">
                  <a:pos x="0" y="0"/>
                </a:cxn>
              </a:cxnLst>
              <a:rect l="0" t="0" r="r" b="b"/>
              <a:pathLst>
                <a:path h="80">
                  <a:moveTo>
                    <a:pt x="0" y="0"/>
                  </a:move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53" name="Line 428"/>
            <p:cNvSpPr>
              <a:spLocks noChangeShapeType="1"/>
            </p:cNvSpPr>
            <p:nvPr/>
          </p:nvSpPr>
          <p:spPr bwMode="auto">
            <a:xfrm>
              <a:off x="7235825" y="4327525"/>
              <a:ext cx="1588" cy="127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54" name="Rectangle 429"/>
            <p:cNvSpPr>
              <a:spLocks noChangeArrowheads="1"/>
            </p:cNvSpPr>
            <p:nvPr/>
          </p:nvSpPr>
          <p:spPr bwMode="auto">
            <a:xfrm>
              <a:off x="7086600" y="4419600"/>
              <a:ext cx="142875" cy="317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55" name="Group 550"/>
          <p:cNvGrpSpPr>
            <a:grpSpLocks/>
          </p:cNvGrpSpPr>
          <p:nvPr/>
        </p:nvGrpSpPr>
        <p:grpSpPr bwMode="auto">
          <a:xfrm>
            <a:off x="7426325" y="4584700"/>
            <a:ext cx="158750" cy="180975"/>
            <a:chOff x="7080250" y="4302125"/>
            <a:chExt cx="158750" cy="180975"/>
          </a:xfrm>
        </p:grpSpPr>
        <p:sp>
          <p:nvSpPr>
            <p:cNvPr id="1556" name="Rectangle 422"/>
            <p:cNvSpPr>
              <a:spLocks noChangeArrowheads="1"/>
            </p:cNvSpPr>
            <p:nvPr/>
          </p:nvSpPr>
          <p:spPr bwMode="auto">
            <a:xfrm>
              <a:off x="7080250" y="4330700"/>
              <a:ext cx="158750" cy="11747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57" name="Freeform 423"/>
            <p:cNvSpPr>
              <a:spLocks/>
            </p:cNvSpPr>
            <p:nvPr/>
          </p:nvSpPr>
          <p:spPr bwMode="auto">
            <a:xfrm>
              <a:off x="7080250" y="4425950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58" name="Freeform 424"/>
            <p:cNvSpPr>
              <a:spLocks/>
            </p:cNvSpPr>
            <p:nvPr/>
          </p:nvSpPr>
          <p:spPr bwMode="auto">
            <a:xfrm>
              <a:off x="7080250" y="4302125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59" name="Freeform 425"/>
            <p:cNvSpPr>
              <a:spLocks/>
            </p:cNvSpPr>
            <p:nvPr/>
          </p:nvSpPr>
          <p:spPr bwMode="auto">
            <a:xfrm>
              <a:off x="7080250" y="4324350"/>
              <a:ext cx="1588" cy="12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8"/>
                </a:cxn>
                <a:cxn ang="0">
                  <a:pos x="0" y="0"/>
                </a:cxn>
              </a:cxnLst>
              <a:rect l="0" t="0" r="r" b="b"/>
              <a:pathLst>
                <a:path h="78">
                  <a:moveTo>
                    <a:pt x="0" y="0"/>
                  </a:move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60" name="Line 426"/>
            <p:cNvSpPr>
              <a:spLocks noChangeShapeType="1"/>
            </p:cNvSpPr>
            <p:nvPr/>
          </p:nvSpPr>
          <p:spPr bwMode="auto">
            <a:xfrm>
              <a:off x="7080250" y="4324350"/>
              <a:ext cx="1588" cy="123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61" name="Freeform 427"/>
            <p:cNvSpPr>
              <a:spLocks/>
            </p:cNvSpPr>
            <p:nvPr/>
          </p:nvSpPr>
          <p:spPr bwMode="auto">
            <a:xfrm>
              <a:off x="7235825" y="4327525"/>
              <a:ext cx="1588" cy="127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0"/>
                </a:cxn>
                <a:cxn ang="0">
                  <a:pos x="0" y="0"/>
                </a:cxn>
              </a:cxnLst>
              <a:rect l="0" t="0" r="r" b="b"/>
              <a:pathLst>
                <a:path h="80">
                  <a:moveTo>
                    <a:pt x="0" y="0"/>
                  </a:move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62" name="Line 428"/>
            <p:cNvSpPr>
              <a:spLocks noChangeShapeType="1"/>
            </p:cNvSpPr>
            <p:nvPr/>
          </p:nvSpPr>
          <p:spPr bwMode="auto">
            <a:xfrm>
              <a:off x="7235825" y="4327525"/>
              <a:ext cx="1588" cy="127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63" name="Rectangle 429"/>
            <p:cNvSpPr>
              <a:spLocks noChangeArrowheads="1"/>
            </p:cNvSpPr>
            <p:nvPr/>
          </p:nvSpPr>
          <p:spPr bwMode="auto">
            <a:xfrm>
              <a:off x="7086600" y="4419600"/>
              <a:ext cx="142875" cy="317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564" name="Rectangle 403"/>
          <p:cNvSpPr>
            <a:spLocks noChangeArrowheads="1"/>
          </p:cNvSpPr>
          <p:nvPr/>
        </p:nvSpPr>
        <p:spPr bwMode="auto">
          <a:xfrm>
            <a:off x="8077200" y="4127500"/>
            <a:ext cx="34624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1000" b="1" kern="0" dirty="0" err="1">
                <a:solidFill>
                  <a:srgbClr val="000000"/>
                </a:solidFill>
                <a:latin typeface="+mj-lt"/>
              </a:rPr>
              <a:t>Lustre</a:t>
            </a:r>
            <a:r>
              <a:rPr lang="en-US" sz="1000" b="1" kern="0" dirty="0">
                <a:solidFill>
                  <a:srgbClr val="000000"/>
                </a:solidFill>
                <a:latin typeface="+mj-lt"/>
              </a:rPr>
              <a:t> </a:t>
            </a:r>
            <a:endParaRPr lang="en-US" b="1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565" name="Line 288"/>
          <p:cNvSpPr>
            <a:spLocks noChangeShapeType="1"/>
          </p:cNvSpPr>
          <p:nvPr/>
        </p:nvSpPr>
        <p:spPr bwMode="auto">
          <a:xfrm>
            <a:off x="6167438" y="1771650"/>
            <a:ext cx="947737" cy="0"/>
          </a:xfrm>
          <a:prstGeom prst="line">
            <a:avLst/>
          </a:prstGeom>
          <a:noFill/>
          <a:ln w="15875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566" name="Line 290"/>
          <p:cNvSpPr>
            <a:spLocks noChangeShapeType="1"/>
          </p:cNvSpPr>
          <p:nvPr/>
        </p:nvSpPr>
        <p:spPr bwMode="auto">
          <a:xfrm>
            <a:off x="6170613" y="1835150"/>
            <a:ext cx="944562" cy="0"/>
          </a:xfrm>
          <a:prstGeom prst="line">
            <a:avLst/>
          </a:prstGeom>
          <a:noFill/>
          <a:ln w="15875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1567" name="Group 531"/>
          <p:cNvGrpSpPr>
            <a:grpSpLocks/>
          </p:cNvGrpSpPr>
          <p:nvPr/>
        </p:nvGrpSpPr>
        <p:grpSpPr bwMode="auto">
          <a:xfrm>
            <a:off x="7608888" y="3829050"/>
            <a:ext cx="158750" cy="180975"/>
            <a:chOff x="7080250" y="4302124"/>
            <a:chExt cx="158750" cy="180975"/>
          </a:xfrm>
        </p:grpSpPr>
        <p:sp>
          <p:nvSpPr>
            <p:cNvPr id="1568" name="Rectangle 422"/>
            <p:cNvSpPr>
              <a:spLocks noChangeArrowheads="1"/>
            </p:cNvSpPr>
            <p:nvPr/>
          </p:nvSpPr>
          <p:spPr bwMode="auto">
            <a:xfrm>
              <a:off x="7080250" y="4330699"/>
              <a:ext cx="158750" cy="11747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69" name="Freeform 423"/>
            <p:cNvSpPr>
              <a:spLocks/>
            </p:cNvSpPr>
            <p:nvPr/>
          </p:nvSpPr>
          <p:spPr bwMode="auto">
            <a:xfrm>
              <a:off x="7080250" y="4425949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70" name="Freeform 424"/>
            <p:cNvSpPr>
              <a:spLocks/>
            </p:cNvSpPr>
            <p:nvPr/>
          </p:nvSpPr>
          <p:spPr bwMode="auto">
            <a:xfrm>
              <a:off x="7080250" y="4302124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71" name="Freeform 425"/>
            <p:cNvSpPr>
              <a:spLocks/>
            </p:cNvSpPr>
            <p:nvPr/>
          </p:nvSpPr>
          <p:spPr bwMode="auto">
            <a:xfrm>
              <a:off x="7080250" y="4324349"/>
              <a:ext cx="1587" cy="12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8"/>
                </a:cxn>
                <a:cxn ang="0">
                  <a:pos x="0" y="0"/>
                </a:cxn>
              </a:cxnLst>
              <a:rect l="0" t="0" r="r" b="b"/>
              <a:pathLst>
                <a:path h="78">
                  <a:moveTo>
                    <a:pt x="0" y="0"/>
                  </a:move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72" name="Line 426"/>
            <p:cNvSpPr>
              <a:spLocks noChangeShapeType="1"/>
            </p:cNvSpPr>
            <p:nvPr/>
          </p:nvSpPr>
          <p:spPr bwMode="auto">
            <a:xfrm>
              <a:off x="7080250" y="4324349"/>
              <a:ext cx="1587" cy="123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73" name="Freeform 427"/>
            <p:cNvSpPr>
              <a:spLocks/>
            </p:cNvSpPr>
            <p:nvPr/>
          </p:nvSpPr>
          <p:spPr bwMode="auto">
            <a:xfrm>
              <a:off x="7235825" y="4327524"/>
              <a:ext cx="1587" cy="127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0"/>
                </a:cxn>
                <a:cxn ang="0">
                  <a:pos x="0" y="0"/>
                </a:cxn>
              </a:cxnLst>
              <a:rect l="0" t="0" r="r" b="b"/>
              <a:pathLst>
                <a:path h="80">
                  <a:moveTo>
                    <a:pt x="0" y="0"/>
                  </a:move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74" name="Line 428"/>
            <p:cNvSpPr>
              <a:spLocks noChangeShapeType="1"/>
            </p:cNvSpPr>
            <p:nvPr/>
          </p:nvSpPr>
          <p:spPr bwMode="auto">
            <a:xfrm>
              <a:off x="7235825" y="4327524"/>
              <a:ext cx="1587" cy="127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75" name="Rectangle 429"/>
            <p:cNvSpPr>
              <a:spLocks noChangeArrowheads="1"/>
            </p:cNvSpPr>
            <p:nvPr/>
          </p:nvSpPr>
          <p:spPr bwMode="auto">
            <a:xfrm>
              <a:off x="7086600" y="4419599"/>
              <a:ext cx="142875" cy="317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76" name="Group 532"/>
          <p:cNvGrpSpPr>
            <a:grpSpLocks/>
          </p:cNvGrpSpPr>
          <p:nvPr/>
        </p:nvGrpSpPr>
        <p:grpSpPr bwMode="auto">
          <a:xfrm>
            <a:off x="7608888" y="4083050"/>
            <a:ext cx="158750" cy="180975"/>
            <a:chOff x="7080250" y="4302125"/>
            <a:chExt cx="158750" cy="180975"/>
          </a:xfrm>
        </p:grpSpPr>
        <p:sp>
          <p:nvSpPr>
            <p:cNvPr id="1577" name="Rectangle 422"/>
            <p:cNvSpPr>
              <a:spLocks noChangeArrowheads="1"/>
            </p:cNvSpPr>
            <p:nvPr/>
          </p:nvSpPr>
          <p:spPr bwMode="auto">
            <a:xfrm>
              <a:off x="7080250" y="4330700"/>
              <a:ext cx="158750" cy="11747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78" name="Freeform 423"/>
            <p:cNvSpPr>
              <a:spLocks/>
            </p:cNvSpPr>
            <p:nvPr/>
          </p:nvSpPr>
          <p:spPr bwMode="auto">
            <a:xfrm>
              <a:off x="7080250" y="4425950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79" name="Freeform 424"/>
            <p:cNvSpPr>
              <a:spLocks/>
            </p:cNvSpPr>
            <p:nvPr/>
          </p:nvSpPr>
          <p:spPr bwMode="auto">
            <a:xfrm>
              <a:off x="7080250" y="4302125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0" name="Freeform 425"/>
            <p:cNvSpPr>
              <a:spLocks/>
            </p:cNvSpPr>
            <p:nvPr/>
          </p:nvSpPr>
          <p:spPr bwMode="auto">
            <a:xfrm>
              <a:off x="7080250" y="4324350"/>
              <a:ext cx="1587" cy="12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8"/>
                </a:cxn>
                <a:cxn ang="0">
                  <a:pos x="0" y="0"/>
                </a:cxn>
              </a:cxnLst>
              <a:rect l="0" t="0" r="r" b="b"/>
              <a:pathLst>
                <a:path h="78">
                  <a:moveTo>
                    <a:pt x="0" y="0"/>
                  </a:move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1" name="Line 426"/>
            <p:cNvSpPr>
              <a:spLocks noChangeShapeType="1"/>
            </p:cNvSpPr>
            <p:nvPr/>
          </p:nvSpPr>
          <p:spPr bwMode="auto">
            <a:xfrm>
              <a:off x="7080250" y="4324350"/>
              <a:ext cx="1587" cy="123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2" name="Freeform 427"/>
            <p:cNvSpPr>
              <a:spLocks/>
            </p:cNvSpPr>
            <p:nvPr/>
          </p:nvSpPr>
          <p:spPr bwMode="auto">
            <a:xfrm>
              <a:off x="7235825" y="4327525"/>
              <a:ext cx="1587" cy="127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0"/>
                </a:cxn>
                <a:cxn ang="0">
                  <a:pos x="0" y="0"/>
                </a:cxn>
              </a:cxnLst>
              <a:rect l="0" t="0" r="r" b="b"/>
              <a:pathLst>
                <a:path h="80">
                  <a:moveTo>
                    <a:pt x="0" y="0"/>
                  </a:move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3" name="Line 428"/>
            <p:cNvSpPr>
              <a:spLocks noChangeShapeType="1"/>
            </p:cNvSpPr>
            <p:nvPr/>
          </p:nvSpPr>
          <p:spPr bwMode="auto">
            <a:xfrm>
              <a:off x="7235825" y="4327525"/>
              <a:ext cx="1587" cy="127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4" name="Rectangle 429"/>
            <p:cNvSpPr>
              <a:spLocks noChangeArrowheads="1"/>
            </p:cNvSpPr>
            <p:nvPr/>
          </p:nvSpPr>
          <p:spPr bwMode="auto">
            <a:xfrm>
              <a:off x="7086600" y="4419600"/>
              <a:ext cx="142875" cy="317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85" name="Group 541"/>
          <p:cNvGrpSpPr>
            <a:grpSpLocks/>
          </p:cNvGrpSpPr>
          <p:nvPr/>
        </p:nvGrpSpPr>
        <p:grpSpPr bwMode="auto">
          <a:xfrm>
            <a:off x="7608888" y="4337050"/>
            <a:ext cx="158750" cy="180975"/>
            <a:chOff x="7080250" y="4302125"/>
            <a:chExt cx="158750" cy="180975"/>
          </a:xfrm>
        </p:grpSpPr>
        <p:sp>
          <p:nvSpPr>
            <p:cNvPr id="1586" name="Rectangle 422"/>
            <p:cNvSpPr>
              <a:spLocks noChangeArrowheads="1"/>
            </p:cNvSpPr>
            <p:nvPr/>
          </p:nvSpPr>
          <p:spPr bwMode="auto">
            <a:xfrm>
              <a:off x="7080250" y="4330700"/>
              <a:ext cx="158750" cy="11747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7" name="Freeform 423"/>
            <p:cNvSpPr>
              <a:spLocks/>
            </p:cNvSpPr>
            <p:nvPr/>
          </p:nvSpPr>
          <p:spPr bwMode="auto">
            <a:xfrm>
              <a:off x="7080250" y="4425950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8" name="Freeform 424"/>
            <p:cNvSpPr>
              <a:spLocks/>
            </p:cNvSpPr>
            <p:nvPr/>
          </p:nvSpPr>
          <p:spPr bwMode="auto">
            <a:xfrm>
              <a:off x="7080250" y="4302125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9" name="Freeform 425"/>
            <p:cNvSpPr>
              <a:spLocks/>
            </p:cNvSpPr>
            <p:nvPr/>
          </p:nvSpPr>
          <p:spPr bwMode="auto">
            <a:xfrm>
              <a:off x="7080250" y="4324350"/>
              <a:ext cx="1587" cy="12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8"/>
                </a:cxn>
                <a:cxn ang="0">
                  <a:pos x="0" y="0"/>
                </a:cxn>
              </a:cxnLst>
              <a:rect l="0" t="0" r="r" b="b"/>
              <a:pathLst>
                <a:path h="78">
                  <a:moveTo>
                    <a:pt x="0" y="0"/>
                  </a:move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90" name="Line 426"/>
            <p:cNvSpPr>
              <a:spLocks noChangeShapeType="1"/>
            </p:cNvSpPr>
            <p:nvPr/>
          </p:nvSpPr>
          <p:spPr bwMode="auto">
            <a:xfrm>
              <a:off x="7080250" y="4324350"/>
              <a:ext cx="1587" cy="123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91" name="Freeform 427"/>
            <p:cNvSpPr>
              <a:spLocks/>
            </p:cNvSpPr>
            <p:nvPr/>
          </p:nvSpPr>
          <p:spPr bwMode="auto">
            <a:xfrm>
              <a:off x="7235825" y="4327525"/>
              <a:ext cx="1587" cy="127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0"/>
                </a:cxn>
                <a:cxn ang="0">
                  <a:pos x="0" y="0"/>
                </a:cxn>
              </a:cxnLst>
              <a:rect l="0" t="0" r="r" b="b"/>
              <a:pathLst>
                <a:path h="80">
                  <a:moveTo>
                    <a:pt x="0" y="0"/>
                  </a:move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92" name="Line 428"/>
            <p:cNvSpPr>
              <a:spLocks noChangeShapeType="1"/>
            </p:cNvSpPr>
            <p:nvPr/>
          </p:nvSpPr>
          <p:spPr bwMode="auto">
            <a:xfrm>
              <a:off x="7235825" y="4327525"/>
              <a:ext cx="1587" cy="127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93" name="Rectangle 429"/>
            <p:cNvSpPr>
              <a:spLocks noChangeArrowheads="1"/>
            </p:cNvSpPr>
            <p:nvPr/>
          </p:nvSpPr>
          <p:spPr bwMode="auto">
            <a:xfrm>
              <a:off x="7086600" y="4419600"/>
              <a:ext cx="142875" cy="317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94" name="Group 550"/>
          <p:cNvGrpSpPr>
            <a:grpSpLocks/>
          </p:cNvGrpSpPr>
          <p:nvPr/>
        </p:nvGrpSpPr>
        <p:grpSpPr bwMode="auto">
          <a:xfrm>
            <a:off x="7608888" y="4591050"/>
            <a:ext cx="158750" cy="180975"/>
            <a:chOff x="7080250" y="4302125"/>
            <a:chExt cx="158750" cy="180975"/>
          </a:xfrm>
        </p:grpSpPr>
        <p:sp>
          <p:nvSpPr>
            <p:cNvPr id="1595" name="Rectangle 422"/>
            <p:cNvSpPr>
              <a:spLocks noChangeArrowheads="1"/>
            </p:cNvSpPr>
            <p:nvPr/>
          </p:nvSpPr>
          <p:spPr bwMode="auto">
            <a:xfrm>
              <a:off x="7080250" y="4330700"/>
              <a:ext cx="158750" cy="11747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96" name="Freeform 423"/>
            <p:cNvSpPr>
              <a:spLocks/>
            </p:cNvSpPr>
            <p:nvPr/>
          </p:nvSpPr>
          <p:spPr bwMode="auto">
            <a:xfrm>
              <a:off x="7080250" y="4425950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97" name="Freeform 424"/>
            <p:cNvSpPr>
              <a:spLocks/>
            </p:cNvSpPr>
            <p:nvPr/>
          </p:nvSpPr>
          <p:spPr bwMode="auto">
            <a:xfrm>
              <a:off x="7080250" y="4302125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98" name="Freeform 425"/>
            <p:cNvSpPr>
              <a:spLocks/>
            </p:cNvSpPr>
            <p:nvPr/>
          </p:nvSpPr>
          <p:spPr bwMode="auto">
            <a:xfrm>
              <a:off x="7080250" y="4324350"/>
              <a:ext cx="1587" cy="12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8"/>
                </a:cxn>
                <a:cxn ang="0">
                  <a:pos x="0" y="0"/>
                </a:cxn>
              </a:cxnLst>
              <a:rect l="0" t="0" r="r" b="b"/>
              <a:pathLst>
                <a:path h="78">
                  <a:moveTo>
                    <a:pt x="0" y="0"/>
                  </a:move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99" name="Line 426"/>
            <p:cNvSpPr>
              <a:spLocks noChangeShapeType="1"/>
            </p:cNvSpPr>
            <p:nvPr/>
          </p:nvSpPr>
          <p:spPr bwMode="auto">
            <a:xfrm>
              <a:off x="7080250" y="4324350"/>
              <a:ext cx="1587" cy="123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00" name="Freeform 427"/>
            <p:cNvSpPr>
              <a:spLocks/>
            </p:cNvSpPr>
            <p:nvPr/>
          </p:nvSpPr>
          <p:spPr bwMode="auto">
            <a:xfrm>
              <a:off x="7235825" y="4327525"/>
              <a:ext cx="1587" cy="127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0"/>
                </a:cxn>
                <a:cxn ang="0">
                  <a:pos x="0" y="0"/>
                </a:cxn>
              </a:cxnLst>
              <a:rect l="0" t="0" r="r" b="b"/>
              <a:pathLst>
                <a:path h="80">
                  <a:moveTo>
                    <a:pt x="0" y="0"/>
                  </a:move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01" name="Line 428"/>
            <p:cNvSpPr>
              <a:spLocks noChangeShapeType="1"/>
            </p:cNvSpPr>
            <p:nvPr/>
          </p:nvSpPr>
          <p:spPr bwMode="auto">
            <a:xfrm>
              <a:off x="7235825" y="4327525"/>
              <a:ext cx="1587" cy="127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02" name="Rectangle 429"/>
            <p:cNvSpPr>
              <a:spLocks noChangeArrowheads="1"/>
            </p:cNvSpPr>
            <p:nvPr/>
          </p:nvSpPr>
          <p:spPr bwMode="auto">
            <a:xfrm>
              <a:off x="7086600" y="4419600"/>
              <a:ext cx="142875" cy="317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603" name="Group 531"/>
          <p:cNvGrpSpPr>
            <a:grpSpLocks/>
          </p:cNvGrpSpPr>
          <p:nvPr/>
        </p:nvGrpSpPr>
        <p:grpSpPr bwMode="auto">
          <a:xfrm>
            <a:off x="7800975" y="3829050"/>
            <a:ext cx="158750" cy="180975"/>
            <a:chOff x="7080250" y="4302124"/>
            <a:chExt cx="158750" cy="180975"/>
          </a:xfrm>
        </p:grpSpPr>
        <p:sp>
          <p:nvSpPr>
            <p:cNvPr id="1604" name="Rectangle 422"/>
            <p:cNvSpPr>
              <a:spLocks noChangeArrowheads="1"/>
            </p:cNvSpPr>
            <p:nvPr/>
          </p:nvSpPr>
          <p:spPr bwMode="auto">
            <a:xfrm>
              <a:off x="7080250" y="4330699"/>
              <a:ext cx="158750" cy="11747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05" name="Freeform 423"/>
            <p:cNvSpPr>
              <a:spLocks/>
            </p:cNvSpPr>
            <p:nvPr/>
          </p:nvSpPr>
          <p:spPr bwMode="auto">
            <a:xfrm>
              <a:off x="7080250" y="4425949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06" name="Freeform 424"/>
            <p:cNvSpPr>
              <a:spLocks/>
            </p:cNvSpPr>
            <p:nvPr/>
          </p:nvSpPr>
          <p:spPr bwMode="auto">
            <a:xfrm>
              <a:off x="7080250" y="4302124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07" name="Freeform 425"/>
            <p:cNvSpPr>
              <a:spLocks/>
            </p:cNvSpPr>
            <p:nvPr/>
          </p:nvSpPr>
          <p:spPr bwMode="auto">
            <a:xfrm>
              <a:off x="7080250" y="4324349"/>
              <a:ext cx="1588" cy="12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8"/>
                </a:cxn>
                <a:cxn ang="0">
                  <a:pos x="0" y="0"/>
                </a:cxn>
              </a:cxnLst>
              <a:rect l="0" t="0" r="r" b="b"/>
              <a:pathLst>
                <a:path h="78">
                  <a:moveTo>
                    <a:pt x="0" y="0"/>
                  </a:move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08" name="Line 426"/>
            <p:cNvSpPr>
              <a:spLocks noChangeShapeType="1"/>
            </p:cNvSpPr>
            <p:nvPr/>
          </p:nvSpPr>
          <p:spPr bwMode="auto">
            <a:xfrm>
              <a:off x="7080250" y="4324349"/>
              <a:ext cx="1588" cy="123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09" name="Freeform 427"/>
            <p:cNvSpPr>
              <a:spLocks/>
            </p:cNvSpPr>
            <p:nvPr/>
          </p:nvSpPr>
          <p:spPr bwMode="auto">
            <a:xfrm>
              <a:off x="7235825" y="4327524"/>
              <a:ext cx="1588" cy="127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0"/>
                </a:cxn>
                <a:cxn ang="0">
                  <a:pos x="0" y="0"/>
                </a:cxn>
              </a:cxnLst>
              <a:rect l="0" t="0" r="r" b="b"/>
              <a:pathLst>
                <a:path h="80">
                  <a:moveTo>
                    <a:pt x="0" y="0"/>
                  </a:move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10" name="Line 428"/>
            <p:cNvSpPr>
              <a:spLocks noChangeShapeType="1"/>
            </p:cNvSpPr>
            <p:nvPr/>
          </p:nvSpPr>
          <p:spPr bwMode="auto">
            <a:xfrm>
              <a:off x="7235825" y="4327524"/>
              <a:ext cx="1588" cy="127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11" name="Rectangle 429"/>
            <p:cNvSpPr>
              <a:spLocks noChangeArrowheads="1"/>
            </p:cNvSpPr>
            <p:nvPr/>
          </p:nvSpPr>
          <p:spPr bwMode="auto">
            <a:xfrm>
              <a:off x="7086600" y="4419599"/>
              <a:ext cx="142875" cy="317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612" name="Group 532"/>
          <p:cNvGrpSpPr>
            <a:grpSpLocks/>
          </p:cNvGrpSpPr>
          <p:nvPr/>
        </p:nvGrpSpPr>
        <p:grpSpPr bwMode="auto">
          <a:xfrm>
            <a:off x="7800975" y="4083050"/>
            <a:ext cx="158750" cy="180975"/>
            <a:chOff x="7080250" y="4302125"/>
            <a:chExt cx="158750" cy="180975"/>
          </a:xfrm>
        </p:grpSpPr>
        <p:sp>
          <p:nvSpPr>
            <p:cNvPr id="1613" name="Rectangle 422"/>
            <p:cNvSpPr>
              <a:spLocks noChangeArrowheads="1"/>
            </p:cNvSpPr>
            <p:nvPr/>
          </p:nvSpPr>
          <p:spPr bwMode="auto">
            <a:xfrm>
              <a:off x="7080250" y="4330700"/>
              <a:ext cx="158750" cy="11747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14" name="Freeform 423"/>
            <p:cNvSpPr>
              <a:spLocks/>
            </p:cNvSpPr>
            <p:nvPr/>
          </p:nvSpPr>
          <p:spPr bwMode="auto">
            <a:xfrm>
              <a:off x="7080250" y="4425950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15" name="Freeform 424"/>
            <p:cNvSpPr>
              <a:spLocks/>
            </p:cNvSpPr>
            <p:nvPr/>
          </p:nvSpPr>
          <p:spPr bwMode="auto">
            <a:xfrm>
              <a:off x="7080250" y="4302125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16" name="Freeform 425"/>
            <p:cNvSpPr>
              <a:spLocks/>
            </p:cNvSpPr>
            <p:nvPr/>
          </p:nvSpPr>
          <p:spPr bwMode="auto">
            <a:xfrm>
              <a:off x="7080250" y="4324350"/>
              <a:ext cx="1588" cy="12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8"/>
                </a:cxn>
                <a:cxn ang="0">
                  <a:pos x="0" y="0"/>
                </a:cxn>
              </a:cxnLst>
              <a:rect l="0" t="0" r="r" b="b"/>
              <a:pathLst>
                <a:path h="78">
                  <a:moveTo>
                    <a:pt x="0" y="0"/>
                  </a:move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17" name="Line 426"/>
            <p:cNvSpPr>
              <a:spLocks noChangeShapeType="1"/>
            </p:cNvSpPr>
            <p:nvPr/>
          </p:nvSpPr>
          <p:spPr bwMode="auto">
            <a:xfrm>
              <a:off x="7080250" y="4324350"/>
              <a:ext cx="1588" cy="123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18" name="Freeform 427"/>
            <p:cNvSpPr>
              <a:spLocks/>
            </p:cNvSpPr>
            <p:nvPr/>
          </p:nvSpPr>
          <p:spPr bwMode="auto">
            <a:xfrm>
              <a:off x="7235825" y="4327525"/>
              <a:ext cx="1588" cy="127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0"/>
                </a:cxn>
                <a:cxn ang="0">
                  <a:pos x="0" y="0"/>
                </a:cxn>
              </a:cxnLst>
              <a:rect l="0" t="0" r="r" b="b"/>
              <a:pathLst>
                <a:path h="80">
                  <a:moveTo>
                    <a:pt x="0" y="0"/>
                  </a:move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19" name="Line 428"/>
            <p:cNvSpPr>
              <a:spLocks noChangeShapeType="1"/>
            </p:cNvSpPr>
            <p:nvPr/>
          </p:nvSpPr>
          <p:spPr bwMode="auto">
            <a:xfrm>
              <a:off x="7235825" y="4327525"/>
              <a:ext cx="1588" cy="127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20" name="Rectangle 429"/>
            <p:cNvSpPr>
              <a:spLocks noChangeArrowheads="1"/>
            </p:cNvSpPr>
            <p:nvPr/>
          </p:nvSpPr>
          <p:spPr bwMode="auto">
            <a:xfrm>
              <a:off x="7086600" y="4419600"/>
              <a:ext cx="142875" cy="317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621" name="Group 541"/>
          <p:cNvGrpSpPr>
            <a:grpSpLocks/>
          </p:cNvGrpSpPr>
          <p:nvPr/>
        </p:nvGrpSpPr>
        <p:grpSpPr bwMode="auto">
          <a:xfrm>
            <a:off x="7800975" y="4337050"/>
            <a:ext cx="158750" cy="180975"/>
            <a:chOff x="7080250" y="4302125"/>
            <a:chExt cx="158750" cy="180975"/>
          </a:xfrm>
        </p:grpSpPr>
        <p:sp>
          <p:nvSpPr>
            <p:cNvPr id="1622" name="Rectangle 422"/>
            <p:cNvSpPr>
              <a:spLocks noChangeArrowheads="1"/>
            </p:cNvSpPr>
            <p:nvPr/>
          </p:nvSpPr>
          <p:spPr bwMode="auto">
            <a:xfrm>
              <a:off x="7080250" y="4330700"/>
              <a:ext cx="158750" cy="11747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23" name="Freeform 423"/>
            <p:cNvSpPr>
              <a:spLocks/>
            </p:cNvSpPr>
            <p:nvPr/>
          </p:nvSpPr>
          <p:spPr bwMode="auto">
            <a:xfrm>
              <a:off x="7080250" y="4425950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24" name="Freeform 424"/>
            <p:cNvSpPr>
              <a:spLocks/>
            </p:cNvSpPr>
            <p:nvPr/>
          </p:nvSpPr>
          <p:spPr bwMode="auto">
            <a:xfrm>
              <a:off x="7080250" y="4302125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25" name="Freeform 425"/>
            <p:cNvSpPr>
              <a:spLocks/>
            </p:cNvSpPr>
            <p:nvPr/>
          </p:nvSpPr>
          <p:spPr bwMode="auto">
            <a:xfrm>
              <a:off x="7080250" y="4324350"/>
              <a:ext cx="1588" cy="12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8"/>
                </a:cxn>
                <a:cxn ang="0">
                  <a:pos x="0" y="0"/>
                </a:cxn>
              </a:cxnLst>
              <a:rect l="0" t="0" r="r" b="b"/>
              <a:pathLst>
                <a:path h="78">
                  <a:moveTo>
                    <a:pt x="0" y="0"/>
                  </a:move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26" name="Line 426"/>
            <p:cNvSpPr>
              <a:spLocks noChangeShapeType="1"/>
            </p:cNvSpPr>
            <p:nvPr/>
          </p:nvSpPr>
          <p:spPr bwMode="auto">
            <a:xfrm>
              <a:off x="7080250" y="4324350"/>
              <a:ext cx="1588" cy="123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27" name="Freeform 427"/>
            <p:cNvSpPr>
              <a:spLocks/>
            </p:cNvSpPr>
            <p:nvPr/>
          </p:nvSpPr>
          <p:spPr bwMode="auto">
            <a:xfrm>
              <a:off x="7235825" y="4327525"/>
              <a:ext cx="1588" cy="127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0"/>
                </a:cxn>
                <a:cxn ang="0">
                  <a:pos x="0" y="0"/>
                </a:cxn>
              </a:cxnLst>
              <a:rect l="0" t="0" r="r" b="b"/>
              <a:pathLst>
                <a:path h="80">
                  <a:moveTo>
                    <a:pt x="0" y="0"/>
                  </a:move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28" name="Line 428"/>
            <p:cNvSpPr>
              <a:spLocks noChangeShapeType="1"/>
            </p:cNvSpPr>
            <p:nvPr/>
          </p:nvSpPr>
          <p:spPr bwMode="auto">
            <a:xfrm>
              <a:off x="7235825" y="4327525"/>
              <a:ext cx="1588" cy="127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29" name="Rectangle 429"/>
            <p:cNvSpPr>
              <a:spLocks noChangeArrowheads="1"/>
            </p:cNvSpPr>
            <p:nvPr/>
          </p:nvSpPr>
          <p:spPr bwMode="auto">
            <a:xfrm>
              <a:off x="7086600" y="4419600"/>
              <a:ext cx="142875" cy="317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630" name="Group 550"/>
          <p:cNvGrpSpPr>
            <a:grpSpLocks/>
          </p:cNvGrpSpPr>
          <p:nvPr/>
        </p:nvGrpSpPr>
        <p:grpSpPr bwMode="auto">
          <a:xfrm>
            <a:off x="7800975" y="4591050"/>
            <a:ext cx="158750" cy="180975"/>
            <a:chOff x="7080250" y="4302125"/>
            <a:chExt cx="158750" cy="180975"/>
          </a:xfrm>
        </p:grpSpPr>
        <p:sp>
          <p:nvSpPr>
            <p:cNvPr id="1631" name="Rectangle 422"/>
            <p:cNvSpPr>
              <a:spLocks noChangeArrowheads="1"/>
            </p:cNvSpPr>
            <p:nvPr/>
          </p:nvSpPr>
          <p:spPr bwMode="auto">
            <a:xfrm>
              <a:off x="7080250" y="4330700"/>
              <a:ext cx="158750" cy="11747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32" name="Freeform 423"/>
            <p:cNvSpPr>
              <a:spLocks/>
            </p:cNvSpPr>
            <p:nvPr/>
          </p:nvSpPr>
          <p:spPr bwMode="auto">
            <a:xfrm>
              <a:off x="7080250" y="4425950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33" name="Freeform 424"/>
            <p:cNvSpPr>
              <a:spLocks/>
            </p:cNvSpPr>
            <p:nvPr/>
          </p:nvSpPr>
          <p:spPr bwMode="auto">
            <a:xfrm>
              <a:off x="7080250" y="4302125"/>
              <a:ext cx="155575" cy="57150"/>
            </a:xfrm>
            <a:custGeom>
              <a:avLst/>
              <a:gdLst/>
              <a:ahLst/>
              <a:cxnLst>
                <a:cxn ang="0">
                  <a:pos x="98" y="18"/>
                </a:cxn>
                <a:cxn ang="0">
                  <a:pos x="98" y="18"/>
                </a:cxn>
                <a:cxn ang="0">
                  <a:pos x="98" y="22"/>
                </a:cxn>
                <a:cxn ang="0">
                  <a:pos x="94" y="24"/>
                </a:cxn>
                <a:cxn ang="0">
                  <a:pos x="84" y="30"/>
                </a:cxn>
                <a:cxn ang="0">
                  <a:pos x="68" y="34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30" y="34"/>
                </a:cxn>
                <a:cxn ang="0">
                  <a:pos x="14" y="30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4" y="6"/>
                </a:cxn>
                <a:cxn ang="0">
                  <a:pos x="30" y="2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4" y="6"/>
                </a:cxn>
                <a:cxn ang="0">
                  <a:pos x="94" y="10"/>
                </a:cxn>
                <a:cxn ang="0">
                  <a:pos x="98" y="14"/>
                </a:cxn>
                <a:cxn ang="0">
                  <a:pos x="98" y="18"/>
                </a:cxn>
                <a:cxn ang="0">
                  <a:pos x="98" y="18"/>
                </a:cxn>
              </a:cxnLst>
              <a:rect l="0" t="0" r="r" b="b"/>
              <a:pathLst>
                <a:path w="98" h="36">
                  <a:moveTo>
                    <a:pt x="98" y="18"/>
                  </a:moveTo>
                  <a:lnTo>
                    <a:pt x="98" y="18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4" y="30"/>
                  </a:lnTo>
                  <a:lnTo>
                    <a:pt x="6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0" y="34"/>
                  </a:lnTo>
                  <a:lnTo>
                    <a:pt x="14" y="30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98" y="18"/>
                  </a:lnTo>
                  <a:lnTo>
                    <a:pt x="98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34" name="Freeform 425"/>
            <p:cNvSpPr>
              <a:spLocks/>
            </p:cNvSpPr>
            <p:nvPr/>
          </p:nvSpPr>
          <p:spPr bwMode="auto">
            <a:xfrm>
              <a:off x="7080250" y="4324350"/>
              <a:ext cx="1588" cy="12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8"/>
                </a:cxn>
                <a:cxn ang="0">
                  <a:pos x="0" y="0"/>
                </a:cxn>
              </a:cxnLst>
              <a:rect l="0" t="0" r="r" b="b"/>
              <a:pathLst>
                <a:path h="78">
                  <a:moveTo>
                    <a:pt x="0" y="0"/>
                  </a:move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35" name="Line 426"/>
            <p:cNvSpPr>
              <a:spLocks noChangeShapeType="1"/>
            </p:cNvSpPr>
            <p:nvPr/>
          </p:nvSpPr>
          <p:spPr bwMode="auto">
            <a:xfrm>
              <a:off x="7080250" y="4324350"/>
              <a:ext cx="1588" cy="123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36" name="Freeform 427"/>
            <p:cNvSpPr>
              <a:spLocks/>
            </p:cNvSpPr>
            <p:nvPr/>
          </p:nvSpPr>
          <p:spPr bwMode="auto">
            <a:xfrm>
              <a:off x="7235825" y="4327525"/>
              <a:ext cx="1588" cy="127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0"/>
                </a:cxn>
                <a:cxn ang="0">
                  <a:pos x="0" y="0"/>
                </a:cxn>
              </a:cxnLst>
              <a:rect l="0" t="0" r="r" b="b"/>
              <a:pathLst>
                <a:path h="80">
                  <a:moveTo>
                    <a:pt x="0" y="0"/>
                  </a:move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37" name="Line 428"/>
            <p:cNvSpPr>
              <a:spLocks noChangeShapeType="1"/>
            </p:cNvSpPr>
            <p:nvPr/>
          </p:nvSpPr>
          <p:spPr bwMode="auto">
            <a:xfrm>
              <a:off x="7235825" y="4327525"/>
              <a:ext cx="1588" cy="127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38" name="Rectangle 429"/>
            <p:cNvSpPr>
              <a:spLocks noChangeArrowheads="1"/>
            </p:cNvSpPr>
            <p:nvPr/>
          </p:nvSpPr>
          <p:spPr bwMode="auto">
            <a:xfrm>
              <a:off x="7086600" y="4419600"/>
              <a:ext cx="142875" cy="317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C1BB4A-14FC-444E-9B01-D63D7ED8037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8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76563"/>
              </p:ext>
            </p:extLst>
          </p:nvPr>
        </p:nvGraphicFramePr>
        <p:xfrm>
          <a:off x="0" y="-51531"/>
          <a:ext cx="9144000" cy="6673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102"/>
                <a:gridCol w="661181"/>
                <a:gridCol w="1329104"/>
                <a:gridCol w="533400"/>
                <a:gridCol w="685800"/>
                <a:gridCol w="533400"/>
                <a:gridCol w="609600"/>
                <a:gridCol w="533400"/>
                <a:gridCol w="533400"/>
                <a:gridCol w="381000"/>
                <a:gridCol w="441364"/>
                <a:gridCol w="595249"/>
              </a:tblGrid>
              <a:tr h="53857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Science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Area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Number of Teams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Codes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Struct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 Grids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Unstruct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Grids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Dense Matrix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Sparse 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Matrix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N-Body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Monte Carlo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FFT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PIC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Significant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I/O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</a:tr>
              <a:tr h="538578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Climate and Weather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CESM,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GCRM, CM1/WRF, HOMME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</a:tr>
              <a:tr h="538578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Plasmas/Magnetosphere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H3D(M),VPIC, OSIRIS, </a:t>
                      </a:r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Magtail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/UPIC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</a:tr>
              <a:tr h="68819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Stellar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Atmospheres and Supernovae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PPM, MAESTRO, CASTRO, SEDONA, </a:t>
                      </a:r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ChaNGa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, MS-FLUKSS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</a:tr>
              <a:tr h="29920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Cosmology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Enzo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pGADGET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</a:tr>
              <a:tr h="29920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Combustion/Turbulence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PSDNS, DISTUF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</a:tr>
              <a:tr h="39545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General Relativity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Cactus, Harm3D, </a:t>
                      </a:r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LazEV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</a:tr>
              <a:tr h="39545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Molecular Dynamics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AMBER, </a:t>
                      </a:r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Gromacs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, NAMD, LAMMPS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</a:tr>
              <a:tr h="39545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Quantum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Chemistry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SIAL, GAMESS, </a:t>
                      </a:r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NWChem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</a:p>
                  </a:txBody>
                  <a:tcPr marT="44872" marB="44872"/>
                </a:tc>
              </a:tr>
              <a:tr h="39545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Material Science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NEMOS, OMEN, GW, QMCPACK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</a:tr>
              <a:tr h="538578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Earthquakes/Seismology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AWP-ODC, HERCULES, PLSQR, SPECFEM3D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</a:tr>
              <a:tr h="29866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Quantum Chromo Dynamics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Chroma,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MILC, USQCD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</a:tr>
              <a:tr h="24174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Social Networks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EPISIMDEMICS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</a:tr>
              <a:tr h="29920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Evolution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Eve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</a:tr>
              <a:tr h="21231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Engineering/System of Systems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GRIPS,Revisit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</a:tr>
              <a:tr h="2515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Computer Science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T="44872" marB="44872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</a:p>
                  </a:txBody>
                  <a:tcPr marT="44872" marB="44872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1F6BEC-4D39-4EE7-B28B-9755C093A96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4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MPI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processes distributed in a cluster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Each process computes part of the output</a:t>
            </a:r>
          </a:p>
          <a:p>
            <a:r>
              <a:rPr lang="en-US" dirty="0" smtClean="0"/>
              <a:t>Processes communicate with each other</a:t>
            </a:r>
          </a:p>
          <a:p>
            <a:r>
              <a:rPr lang="en-US" dirty="0" smtClean="0"/>
              <a:t>Processes can synchronize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A6FE50F2-1933-4704-B64F-C447B3E0257F}" type="slidenum">
              <a:rPr lang="en-US" smtClean="0"/>
              <a:t>9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762000" y="2057400"/>
            <a:ext cx="1828800" cy="1524000"/>
            <a:chOff x="1066800" y="2057400"/>
            <a:chExt cx="1828800" cy="1524000"/>
          </a:xfrm>
        </p:grpSpPr>
        <p:sp>
          <p:nvSpPr>
            <p:cNvPr id="7" name="Rounded Rectangle 6"/>
            <p:cNvSpPr/>
            <p:nvPr/>
          </p:nvSpPr>
          <p:spPr>
            <a:xfrm>
              <a:off x="1066800" y="2057400"/>
              <a:ext cx="1828800" cy="1524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Node</a:t>
              </a:r>
              <a:endParaRPr lang="en-US" dirty="0"/>
            </a:p>
          </p:txBody>
        </p:sp>
        <p:sp>
          <p:nvSpPr>
            <p:cNvPr id="10" name="Cloud 9"/>
            <p:cNvSpPr/>
            <p:nvPr/>
          </p:nvSpPr>
          <p:spPr>
            <a:xfrm>
              <a:off x="1219200" y="2222089"/>
              <a:ext cx="609600" cy="331839"/>
            </a:xfrm>
            <a:prstGeom prst="clou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loud 10"/>
            <p:cNvSpPr/>
            <p:nvPr/>
          </p:nvSpPr>
          <p:spPr>
            <a:xfrm>
              <a:off x="1993490" y="2213482"/>
              <a:ext cx="609600" cy="331839"/>
            </a:xfrm>
            <a:prstGeom prst="clou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loud 11"/>
            <p:cNvSpPr/>
            <p:nvPr/>
          </p:nvSpPr>
          <p:spPr>
            <a:xfrm>
              <a:off x="1219200" y="2711241"/>
              <a:ext cx="609600" cy="331839"/>
            </a:xfrm>
            <a:prstGeom prst="clou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loud 12"/>
            <p:cNvSpPr/>
            <p:nvPr/>
          </p:nvSpPr>
          <p:spPr>
            <a:xfrm>
              <a:off x="2008238" y="2711241"/>
              <a:ext cx="609600" cy="331839"/>
            </a:xfrm>
            <a:prstGeom prst="clou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85025" y="2057400"/>
            <a:ext cx="1828800" cy="1524000"/>
            <a:chOff x="1066800" y="2057400"/>
            <a:chExt cx="1828800" cy="1524000"/>
          </a:xfrm>
        </p:grpSpPr>
        <p:sp>
          <p:nvSpPr>
            <p:cNvPr id="17" name="Rounded Rectangle 16"/>
            <p:cNvSpPr/>
            <p:nvPr/>
          </p:nvSpPr>
          <p:spPr>
            <a:xfrm>
              <a:off x="1066800" y="2057400"/>
              <a:ext cx="1828800" cy="1524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Node</a:t>
              </a:r>
              <a:endParaRPr lang="en-US" dirty="0"/>
            </a:p>
          </p:txBody>
        </p:sp>
        <p:sp>
          <p:nvSpPr>
            <p:cNvPr id="18" name="Cloud 17"/>
            <p:cNvSpPr/>
            <p:nvPr/>
          </p:nvSpPr>
          <p:spPr>
            <a:xfrm>
              <a:off x="1219200" y="2222089"/>
              <a:ext cx="609600" cy="331839"/>
            </a:xfrm>
            <a:prstGeom prst="clou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loud 18"/>
            <p:cNvSpPr/>
            <p:nvPr/>
          </p:nvSpPr>
          <p:spPr>
            <a:xfrm>
              <a:off x="1993490" y="2213482"/>
              <a:ext cx="609600" cy="331839"/>
            </a:xfrm>
            <a:prstGeom prst="clou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19200" y="2711241"/>
              <a:ext cx="609600" cy="331839"/>
            </a:xfrm>
            <a:prstGeom prst="clou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loud 20"/>
            <p:cNvSpPr/>
            <p:nvPr/>
          </p:nvSpPr>
          <p:spPr>
            <a:xfrm>
              <a:off x="2008238" y="2711241"/>
              <a:ext cx="609600" cy="331839"/>
            </a:xfrm>
            <a:prstGeom prst="clou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08050" y="2057400"/>
            <a:ext cx="1828800" cy="1524000"/>
            <a:chOff x="1066800" y="2057400"/>
            <a:chExt cx="1828800" cy="1524000"/>
          </a:xfrm>
        </p:grpSpPr>
        <p:sp>
          <p:nvSpPr>
            <p:cNvPr id="23" name="Rounded Rectangle 22"/>
            <p:cNvSpPr/>
            <p:nvPr/>
          </p:nvSpPr>
          <p:spPr>
            <a:xfrm>
              <a:off x="1066800" y="2057400"/>
              <a:ext cx="1828800" cy="1524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Node</a:t>
              </a:r>
              <a:endParaRPr lang="en-US" dirty="0"/>
            </a:p>
          </p:txBody>
        </p:sp>
        <p:sp>
          <p:nvSpPr>
            <p:cNvPr id="24" name="Cloud 23"/>
            <p:cNvSpPr/>
            <p:nvPr/>
          </p:nvSpPr>
          <p:spPr>
            <a:xfrm>
              <a:off x="1219200" y="2222089"/>
              <a:ext cx="609600" cy="331839"/>
            </a:xfrm>
            <a:prstGeom prst="clou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loud 24"/>
            <p:cNvSpPr/>
            <p:nvPr/>
          </p:nvSpPr>
          <p:spPr>
            <a:xfrm>
              <a:off x="1993490" y="2213482"/>
              <a:ext cx="609600" cy="331839"/>
            </a:xfrm>
            <a:prstGeom prst="clou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loud 25"/>
            <p:cNvSpPr/>
            <p:nvPr/>
          </p:nvSpPr>
          <p:spPr>
            <a:xfrm>
              <a:off x="1219200" y="2711241"/>
              <a:ext cx="609600" cy="331839"/>
            </a:xfrm>
            <a:prstGeom prst="clou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loud 26"/>
            <p:cNvSpPr/>
            <p:nvPr/>
          </p:nvSpPr>
          <p:spPr>
            <a:xfrm>
              <a:off x="2008238" y="2711241"/>
              <a:ext cx="609600" cy="331839"/>
            </a:xfrm>
            <a:prstGeom prst="clou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531074" y="2057400"/>
            <a:ext cx="1828800" cy="1524000"/>
            <a:chOff x="1066800" y="2057400"/>
            <a:chExt cx="1828800" cy="1524000"/>
          </a:xfrm>
        </p:grpSpPr>
        <p:sp>
          <p:nvSpPr>
            <p:cNvPr id="47" name="Rounded Rectangle 46"/>
            <p:cNvSpPr/>
            <p:nvPr/>
          </p:nvSpPr>
          <p:spPr>
            <a:xfrm>
              <a:off x="1066800" y="2057400"/>
              <a:ext cx="1828800" cy="1524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Node</a:t>
              </a:r>
              <a:endParaRPr lang="en-US" dirty="0"/>
            </a:p>
          </p:txBody>
        </p:sp>
        <p:sp>
          <p:nvSpPr>
            <p:cNvPr id="48" name="Cloud 47"/>
            <p:cNvSpPr/>
            <p:nvPr/>
          </p:nvSpPr>
          <p:spPr>
            <a:xfrm>
              <a:off x="1219200" y="2222089"/>
              <a:ext cx="609600" cy="331839"/>
            </a:xfrm>
            <a:prstGeom prst="clou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loud 48"/>
            <p:cNvSpPr/>
            <p:nvPr/>
          </p:nvSpPr>
          <p:spPr>
            <a:xfrm>
              <a:off x="1993490" y="2213482"/>
              <a:ext cx="609600" cy="331839"/>
            </a:xfrm>
            <a:prstGeom prst="clou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Cloud 49"/>
            <p:cNvSpPr/>
            <p:nvPr/>
          </p:nvSpPr>
          <p:spPr>
            <a:xfrm>
              <a:off x="1219200" y="2711241"/>
              <a:ext cx="609600" cy="331839"/>
            </a:xfrm>
            <a:prstGeom prst="clou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loud 50"/>
            <p:cNvSpPr/>
            <p:nvPr/>
          </p:nvSpPr>
          <p:spPr>
            <a:xfrm>
              <a:off x="2008238" y="2711241"/>
              <a:ext cx="609600" cy="331839"/>
            </a:xfrm>
            <a:prstGeom prst="clou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3" name="Elbow Connector 52"/>
          <p:cNvCxnSpPr>
            <a:stCxn id="7" idx="2"/>
            <a:endCxn id="17" idx="2"/>
          </p:cNvCxnSpPr>
          <p:nvPr/>
        </p:nvCxnSpPr>
        <p:spPr>
          <a:xfrm rot="16200000" flipH="1">
            <a:off x="2637912" y="2619887"/>
            <a:ext cx="12700" cy="1923025"/>
          </a:xfrm>
          <a:prstGeom prst="bentConnector3">
            <a:avLst>
              <a:gd name="adj1" fmla="val 180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17" idx="2"/>
            <a:endCxn id="23" idx="2"/>
          </p:cNvCxnSpPr>
          <p:nvPr/>
        </p:nvCxnSpPr>
        <p:spPr>
          <a:xfrm rot="16200000" flipH="1">
            <a:off x="4560937" y="2619887"/>
            <a:ext cx="12700" cy="1923025"/>
          </a:xfrm>
          <a:prstGeom prst="bentConnector3">
            <a:avLst>
              <a:gd name="adj1" fmla="val 180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47" idx="2"/>
            <a:endCxn id="23" idx="2"/>
          </p:cNvCxnSpPr>
          <p:nvPr/>
        </p:nvCxnSpPr>
        <p:spPr>
          <a:xfrm rot="5400000">
            <a:off x="6483962" y="2619888"/>
            <a:ext cx="12700" cy="1923024"/>
          </a:xfrm>
          <a:prstGeom prst="bentConnector3">
            <a:avLst>
              <a:gd name="adj1" fmla="val 180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5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958040C243B47934B331ABABBB60A" ma:contentTypeVersion="0" ma:contentTypeDescription="Create a new document." ma:contentTypeScope="" ma:versionID="161d8e412e6d3cb302c24d310324e98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213981-ADD0-4C0D-9A11-6973D1A81E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A648BE-CC00-4A04-835E-5CF0689734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87CF93C-A1A8-4D4D-BD62-9FBE5EE8EFA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29690</TotalTime>
  <Words>1834</Words>
  <Application>Microsoft Macintosh PowerPoint</Application>
  <PresentationFormat>On-screen Show (4:3)</PresentationFormat>
  <Paragraphs>785</Paragraphs>
  <Slides>48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Calibri</vt:lpstr>
      <vt:lpstr>Cambria</vt:lpstr>
      <vt:lpstr>Cambria Math</vt:lpstr>
      <vt:lpstr>Consolas</vt:lpstr>
      <vt:lpstr>Gill Sans</vt:lpstr>
      <vt:lpstr>Lucida Console</vt:lpstr>
      <vt:lpstr>ＭＳ Ｐゴシック</vt:lpstr>
      <vt:lpstr>Palatino</vt:lpstr>
      <vt:lpstr>Times New Roman</vt:lpstr>
      <vt:lpstr>Arial</vt:lpstr>
      <vt:lpstr>Default Design</vt:lpstr>
      <vt:lpstr>CS/EE 217 GPU Architecture and Parallel Programming   Lecture 21: Joint CUDA-MPI Programming</vt:lpstr>
      <vt:lpstr>Objective</vt:lpstr>
      <vt:lpstr>CUDA-based cluster</vt:lpstr>
      <vt:lpstr>Blue Waters Computing System</vt:lpstr>
      <vt:lpstr>Cray XE6 Nodes</vt:lpstr>
      <vt:lpstr>Cray XK7 Nodes</vt:lpstr>
      <vt:lpstr>Gemini Interconnect Network</vt:lpstr>
      <vt:lpstr>PowerPoint Presentation</vt:lpstr>
      <vt:lpstr>MPI Model</vt:lpstr>
      <vt:lpstr>MPI Initialization, Info and Sync</vt:lpstr>
      <vt:lpstr>Vector Addition: Main Process</vt:lpstr>
      <vt:lpstr>MPI Sending Data</vt:lpstr>
      <vt:lpstr>MPI Sending Data</vt:lpstr>
      <vt:lpstr>MPI Receiving Data</vt:lpstr>
      <vt:lpstr>MPI Receiving Data</vt:lpstr>
      <vt:lpstr>Vector Addition: Server Process (I)</vt:lpstr>
      <vt:lpstr>Vector Addition: Server Process (II)</vt:lpstr>
      <vt:lpstr>Vector Addition: Server Process (III)</vt:lpstr>
      <vt:lpstr>Vector Addition: Compute Process (I)</vt:lpstr>
      <vt:lpstr>Vector Addition: Compute Process (II)</vt:lpstr>
      <vt:lpstr>Detour:  Global Memory for Accelerators</vt:lpstr>
      <vt:lpstr>GMAC </vt:lpstr>
      <vt:lpstr>GMAC Memory Model</vt:lpstr>
      <vt:lpstr>ADSM Consistency Model</vt:lpstr>
      <vt:lpstr>GMAC Memory API</vt:lpstr>
      <vt:lpstr>GMAC Memory API</vt:lpstr>
      <vt:lpstr>ADSM Eager Update</vt:lpstr>
      <vt:lpstr>ADSM Coherence Protocol</vt:lpstr>
      <vt:lpstr>GMAC Optimizations</vt:lpstr>
      <vt:lpstr>GMAC in Code (I)</vt:lpstr>
      <vt:lpstr>GMAC in Code (I)</vt:lpstr>
      <vt:lpstr>Performance of GMAC</vt:lpstr>
      <vt:lpstr>Adding CUDA to MPI</vt:lpstr>
      <vt:lpstr>Vector Addition: CUDA Process (I)</vt:lpstr>
      <vt:lpstr>Vector Addition: CUDA Process (II)</vt:lpstr>
      <vt:lpstr>A Typical Wave Propagation Application</vt:lpstr>
      <vt:lpstr>Review of Stencil Computations</vt:lpstr>
      <vt:lpstr>Wave Propagation: Kernel Code</vt:lpstr>
      <vt:lpstr>Wave Propagation: Kernel Code</vt:lpstr>
      <vt:lpstr>Stencil Domain Decomposition</vt:lpstr>
      <vt:lpstr>Wave Propagation: Main Process</vt:lpstr>
      <vt:lpstr>Stencil Code: Server Process (I)</vt:lpstr>
      <vt:lpstr>Stencil Code: Server Process (II)</vt:lpstr>
      <vt:lpstr>Stencil Code: Server Process (II)</vt:lpstr>
      <vt:lpstr>Stencil Code: Server Process (III)</vt:lpstr>
      <vt:lpstr>Stencil Code: Compute Process (I)</vt:lpstr>
      <vt:lpstr>Stencil Code: Compute Process (II)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Hwu</dc:creator>
  <cp:lastModifiedBy>Tala Abughazaleh</cp:lastModifiedBy>
  <cp:revision>165</cp:revision>
  <dcterms:created xsi:type="dcterms:W3CDTF">1601-01-01T00:00:00Z</dcterms:created>
  <dcterms:modified xsi:type="dcterms:W3CDTF">2015-11-25T15:03:59Z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0x0101006D5958040C243B47934B331ABABBB60A</vt:lpwstr>
  </property>
</Properties>
</file>