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1" r:id="rId5"/>
  </p:sldMasterIdLst>
  <p:notesMasterIdLst>
    <p:notesMasterId r:id="rId27"/>
  </p:notesMasterIdLst>
  <p:sldIdLst>
    <p:sldId id="256" r:id="rId6"/>
    <p:sldId id="313" r:id="rId7"/>
    <p:sldId id="331" r:id="rId8"/>
    <p:sldId id="328" r:id="rId9"/>
    <p:sldId id="329" r:id="rId10"/>
    <p:sldId id="330" r:id="rId11"/>
    <p:sldId id="332" r:id="rId12"/>
    <p:sldId id="314" r:id="rId13"/>
    <p:sldId id="317" r:id="rId14"/>
    <p:sldId id="315" r:id="rId15"/>
    <p:sldId id="318" r:id="rId16"/>
    <p:sldId id="321" r:id="rId17"/>
    <p:sldId id="319" r:id="rId18"/>
    <p:sldId id="320" r:id="rId19"/>
    <p:sldId id="322" r:id="rId20"/>
    <p:sldId id="323" r:id="rId21"/>
    <p:sldId id="324" r:id="rId22"/>
    <p:sldId id="325" r:id="rId23"/>
    <p:sldId id="326" r:id="rId24"/>
    <p:sldId id="327" r:id="rId25"/>
    <p:sldId id="312" r:id="rId26"/>
  </p:sldIdLst>
  <p:sldSz cx="9144000" cy="6858000" type="screen4x3"/>
  <p:notesSz cx="7023100" cy="92694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3750" autoAdjust="0"/>
  </p:normalViewPr>
  <p:slideViewPr>
    <p:cSldViewPr>
      <p:cViewPr>
        <p:scale>
          <a:sx n="90" d="100"/>
          <a:sy n="90" d="100"/>
        </p:scale>
        <p:origin x="1744" y="2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7024688" cy="9271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695325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03725"/>
            <a:ext cx="56197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9891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6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6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1979613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9120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3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3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46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24000"/>
            <a:ext cx="38862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4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3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923213" cy="22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4613"/>
            <a:ext cx="7923213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0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A9AB-7A92-4F6B-8EEE-DC4CE5879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68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905000"/>
            <a:ext cx="413067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905000"/>
            <a:ext cx="41322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6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7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16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9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253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5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6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87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46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24000"/>
            <a:ext cx="38862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4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6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91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36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7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304800" y="228600"/>
            <a:ext cx="1588" cy="6400800"/>
          </a:xfrm>
          <a:prstGeom prst="line">
            <a:avLst/>
          </a:prstGeom>
          <a:noFill/>
          <a:ln w="3816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381000" y="228600"/>
            <a:ext cx="1588" cy="6400800"/>
          </a:xfrm>
          <a:prstGeom prst="line">
            <a:avLst/>
          </a:prstGeom>
          <a:noFill/>
          <a:ln w="3816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9232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9232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77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charset="0"/>
          <a:ea typeface="MS PGothic" pitchFamily="34" charset="-128"/>
        </a:defRPr>
      </a:lvl5pPr>
      <a:lvl6pPr marL="15367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19939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24511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2908300" indent="-215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70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905000"/>
            <a:ext cx="84153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81000" y="1600200"/>
            <a:ext cx="83820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31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pitchFamily="34" charset="0"/>
        <a:buChar char="–"/>
        <a:defRPr sz="26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rgbClr val="00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pitchFamily="34" charset="0"/>
        <a:buChar char="›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8153400" cy="2859088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CS/EE 217</a:t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GPU Architecture and Parallel Programming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23: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Introduction to </a:t>
            </a:r>
            <a:r>
              <a:rPr lang="en-GB" dirty="0" err="1" smtClean="0"/>
              <a:t>OpenACC</a:t>
            </a: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3213" cy="1141413"/>
          </a:xfrm>
        </p:spPr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3213" cy="4570413"/>
          </a:xfrm>
        </p:spPr>
        <p:txBody>
          <a:bodyPr/>
          <a:lstStyle/>
          <a:p>
            <a:r>
              <a:rPr lang="en-US" dirty="0"/>
              <a:t>The code is almost identical to the sequential version, except for the two lines with #pragma at line 4 and line 6. </a:t>
            </a:r>
            <a:endParaRPr lang="en-US" dirty="0" smtClean="0"/>
          </a:p>
          <a:p>
            <a:r>
              <a:rPr lang="en-US" dirty="0" err="1" smtClean="0"/>
              <a:t>OpenACC</a:t>
            </a:r>
            <a:r>
              <a:rPr lang="en-US" dirty="0" smtClean="0"/>
              <a:t> uses the compiler directive mechanism to extend the base language.</a:t>
            </a:r>
          </a:p>
          <a:p>
            <a:pPr lvl="1"/>
            <a:r>
              <a:rPr lang="en-US" dirty="0" smtClean="0"/>
              <a:t> </a:t>
            </a:r>
            <a:r>
              <a:rPr lang="en-US" sz="2000" dirty="0" smtClean="0"/>
              <a:t>#pragma at line 4 tells the compiler to generate code for the ‘</a:t>
            </a:r>
            <a:r>
              <a:rPr lang="en-US" sz="2000" dirty="0" err="1" smtClean="0"/>
              <a:t>i</a:t>
            </a:r>
            <a:r>
              <a:rPr lang="en-US" sz="2000" dirty="0" smtClean="0"/>
              <a:t>’ loop at line 5 through 16 so that the loop iterations are executed in parallel on the accelerator.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err="1" smtClean="0"/>
              <a:t>copyin</a:t>
            </a:r>
            <a:r>
              <a:rPr lang="en-US" sz="2000" dirty="0" smtClean="0"/>
              <a:t> clause and the </a:t>
            </a:r>
            <a:r>
              <a:rPr lang="en-US" sz="2000" dirty="0" err="1" smtClean="0"/>
              <a:t>copyout</a:t>
            </a:r>
            <a:r>
              <a:rPr lang="en-US" sz="2000" dirty="0" smtClean="0"/>
              <a:t> clause specify how the matrix data should be transferred between the host and the accelerator. The #pragma at line 6 instructs the compiler to map the inner ‘j’ loop to the second level of parallelism on the accelerator.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6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</a:t>
            </a:r>
            <a:r>
              <a:rPr lang="en-US" dirty="0"/>
              <a:t>programmers can often start with writing a sequential version and then annotate their sequential program with </a:t>
            </a:r>
            <a:r>
              <a:rPr lang="en-US" dirty="0" err="1"/>
              <a:t>OpenACC</a:t>
            </a:r>
            <a:r>
              <a:rPr lang="en-US" dirty="0"/>
              <a:t> directives. 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eave </a:t>
            </a:r>
            <a:r>
              <a:rPr lang="en-US" dirty="0"/>
              <a:t>most of the </a:t>
            </a:r>
            <a:r>
              <a:rPr lang="en-US" dirty="0" smtClean="0"/>
              <a:t>details in generating a kernel and data transfers </a:t>
            </a:r>
            <a:r>
              <a:rPr lang="en-US" dirty="0"/>
              <a:t>to the </a:t>
            </a:r>
            <a:r>
              <a:rPr lang="en-US" dirty="0" err="1"/>
              <a:t>OpenACC</a:t>
            </a:r>
            <a:r>
              <a:rPr lang="en-US" dirty="0"/>
              <a:t> compiler.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OpenACC</a:t>
            </a:r>
            <a:r>
              <a:rPr lang="en-US" dirty="0" smtClean="0"/>
              <a:t> code can be compiled by non-</a:t>
            </a:r>
            <a:r>
              <a:rPr lang="en-US" dirty="0" err="1" smtClean="0"/>
              <a:t>OpenACC</a:t>
            </a:r>
            <a:r>
              <a:rPr lang="en-US" dirty="0" smtClean="0"/>
              <a:t> compilers by ignoring the pragmas.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6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Encountered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OpenACC</a:t>
            </a:r>
            <a:r>
              <a:rPr lang="en-US" dirty="0" smtClean="0"/>
              <a:t> pragmas are hints to the </a:t>
            </a:r>
            <a:r>
              <a:rPr lang="en-US" dirty="0" err="1" smtClean="0"/>
              <a:t>OpenACC</a:t>
            </a:r>
            <a:r>
              <a:rPr lang="en-US" dirty="0" smtClean="0"/>
              <a:t> compiler, which may or may not be able to act accordingly</a:t>
            </a:r>
          </a:p>
          <a:p>
            <a:pPr lvl="1"/>
            <a:r>
              <a:rPr lang="en-US" dirty="0" smtClean="0"/>
              <a:t>The performance of an </a:t>
            </a:r>
            <a:r>
              <a:rPr lang="en-US" dirty="0" err="1" smtClean="0"/>
              <a:t>OpenACC</a:t>
            </a:r>
            <a:r>
              <a:rPr lang="en-US" dirty="0" smtClean="0"/>
              <a:t> depends heavily on the quality of the compiler.</a:t>
            </a:r>
          </a:p>
          <a:p>
            <a:pPr lvl="1"/>
            <a:r>
              <a:rPr lang="en-US" dirty="0" smtClean="0"/>
              <a:t>Much less so in CUDA or </a:t>
            </a:r>
            <a:r>
              <a:rPr lang="en-US" dirty="0" err="1" smtClean="0"/>
              <a:t>OpenCL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err="1" smtClean="0"/>
              <a:t>OpenACC</a:t>
            </a:r>
            <a:r>
              <a:rPr lang="en-US" dirty="0" smtClean="0"/>
              <a:t> programs may behave differently or even incorrectly if pragmas are ignored</a:t>
            </a:r>
          </a:p>
        </p:txBody>
      </p:sp>
    </p:spTree>
    <p:extLst>
      <p:ext uri="{BB962C8B-B14F-4D97-AF65-F5344CB8AC3E}">
        <p14:creationId xmlns:p14="http://schemas.microsoft.com/office/powerpoint/2010/main" val="29884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Device 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5" y="1447800"/>
            <a:ext cx="75950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802" y="557192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Currently </a:t>
            </a:r>
            <a:r>
              <a:rPr lang="en-US" dirty="0" err="1" smtClean="0">
                <a:solidFill>
                  <a:schemeClr val="tx1"/>
                </a:solidFill>
              </a:rPr>
              <a:t>OpenACC</a:t>
            </a:r>
            <a:r>
              <a:rPr lang="en-US" dirty="0" smtClean="0">
                <a:solidFill>
                  <a:schemeClr val="tx1"/>
                </a:solidFill>
              </a:rPr>
              <a:t> does not allow synchronization across threads.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Execution Model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399"/>
            <a:ext cx="7010400" cy="49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6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3213" cy="1141413"/>
          </a:xfrm>
        </p:spPr>
        <p:txBody>
          <a:bodyPr/>
          <a:lstStyle/>
          <a:p>
            <a:r>
              <a:rPr lang="en-US" dirty="0" smtClean="0"/>
              <a:t>Parallel vs. Loop Constructs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8991600" cy="51054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#pragma </a:t>
            </a:r>
            <a:r>
              <a:rPr lang="en-US" sz="1800" dirty="0" err="1"/>
              <a:t>acc</a:t>
            </a:r>
            <a:r>
              <a:rPr lang="en-US" sz="1800" dirty="0"/>
              <a:t> parallel loop </a:t>
            </a:r>
            <a:r>
              <a:rPr lang="en-US" sz="1800" dirty="0" err="1"/>
              <a:t>copyin</a:t>
            </a:r>
            <a:r>
              <a:rPr lang="en-US" sz="1800" dirty="0"/>
              <a:t>(M[0:Mh*Mw]) </a:t>
            </a:r>
            <a:r>
              <a:rPr lang="en-US" sz="1800" dirty="0" err="1"/>
              <a:t>copyin</a:t>
            </a:r>
            <a:r>
              <a:rPr lang="en-US" sz="1800" dirty="0"/>
              <a:t>(N[0:Nw*Mw]) </a:t>
            </a:r>
            <a:r>
              <a:rPr lang="en-US" sz="1800" dirty="0" err="1"/>
              <a:t>copyout</a:t>
            </a:r>
            <a:r>
              <a:rPr lang="en-US" sz="1800" dirty="0"/>
              <a:t>(P[0:Mh*</a:t>
            </a:r>
            <a:r>
              <a:rPr lang="en-US" sz="1800" dirty="0" err="1"/>
              <a:t>Nw</a:t>
            </a:r>
            <a:r>
              <a:rPr lang="en-US" sz="1800" dirty="0"/>
              <a:t>])</a:t>
            </a:r>
          </a:p>
          <a:p>
            <a:pPr marL="0" indent="0">
              <a:buNone/>
            </a:pPr>
            <a:r>
              <a:rPr lang="en-US" sz="1800" dirty="0"/>
              <a:t>for (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=0; </a:t>
            </a:r>
            <a:r>
              <a:rPr lang="en-US" sz="1800" dirty="0" err="1"/>
              <a:t>i</a:t>
            </a:r>
            <a:r>
              <a:rPr lang="en-US" sz="1800" dirty="0"/>
              <a:t>&lt;</a:t>
            </a:r>
            <a:r>
              <a:rPr lang="en-US" sz="1800" dirty="0" err="1"/>
              <a:t>Mh</a:t>
            </a:r>
            <a:r>
              <a:rPr lang="en-US" sz="1800" dirty="0"/>
              <a:t>; </a:t>
            </a:r>
            <a:r>
              <a:rPr lang="en-US" sz="1800" dirty="0" err="1"/>
              <a:t>i</a:t>
            </a:r>
            <a:r>
              <a:rPr lang="en-US" sz="1800" dirty="0"/>
              <a:t>++) {</a:t>
            </a:r>
          </a:p>
          <a:p>
            <a:pPr marL="0" indent="0">
              <a:buNone/>
            </a:pPr>
            <a:r>
              <a:rPr lang="en-US" sz="1800" dirty="0"/>
              <a:t>…</a:t>
            </a:r>
          </a:p>
          <a:p>
            <a:pPr marL="0" indent="0">
              <a:buNone/>
            </a:pPr>
            <a:r>
              <a:rPr lang="en-US" sz="1800" dirty="0" smtClean="0"/>
              <a:t>}</a:t>
            </a:r>
            <a:endParaRPr lang="en-US" sz="1800" dirty="0"/>
          </a:p>
          <a:p>
            <a:pPr marL="0" indent="0" algn="ctr">
              <a:buNone/>
            </a:pPr>
            <a:r>
              <a:rPr lang="en-US" dirty="0"/>
              <a:t>i</a:t>
            </a:r>
            <a:r>
              <a:rPr lang="en-US" dirty="0" smtClean="0"/>
              <a:t>s equivalent to: </a:t>
            </a:r>
            <a:endParaRPr lang="en-US" dirty="0"/>
          </a:p>
          <a:p>
            <a:pPr marL="0" indent="0">
              <a:buNone/>
            </a:pPr>
            <a:r>
              <a:rPr lang="en-US" sz="1800" dirty="0"/>
              <a:t>#pragma </a:t>
            </a:r>
            <a:r>
              <a:rPr lang="en-US" sz="1800" dirty="0" err="1"/>
              <a:t>acc</a:t>
            </a:r>
            <a:r>
              <a:rPr lang="en-US" sz="1800" dirty="0"/>
              <a:t> parallel </a:t>
            </a:r>
            <a:r>
              <a:rPr lang="en-US" sz="1800" dirty="0" err="1"/>
              <a:t>copyin</a:t>
            </a:r>
            <a:r>
              <a:rPr lang="en-US" sz="1800" dirty="0"/>
              <a:t>(M[0:Mh*Mw]) </a:t>
            </a:r>
            <a:r>
              <a:rPr lang="en-US" sz="1800" dirty="0" err="1"/>
              <a:t>copyin</a:t>
            </a:r>
            <a:r>
              <a:rPr lang="en-US" sz="1800" dirty="0"/>
              <a:t>(N[0:Nw*Mw]) </a:t>
            </a:r>
            <a:r>
              <a:rPr lang="en-US" sz="1800" dirty="0" err="1"/>
              <a:t>copyout</a:t>
            </a:r>
            <a:r>
              <a:rPr lang="en-US" sz="1800" dirty="0"/>
              <a:t>(P[0:Mh*</a:t>
            </a:r>
            <a:r>
              <a:rPr lang="en-US" sz="1800" dirty="0" err="1"/>
              <a:t>Nw</a:t>
            </a:r>
            <a:r>
              <a:rPr lang="en-US" sz="1800" dirty="0"/>
              <a:t>])</a:t>
            </a:r>
          </a:p>
          <a:p>
            <a:pPr marL="0" indent="0">
              <a:buNone/>
            </a:pPr>
            <a:r>
              <a:rPr lang="en-US" sz="1800" dirty="0"/>
              <a:t>{</a:t>
            </a:r>
          </a:p>
          <a:p>
            <a:pPr marL="0" indent="0">
              <a:buNone/>
            </a:pPr>
            <a:r>
              <a:rPr lang="en-US" sz="1800" dirty="0"/>
              <a:t>      #pragma </a:t>
            </a:r>
            <a:r>
              <a:rPr lang="en-US" sz="1800" dirty="0" err="1"/>
              <a:t>acc</a:t>
            </a:r>
            <a:r>
              <a:rPr lang="en-US" sz="1800" dirty="0"/>
              <a:t> loop </a:t>
            </a:r>
          </a:p>
          <a:p>
            <a:pPr marL="0" indent="0">
              <a:buNone/>
            </a:pPr>
            <a:r>
              <a:rPr lang="en-US" sz="1800" dirty="0"/>
              <a:t>      for (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=0; </a:t>
            </a:r>
            <a:r>
              <a:rPr lang="en-US" sz="1800" dirty="0" err="1"/>
              <a:t>i</a:t>
            </a:r>
            <a:r>
              <a:rPr lang="en-US" sz="1800" dirty="0"/>
              <a:t>&lt;</a:t>
            </a:r>
            <a:r>
              <a:rPr lang="en-US" sz="1800" dirty="0" err="1"/>
              <a:t>Mh</a:t>
            </a:r>
            <a:r>
              <a:rPr lang="en-US" sz="1800" dirty="0"/>
              <a:t>; </a:t>
            </a:r>
            <a:r>
              <a:rPr lang="en-US" sz="1800" dirty="0" err="1"/>
              <a:t>i</a:t>
            </a:r>
            <a:r>
              <a:rPr lang="en-US" sz="1800" dirty="0"/>
              <a:t>++) {</a:t>
            </a:r>
          </a:p>
          <a:p>
            <a:pPr marL="0" indent="0">
              <a:buNone/>
            </a:pPr>
            <a:r>
              <a:rPr lang="en-US" sz="1800" dirty="0"/>
              <a:t>          …</a:t>
            </a:r>
          </a:p>
          <a:p>
            <a:pPr marL="0" indent="0">
              <a:buNone/>
            </a:pPr>
            <a:r>
              <a:rPr lang="en-US" sz="1800" dirty="0"/>
              <a:t>      }</a:t>
            </a:r>
          </a:p>
          <a:p>
            <a:pPr marL="0" indent="0">
              <a:buNone/>
            </a:pPr>
            <a:r>
              <a:rPr lang="en-US" sz="1800" dirty="0"/>
              <a:t>} 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dirty="0" smtClean="0"/>
              <a:t>(a parallel region that consists of just a loop)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97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Construct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24001"/>
            <a:ext cx="7923213" cy="2286000"/>
          </a:xfrm>
        </p:spPr>
        <p:txBody>
          <a:bodyPr/>
          <a:lstStyle/>
          <a:p>
            <a:r>
              <a:rPr lang="en-US" dirty="0" smtClean="0"/>
              <a:t>A parallel construct is executed on an accelerator</a:t>
            </a:r>
          </a:p>
          <a:p>
            <a:r>
              <a:rPr lang="en-US" dirty="0" smtClean="0"/>
              <a:t>One can specify the number of gangs and number of works in each gang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886" y="4038600"/>
            <a:ext cx="87511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#pragma </a:t>
            </a:r>
            <a:r>
              <a:rPr lang="en-US" dirty="0" err="1">
                <a:solidFill>
                  <a:schemeClr val="tx1"/>
                </a:solidFill>
              </a:rPr>
              <a:t>acc</a:t>
            </a:r>
            <a:r>
              <a:rPr lang="en-US" dirty="0">
                <a:solidFill>
                  <a:schemeClr val="tx1"/>
                </a:solidFill>
              </a:rPr>
              <a:t> parallel </a:t>
            </a:r>
            <a:r>
              <a:rPr lang="en-US" dirty="0" err="1">
                <a:solidFill>
                  <a:schemeClr val="tx1"/>
                </a:solidFill>
              </a:rPr>
              <a:t>copyout</a:t>
            </a:r>
            <a:r>
              <a:rPr lang="en-US" dirty="0">
                <a:solidFill>
                  <a:schemeClr val="tx1"/>
                </a:solidFill>
              </a:rPr>
              <a:t>(a) </a:t>
            </a:r>
            <a:r>
              <a:rPr lang="en-US" dirty="0" err="1">
                <a:solidFill>
                  <a:schemeClr val="tx1"/>
                </a:solidFill>
              </a:rPr>
              <a:t>num_gangs</a:t>
            </a:r>
            <a:r>
              <a:rPr lang="en-US" dirty="0">
                <a:solidFill>
                  <a:schemeClr val="tx1"/>
                </a:solidFill>
              </a:rPr>
              <a:t>(1024) </a:t>
            </a:r>
            <a:r>
              <a:rPr lang="en-US" dirty="0" err="1">
                <a:solidFill>
                  <a:schemeClr val="tx1"/>
                </a:solidFill>
              </a:rPr>
              <a:t>num_workers</a:t>
            </a:r>
            <a:r>
              <a:rPr lang="en-US" dirty="0">
                <a:solidFill>
                  <a:schemeClr val="tx1"/>
                </a:solidFill>
              </a:rPr>
              <a:t>(32)</a:t>
            </a:r>
          </a:p>
          <a:p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a </a:t>
            </a:r>
            <a:r>
              <a:rPr lang="en-US" dirty="0">
                <a:solidFill>
                  <a:schemeClr val="tx1"/>
                </a:solidFill>
              </a:rPr>
              <a:t>= 23;</a:t>
            </a:r>
          </a:p>
          <a:p>
            <a:r>
              <a:rPr lang="en-US" dirty="0">
                <a:solidFill>
                  <a:schemeClr val="tx1"/>
                </a:solidFill>
              </a:rPr>
              <a:t>}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243" y="556209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1024*32 workers will be created. a=23 will be executed redundantly by all 1024 gang leads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59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each “Gang Loop”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13213" cy="45704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#pragma </a:t>
            </a:r>
            <a:r>
              <a:rPr lang="en-US" sz="2000" dirty="0" err="1"/>
              <a:t>acc</a:t>
            </a:r>
            <a:r>
              <a:rPr lang="en-US" sz="2000" dirty="0"/>
              <a:t> parallel </a:t>
            </a:r>
            <a:r>
              <a:rPr lang="en-US" sz="2000" dirty="0" err="1"/>
              <a:t>num_gangs</a:t>
            </a:r>
            <a:r>
              <a:rPr lang="en-US" sz="2000" dirty="0"/>
              <a:t>(1024)</a:t>
            </a:r>
          </a:p>
          <a:p>
            <a:pPr marL="0" indent="0">
              <a:buNone/>
            </a:pPr>
            <a:r>
              <a:rPr lang="en-US" sz="2000" dirty="0"/>
              <a:t>{</a:t>
            </a:r>
          </a:p>
          <a:p>
            <a:pPr marL="0" indent="0">
              <a:buNone/>
            </a:pPr>
            <a:r>
              <a:rPr lang="en-US" sz="2000" dirty="0"/>
              <a:t>     for 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=0; </a:t>
            </a:r>
            <a:r>
              <a:rPr lang="en-US" sz="2000" dirty="0" err="1"/>
              <a:t>i</a:t>
            </a:r>
            <a:r>
              <a:rPr lang="en-US" sz="2000" dirty="0"/>
              <a:t>&lt;2048; </a:t>
            </a:r>
            <a:r>
              <a:rPr lang="en-US" sz="2000" dirty="0" err="1"/>
              <a:t>i</a:t>
            </a:r>
            <a:r>
              <a:rPr lang="en-US" sz="2000" dirty="0"/>
              <a:t>++) {</a:t>
            </a:r>
          </a:p>
          <a:p>
            <a:pPr marL="0" indent="0">
              <a:buNone/>
            </a:pPr>
            <a:r>
              <a:rPr lang="en-US" sz="2000" dirty="0"/>
              <a:t>          …</a:t>
            </a:r>
          </a:p>
          <a:p>
            <a:pPr marL="0" indent="0">
              <a:buNone/>
            </a:pPr>
            <a:r>
              <a:rPr lang="en-US" sz="2000" dirty="0"/>
              <a:t>     }</a:t>
            </a:r>
          </a:p>
          <a:p>
            <a:pPr marL="0" indent="0">
              <a:buNone/>
            </a:pPr>
            <a:r>
              <a:rPr lang="en-US" sz="2000" dirty="0"/>
              <a:t>}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2812" y="1524000"/>
            <a:ext cx="4192587" cy="4570413"/>
          </a:xfrm>
        </p:spPr>
        <p:txBody>
          <a:bodyPr/>
          <a:lstStyle/>
          <a:p>
            <a:pPr marL="0" indent="0">
              <a:buNone/>
            </a:pPr>
            <a:r>
              <a:rPr lang="x-none" sz="2000"/>
              <a:t>#pragma acc parallel num_gangs(1024</a:t>
            </a:r>
            <a:r>
              <a:rPr lang="x-none" sz="2000" smtClean="0"/>
              <a:t>)</a:t>
            </a:r>
            <a:endParaRPr lang="en-US" sz="2000" dirty="0"/>
          </a:p>
          <a:p>
            <a:pPr marL="0" indent="0">
              <a:buNone/>
            </a:pPr>
            <a:r>
              <a:rPr lang="x-none" sz="2000" smtClean="0"/>
              <a:t>{</a:t>
            </a:r>
            <a:endParaRPr lang="en-US" sz="2000" dirty="0"/>
          </a:p>
          <a:p>
            <a:pPr marL="0" indent="0">
              <a:buNone/>
            </a:pPr>
            <a:r>
              <a:rPr lang="x-none" sz="2000" smtClean="0"/>
              <a:t>#</a:t>
            </a:r>
            <a:r>
              <a:rPr lang="x-none" sz="2000"/>
              <a:t>pragma acc loop gang</a:t>
            </a:r>
            <a:endParaRPr lang="en-US" sz="2000" dirty="0"/>
          </a:p>
          <a:p>
            <a:pPr marL="0" indent="0">
              <a:buNone/>
            </a:pPr>
            <a:r>
              <a:rPr lang="x-none" sz="2000"/>
              <a:t>     for (int i=0; i&lt;2048; i++) {</a:t>
            </a:r>
            <a:endParaRPr lang="en-US" sz="2000" dirty="0"/>
          </a:p>
          <a:p>
            <a:pPr marL="0" indent="0">
              <a:buNone/>
            </a:pPr>
            <a:r>
              <a:rPr lang="x-none" sz="2000"/>
              <a:t>          …</a:t>
            </a:r>
            <a:endParaRPr lang="en-US" sz="2000" dirty="0"/>
          </a:p>
          <a:p>
            <a:pPr marL="0" indent="0">
              <a:buNone/>
            </a:pPr>
            <a:r>
              <a:rPr lang="x-none" sz="2000"/>
              <a:t>     }</a:t>
            </a:r>
            <a:endParaRPr lang="en-US" sz="2000" dirty="0"/>
          </a:p>
          <a:p>
            <a:pPr marL="0" indent="0">
              <a:buNone/>
            </a:pPr>
            <a:r>
              <a:rPr lang="x-none" sz="2000"/>
              <a:t>}    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50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#pragma </a:t>
            </a:r>
            <a:r>
              <a:rPr lang="en-US" sz="2000" dirty="0" err="1"/>
              <a:t>acc</a:t>
            </a:r>
            <a:r>
              <a:rPr lang="en-US" sz="2000" dirty="0"/>
              <a:t> parallel </a:t>
            </a:r>
            <a:r>
              <a:rPr lang="en-US" sz="2000" dirty="0" err="1"/>
              <a:t>num_gangs</a:t>
            </a:r>
            <a:r>
              <a:rPr lang="en-US" sz="2000" dirty="0"/>
              <a:t>(1024) </a:t>
            </a:r>
            <a:r>
              <a:rPr lang="en-US" sz="2000" dirty="0" err="1"/>
              <a:t>num_workers</a:t>
            </a:r>
            <a:r>
              <a:rPr lang="en-US" sz="2000" dirty="0"/>
              <a:t>(32)</a:t>
            </a:r>
          </a:p>
          <a:p>
            <a:pPr marL="0" indent="0">
              <a:buNone/>
            </a:pPr>
            <a:r>
              <a:rPr lang="en-US" sz="2000" dirty="0"/>
              <a:t>{</a:t>
            </a:r>
          </a:p>
          <a:p>
            <a:pPr marL="0" indent="0">
              <a:buNone/>
            </a:pPr>
            <a:r>
              <a:rPr lang="en-US" sz="2000" dirty="0"/>
              <a:t>     #pragma </a:t>
            </a:r>
            <a:r>
              <a:rPr lang="en-US" sz="2000" dirty="0" err="1"/>
              <a:t>acc</a:t>
            </a:r>
            <a:r>
              <a:rPr lang="en-US" sz="2000" dirty="0"/>
              <a:t> loop gang</a:t>
            </a:r>
          </a:p>
          <a:p>
            <a:pPr marL="0" indent="0">
              <a:buNone/>
            </a:pPr>
            <a:r>
              <a:rPr lang="en-US" sz="2000" dirty="0"/>
              <a:t>     for 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=0; </a:t>
            </a:r>
            <a:r>
              <a:rPr lang="en-US" sz="2000" dirty="0" err="1"/>
              <a:t>i</a:t>
            </a:r>
            <a:r>
              <a:rPr lang="en-US" sz="2000" dirty="0"/>
              <a:t>&lt;2048; </a:t>
            </a:r>
            <a:r>
              <a:rPr lang="en-US" sz="2000" dirty="0" err="1"/>
              <a:t>i</a:t>
            </a:r>
            <a:r>
              <a:rPr lang="en-US" sz="2000" dirty="0"/>
              <a:t>++) {</a:t>
            </a:r>
          </a:p>
          <a:p>
            <a:pPr marL="0" indent="0">
              <a:buNone/>
            </a:pPr>
            <a:r>
              <a:rPr lang="en-US" sz="2000" dirty="0"/>
              <a:t>          #pragma </a:t>
            </a:r>
            <a:r>
              <a:rPr lang="en-US" sz="2000" dirty="0" err="1"/>
              <a:t>acc</a:t>
            </a:r>
            <a:r>
              <a:rPr lang="en-US" sz="2000" dirty="0"/>
              <a:t> loop worker </a:t>
            </a:r>
          </a:p>
          <a:p>
            <a:pPr marL="0" indent="0">
              <a:buNone/>
            </a:pPr>
            <a:r>
              <a:rPr lang="en-US" sz="2000" dirty="0"/>
              <a:t>          for (</a:t>
            </a:r>
            <a:r>
              <a:rPr lang="en-US" sz="2000" dirty="0" err="1"/>
              <a:t>int</a:t>
            </a:r>
            <a:r>
              <a:rPr lang="en-US" sz="2000" dirty="0"/>
              <a:t> j=0; j&lt;512; j++) {</a:t>
            </a:r>
          </a:p>
          <a:p>
            <a:pPr marL="0" indent="0">
              <a:buNone/>
            </a:pPr>
            <a:r>
              <a:rPr lang="en-US" sz="2000" dirty="0"/>
              <a:t>              foo(</a:t>
            </a:r>
            <a:r>
              <a:rPr lang="en-US" sz="2000" dirty="0" err="1"/>
              <a:t>i,j</a:t>
            </a:r>
            <a:r>
              <a:rPr lang="en-US" sz="2000" dirty="0"/>
              <a:t>);</a:t>
            </a:r>
          </a:p>
          <a:p>
            <a:pPr marL="0" indent="0">
              <a:buNone/>
            </a:pPr>
            <a:r>
              <a:rPr lang="en-US" sz="2000" dirty="0"/>
              <a:t>         }</a:t>
            </a:r>
          </a:p>
          <a:p>
            <a:pPr marL="0" indent="0">
              <a:buNone/>
            </a:pPr>
            <a:r>
              <a:rPr lang="en-US" sz="2000" dirty="0"/>
              <a:t>     }</a:t>
            </a:r>
          </a:p>
          <a:p>
            <a:pPr marL="0" indent="0">
              <a:buNone/>
            </a:pPr>
            <a:r>
              <a:rPr lang="en-US" sz="2000" dirty="0"/>
              <a:t>} </a:t>
            </a:r>
          </a:p>
          <a:p>
            <a:pPr marL="0" indent="0" algn="ctr">
              <a:buNone/>
            </a:pPr>
            <a:r>
              <a:rPr lang="en-US" sz="2000" dirty="0" smtClean="0"/>
              <a:t>1024*32=32K workers will be created, each executing 1M/32K = 32 instance of foo()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610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84613" cy="54102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#pragma </a:t>
            </a:r>
            <a:r>
              <a:rPr lang="en-US" sz="1600" dirty="0" err="1"/>
              <a:t>acc</a:t>
            </a:r>
            <a:r>
              <a:rPr lang="en-US" sz="1600" dirty="0"/>
              <a:t> parallel </a:t>
            </a:r>
            <a:r>
              <a:rPr lang="en-US" sz="1600" dirty="0" err="1"/>
              <a:t>num_gangs</a:t>
            </a:r>
            <a:r>
              <a:rPr lang="en-US" sz="1600" dirty="0"/>
              <a:t>(32)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     Statement 1</a:t>
            </a:r>
            <a:r>
              <a:rPr lang="en-US" sz="1600" dirty="0" smtClean="0"/>
              <a:t>; </a:t>
            </a:r>
            <a:r>
              <a:rPr lang="en-US" sz="1600" dirty="0"/>
              <a:t>Statement 2;</a:t>
            </a:r>
          </a:p>
          <a:p>
            <a:pPr marL="0" indent="0">
              <a:buNone/>
            </a:pPr>
            <a:r>
              <a:rPr lang="en-US" sz="1600" dirty="0"/>
              <a:t>     #pragma </a:t>
            </a:r>
            <a:r>
              <a:rPr lang="en-US" sz="1600" dirty="0" err="1"/>
              <a:t>acc</a:t>
            </a:r>
            <a:r>
              <a:rPr lang="en-US" sz="1600" dirty="0"/>
              <a:t> loop gang</a:t>
            </a:r>
          </a:p>
          <a:p>
            <a:pPr marL="0" indent="0">
              <a:buNone/>
            </a:pPr>
            <a:r>
              <a:rPr lang="en-US" sz="1600" dirty="0"/>
              <a:t>     for 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=0; </a:t>
            </a:r>
            <a:r>
              <a:rPr lang="en-US" sz="1600" dirty="0" err="1"/>
              <a:t>i</a:t>
            </a:r>
            <a:r>
              <a:rPr lang="en-US" sz="1600" dirty="0"/>
              <a:t>&lt;n; </a:t>
            </a:r>
            <a:r>
              <a:rPr lang="en-US" sz="1600" dirty="0" err="1"/>
              <a:t>i</a:t>
            </a:r>
            <a:r>
              <a:rPr lang="en-US" sz="1600" dirty="0"/>
              <a:t>++) {</a:t>
            </a:r>
          </a:p>
          <a:p>
            <a:pPr marL="0" indent="0">
              <a:buNone/>
            </a:pPr>
            <a:r>
              <a:rPr lang="en-US" sz="1600" dirty="0"/>
              <a:t>         Statement </a:t>
            </a:r>
            <a:r>
              <a:rPr lang="en-US" sz="1600" dirty="0" smtClean="0"/>
              <a:t>3; Statement </a:t>
            </a:r>
            <a:r>
              <a:rPr lang="en-US" sz="1600" dirty="0"/>
              <a:t>4;</a:t>
            </a:r>
          </a:p>
          <a:p>
            <a:pPr marL="0" indent="0">
              <a:buNone/>
            </a:pPr>
            <a:r>
              <a:rPr lang="en-US" sz="1600" dirty="0"/>
              <a:t>     }</a:t>
            </a:r>
          </a:p>
          <a:p>
            <a:pPr marL="0" indent="0">
              <a:buNone/>
            </a:pPr>
            <a:r>
              <a:rPr lang="en-US" sz="1600" dirty="0"/>
              <a:t>     Statement 5</a:t>
            </a:r>
            <a:r>
              <a:rPr lang="en-US" sz="1600" dirty="0" smtClean="0"/>
              <a:t>;  </a:t>
            </a:r>
            <a:r>
              <a:rPr lang="en-US" sz="1600" dirty="0"/>
              <a:t>Statement 6;</a:t>
            </a:r>
          </a:p>
          <a:p>
            <a:pPr marL="0" indent="0">
              <a:buNone/>
            </a:pPr>
            <a:r>
              <a:rPr lang="en-US" sz="1600" dirty="0"/>
              <a:t>     #pragma </a:t>
            </a:r>
            <a:r>
              <a:rPr lang="en-US" sz="1600" dirty="0" err="1"/>
              <a:t>acc</a:t>
            </a:r>
            <a:r>
              <a:rPr lang="en-US" sz="1600" dirty="0"/>
              <a:t> loop gang</a:t>
            </a:r>
          </a:p>
          <a:p>
            <a:pPr marL="0" indent="0">
              <a:buNone/>
            </a:pPr>
            <a:r>
              <a:rPr lang="en-US" sz="1600" dirty="0"/>
              <a:t>     for 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=0; </a:t>
            </a:r>
            <a:r>
              <a:rPr lang="en-US" sz="1600" dirty="0" err="1"/>
              <a:t>i</a:t>
            </a:r>
            <a:r>
              <a:rPr lang="en-US" sz="1600" dirty="0"/>
              <a:t>&lt;m; </a:t>
            </a:r>
            <a:r>
              <a:rPr lang="en-US" sz="1600" dirty="0" err="1"/>
              <a:t>i</a:t>
            </a:r>
            <a:r>
              <a:rPr lang="en-US" sz="1600" dirty="0"/>
              <a:t>++) {</a:t>
            </a:r>
          </a:p>
          <a:p>
            <a:pPr marL="0" indent="0">
              <a:buNone/>
            </a:pPr>
            <a:r>
              <a:rPr lang="en-US" sz="1600" dirty="0"/>
              <a:t>         Statement 7</a:t>
            </a:r>
            <a:r>
              <a:rPr lang="en-US" sz="1600" dirty="0" smtClean="0"/>
              <a:t>;  </a:t>
            </a:r>
            <a:r>
              <a:rPr lang="en-US" sz="1600" dirty="0"/>
              <a:t>Statement 8;</a:t>
            </a:r>
          </a:p>
          <a:p>
            <a:pPr marL="0" indent="0">
              <a:buNone/>
            </a:pPr>
            <a:r>
              <a:rPr lang="en-US" sz="1600" dirty="0"/>
              <a:t>     }</a:t>
            </a:r>
          </a:p>
          <a:p>
            <a:pPr marL="0" indent="0">
              <a:buNone/>
            </a:pPr>
            <a:r>
              <a:rPr lang="en-US" sz="1600" dirty="0"/>
              <a:t>     Statement 9;</a:t>
            </a:r>
          </a:p>
          <a:p>
            <a:pPr marL="0" indent="0">
              <a:buNone/>
            </a:pPr>
            <a:r>
              <a:rPr lang="en-US" sz="1600" dirty="0"/>
              <a:t>     if (condition)</a:t>
            </a:r>
          </a:p>
          <a:p>
            <a:pPr marL="0" indent="0">
              <a:buNone/>
            </a:pPr>
            <a:r>
              <a:rPr lang="en-US" sz="1600" dirty="0"/>
              <a:t>        Statement 10;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Statements 1 and 2 are redundantly executed by 32 gangs</a:t>
            </a:r>
          </a:p>
          <a:p>
            <a:r>
              <a:rPr lang="en-US" sz="2400" dirty="0" smtClean="0"/>
              <a:t>The n for-loop iterations are distributed to 32 gangs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5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16165D"/>
                </a:solidFill>
              </a:rPr>
              <a:t>Objective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marL="457200" indent="-457200" eaLnBrk="1" hangingPunct="1"/>
            <a:r>
              <a:rPr lang="en-US" dirty="0" smtClean="0">
                <a:solidFill>
                  <a:srgbClr val="16165D"/>
                </a:solidFill>
              </a:rPr>
              <a:t>To Understand the </a:t>
            </a:r>
            <a:r>
              <a:rPr lang="en-US" dirty="0" err="1" smtClean="0">
                <a:solidFill>
                  <a:srgbClr val="16165D"/>
                </a:solidFill>
              </a:rPr>
              <a:t>OpenACC</a:t>
            </a:r>
            <a:r>
              <a:rPr lang="en-US" dirty="0" smtClean="0">
                <a:solidFill>
                  <a:srgbClr val="16165D"/>
                </a:solidFill>
              </a:rPr>
              <a:t> programming model</a:t>
            </a:r>
          </a:p>
          <a:p>
            <a:pPr marL="857250" lvl="1" indent="-457200" eaLnBrk="1" hangingPunct="1"/>
            <a:r>
              <a:rPr lang="en-US" dirty="0" smtClean="0">
                <a:solidFill>
                  <a:srgbClr val="16165D"/>
                </a:solidFill>
              </a:rPr>
              <a:t>basic concepts and </a:t>
            </a:r>
            <a:r>
              <a:rPr lang="en-US" dirty="0" err="1" smtClean="0">
                <a:solidFill>
                  <a:srgbClr val="16165D"/>
                </a:solidFill>
              </a:rPr>
              <a:t>pragmatypes</a:t>
            </a:r>
            <a:endParaRPr lang="en-US" dirty="0" smtClean="0">
              <a:solidFill>
                <a:srgbClr val="16165D"/>
              </a:solidFill>
            </a:endParaRPr>
          </a:p>
          <a:p>
            <a:pPr marL="857250" lvl="1" indent="-457200" eaLnBrk="1" hangingPunct="1"/>
            <a:r>
              <a:rPr lang="en-US" dirty="0" smtClean="0">
                <a:solidFill>
                  <a:srgbClr val="16165D"/>
                </a:solidFill>
              </a:rPr>
              <a:t>Simple examples to illustrate basic concepts and functionalities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524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Wen-mei W. Hwu and John Stone, Urbana July 22, 2010</a:t>
            </a:r>
          </a:p>
        </p:txBody>
      </p:sp>
    </p:spTree>
    <p:extLst>
      <p:ext uri="{BB962C8B-B14F-4D97-AF65-F5344CB8AC3E}">
        <p14:creationId xmlns:p14="http://schemas.microsoft.com/office/powerpoint/2010/main" val="2895446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Regions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#pragma </a:t>
            </a:r>
            <a:r>
              <a:rPr lang="en-US" sz="1800" dirty="0" err="1"/>
              <a:t>acc</a:t>
            </a:r>
            <a:r>
              <a:rPr lang="en-US" sz="1800" dirty="0"/>
              <a:t> kernels</a:t>
            </a:r>
          </a:p>
          <a:p>
            <a:pPr marL="0" indent="0">
              <a:buNone/>
            </a:pPr>
            <a:r>
              <a:rPr lang="en-US" sz="1800" dirty="0"/>
              <a:t>{</a:t>
            </a:r>
          </a:p>
          <a:p>
            <a:pPr marL="0" indent="0">
              <a:buNone/>
            </a:pPr>
            <a:r>
              <a:rPr lang="en-US" sz="1800" dirty="0"/>
              <a:t>     #pragma </a:t>
            </a:r>
            <a:r>
              <a:rPr lang="en-US" sz="1800" dirty="0" err="1"/>
              <a:t>acc</a:t>
            </a:r>
            <a:r>
              <a:rPr lang="en-US" sz="1800" dirty="0"/>
              <a:t> loop </a:t>
            </a:r>
            <a:r>
              <a:rPr lang="en-US" sz="1800" dirty="0" err="1"/>
              <a:t>num_gangs</a:t>
            </a:r>
            <a:r>
              <a:rPr lang="en-US" sz="1800" dirty="0"/>
              <a:t>(1024)</a:t>
            </a:r>
          </a:p>
          <a:p>
            <a:pPr marL="0" indent="0">
              <a:buNone/>
            </a:pPr>
            <a:r>
              <a:rPr lang="en-US" sz="1800" dirty="0"/>
              <a:t>     for (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=0; </a:t>
            </a:r>
            <a:r>
              <a:rPr lang="en-US" sz="1800" dirty="0" err="1"/>
              <a:t>i</a:t>
            </a:r>
            <a:r>
              <a:rPr lang="en-US" sz="1800" dirty="0"/>
              <a:t>&lt;2048; </a:t>
            </a:r>
            <a:r>
              <a:rPr lang="en-US" sz="1800" dirty="0" err="1"/>
              <a:t>i</a:t>
            </a:r>
            <a:r>
              <a:rPr lang="en-US" sz="1800" dirty="0"/>
              <a:t>++) {</a:t>
            </a:r>
          </a:p>
          <a:p>
            <a:pPr marL="0" indent="0">
              <a:buNone/>
            </a:pPr>
            <a:r>
              <a:rPr lang="en-US" sz="1800" dirty="0"/>
              <a:t>          a[</a:t>
            </a:r>
            <a:r>
              <a:rPr lang="en-US" sz="1800" dirty="0" err="1"/>
              <a:t>i</a:t>
            </a:r>
            <a:r>
              <a:rPr lang="en-US" sz="1800" dirty="0"/>
              <a:t>] = b[</a:t>
            </a:r>
            <a:r>
              <a:rPr lang="en-US" sz="1800" dirty="0" err="1"/>
              <a:t>i</a:t>
            </a:r>
            <a:r>
              <a:rPr lang="en-US" sz="1800" dirty="0"/>
              <a:t>];</a:t>
            </a:r>
          </a:p>
          <a:p>
            <a:pPr marL="0" indent="0">
              <a:buNone/>
            </a:pPr>
            <a:r>
              <a:rPr lang="en-US" sz="1800" dirty="0"/>
              <a:t>     }</a:t>
            </a:r>
          </a:p>
          <a:p>
            <a:pPr marL="0" indent="0">
              <a:buNone/>
            </a:pPr>
            <a:r>
              <a:rPr lang="en-US" sz="1800" dirty="0"/>
              <a:t>     #pragma </a:t>
            </a:r>
            <a:r>
              <a:rPr lang="en-US" sz="1800" dirty="0" err="1"/>
              <a:t>acc</a:t>
            </a:r>
            <a:r>
              <a:rPr lang="en-US" sz="1800" dirty="0"/>
              <a:t> loop </a:t>
            </a:r>
            <a:r>
              <a:rPr lang="en-US" sz="1800" dirty="0" err="1"/>
              <a:t>num_gangs</a:t>
            </a:r>
            <a:r>
              <a:rPr lang="en-US" sz="1800" dirty="0"/>
              <a:t>(512)</a:t>
            </a:r>
          </a:p>
          <a:p>
            <a:pPr marL="0" indent="0">
              <a:buNone/>
            </a:pPr>
            <a:r>
              <a:rPr lang="en-US" sz="1800" dirty="0"/>
              <a:t>     for (</a:t>
            </a:r>
            <a:r>
              <a:rPr lang="en-US" sz="1800" dirty="0" err="1"/>
              <a:t>int</a:t>
            </a:r>
            <a:r>
              <a:rPr lang="en-US" sz="1800" dirty="0"/>
              <a:t> j=0; j&lt;2048; j++) {</a:t>
            </a:r>
          </a:p>
          <a:p>
            <a:pPr marL="0" indent="0">
              <a:buNone/>
            </a:pPr>
            <a:r>
              <a:rPr lang="en-US" sz="1800" dirty="0"/>
              <a:t>          c[j] = a[j]*2;</a:t>
            </a:r>
          </a:p>
          <a:p>
            <a:pPr marL="0" indent="0">
              <a:buNone/>
            </a:pPr>
            <a:r>
              <a:rPr lang="en-US" sz="1800" dirty="0"/>
              <a:t>     }</a:t>
            </a:r>
          </a:p>
          <a:p>
            <a:pPr marL="0" indent="0">
              <a:buNone/>
            </a:pPr>
            <a:r>
              <a:rPr lang="en-US" sz="1800" dirty="0"/>
              <a:t>     for (</a:t>
            </a:r>
            <a:r>
              <a:rPr lang="en-US" sz="1800" dirty="0" err="1"/>
              <a:t>int</a:t>
            </a:r>
            <a:r>
              <a:rPr lang="en-US" sz="1800" dirty="0"/>
              <a:t> k=0; k&lt;2048; k++) {</a:t>
            </a:r>
          </a:p>
          <a:p>
            <a:pPr marL="0" indent="0">
              <a:buNone/>
            </a:pPr>
            <a:r>
              <a:rPr lang="en-US" sz="1800" dirty="0"/>
              <a:t>          d[k] = c[k];</a:t>
            </a:r>
          </a:p>
          <a:p>
            <a:pPr marL="0" indent="0">
              <a:buNone/>
            </a:pPr>
            <a:r>
              <a:rPr lang="en-US" sz="1800" dirty="0"/>
              <a:t>     }</a:t>
            </a:r>
          </a:p>
          <a:p>
            <a:pPr marL="0" indent="0">
              <a:buNone/>
            </a:pPr>
            <a:r>
              <a:rPr lang="en-US" sz="1800" dirty="0"/>
              <a:t>}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Kernel constructs are descriptive of programmer intentions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3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MORE Questions?</a:t>
            </a:r>
            <a:br>
              <a:rPr lang="en-US" dirty="0" smtClean="0"/>
            </a:br>
            <a:r>
              <a:rPr lang="en-US" dirty="0" smtClean="0"/>
              <a:t>Read </a:t>
            </a:r>
            <a:r>
              <a:rPr lang="en-US" smtClean="0"/>
              <a:t>Chapter 15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OpenMP</a:t>
            </a:r>
            <a:r>
              <a:rPr lang="en-US" dirty="0" smtClean="0"/>
              <a:t> and </a:t>
            </a:r>
            <a:r>
              <a:rPr lang="en-US" dirty="0" err="1" smtClean="0"/>
              <a:t>OpenACC</a:t>
            </a:r>
            <a:r>
              <a:rPr lang="en-US" dirty="0" smtClean="0"/>
              <a:t> </a:t>
            </a:r>
            <a:r>
              <a:rPr lang="en-US" dirty="0" smtClean="0"/>
              <a:t>Pragmas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 and C++, the #pragma directive is the method to provide, to the compiler, information that is not specified in the standard language. </a:t>
            </a:r>
            <a:endParaRPr lang="en-US" dirty="0" smtClean="0"/>
          </a:p>
          <a:p>
            <a:r>
              <a:rPr lang="en-US" dirty="0" smtClean="0"/>
              <a:t>A sequential compiler can just ignore the pragmas to produce sequential code</a:t>
            </a:r>
          </a:p>
          <a:p>
            <a:pPr lvl="1"/>
            <a:r>
              <a:rPr lang="en-US" dirty="0" smtClean="0"/>
              <a:t>If you are careful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6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extends </a:t>
            </a:r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62400"/>
            <a:ext cx="7923213" cy="2665413"/>
          </a:xfrm>
        </p:spPr>
        <p:txBody>
          <a:bodyPr/>
          <a:lstStyle/>
          <a:p>
            <a:r>
              <a:rPr lang="en-US" sz="2400" dirty="0" err="1" smtClean="0"/>
              <a:t>OpenMP</a:t>
            </a:r>
            <a:r>
              <a:rPr lang="en-US" sz="2400" dirty="0" smtClean="0"/>
              <a:t> is a shared memory parallel programming API</a:t>
            </a:r>
          </a:p>
          <a:p>
            <a:r>
              <a:rPr lang="en-US" sz="2400" dirty="0" smtClean="0"/>
              <a:t>It uses pragmas (or compiler directives) to specify parallel regions within a program</a:t>
            </a:r>
          </a:p>
          <a:p>
            <a:r>
              <a:rPr lang="en-US" sz="2400" dirty="0" err="1" smtClean="0"/>
              <a:t>OpenACC</a:t>
            </a:r>
            <a:r>
              <a:rPr lang="en-US" sz="2400" dirty="0" smtClean="0"/>
              <a:t> extends </a:t>
            </a:r>
            <a:r>
              <a:rPr lang="en-US" sz="2400" dirty="0" err="1" smtClean="0"/>
              <a:t>openMP</a:t>
            </a:r>
            <a:r>
              <a:rPr lang="en-US" sz="2400" dirty="0" smtClean="0"/>
              <a:t> to allow some of the code to run on GPUs/</a:t>
            </a:r>
            <a:r>
              <a:rPr lang="en-US" sz="2400" dirty="0" err="1" smtClean="0"/>
              <a:t>acclerators</a:t>
            </a:r>
            <a:endParaRPr lang="en-US" sz="2400" dirty="0" smtClean="0"/>
          </a:p>
          <a:p>
            <a:pPr lvl="1"/>
            <a:r>
              <a:rPr lang="en-US" sz="2000" dirty="0" smtClean="0"/>
              <a:t>Also using pragmas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02275"/>
            <a:ext cx="6629400" cy="27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4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compile: </a:t>
            </a:r>
            <a:r>
              <a:rPr lang="en-US" dirty="0" err="1"/>
              <a:t>gcc</a:t>
            </a:r>
            <a:r>
              <a:rPr lang="en-US" dirty="0"/>
              <a:t> -</a:t>
            </a:r>
            <a:r>
              <a:rPr lang="en-US" dirty="0" err="1"/>
              <a:t>fopenmp</a:t>
            </a:r>
            <a:r>
              <a:rPr lang="en-US" dirty="0"/>
              <a:t> </a:t>
            </a:r>
            <a:r>
              <a:rPr lang="en-US" dirty="0" err="1"/>
              <a:t>hello.c</a:t>
            </a:r>
            <a:r>
              <a:rPr lang="en-US" dirty="0"/>
              <a:t> -o </a:t>
            </a:r>
            <a:r>
              <a:rPr lang="en-US" dirty="0" smtClean="0"/>
              <a:t>hello</a:t>
            </a:r>
          </a:p>
          <a:p>
            <a:r>
              <a:rPr lang="en-US" dirty="0" smtClean="0"/>
              <a:t>What will the output be?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1306" y="1370013"/>
            <a:ext cx="617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C7A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#include &lt;</a:t>
            </a:r>
            <a:r>
              <a:rPr lang="en-US" dirty="0" err="1">
                <a:solidFill>
                  <a:srgbClr val="BC7A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stdio.h</a:t>
            </a:r>
            <a:r>
              <a:rPr lang="en-US" dirty="0">
                <a:solidFill>
                  <a:srgbClr val="BC7A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&gt;</a:t>
            </a:r>
            <a:r>
              <a:rPr lang="en-US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endParaRPr lang="en-US" dirty="0" smtClean="0"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endParaRPr lang="en-US" dirty="0" smtClean="0">
              <a:solidFill>
                <a:srgbClr val="B00040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r>
              <a:rPr lang="en-US" dirty="0" err="1" smtClean="0">
                <a:solidFill>
                  <a:srgbClr val="B0004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int</a:t>
            </a:r>
            <a:r>
              <a:rPr lang="en-US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main</a:t>
            </a:r>
            <a:r>
              <a:rPr lang="en-US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(</a:t>
            </a:r>
            <a:r>
              <a:rPr lang="en-US" dirty="0">
                <a:solidFill>
                  <a:srgbClr val="B0004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void</a:t>
            </a:r>
            <a:r>
              <a:rPr lang="en-US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) { </a:t>
            </a:r>
            <a:endParaRPr lang="en-US" dirty="0" smtClean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endParaRPr lang="en-US" dirty="0">
              <a:solidFill>
                <a:srgbClr val="BC7A00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r>
              <a:rPr lang="en-US" dirty="0" smtClean="0">
                <a:solidFill>
                  <a:srgbClr val="BC7A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	#</a:t>
            </a:r>
            <a:r>
              <a:rPr lang="en-US" dirty="0">
                <a:solidFill>
                  <a:srgbClr val="BC7A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pragma </a:t>
            </a:r>
            <a:r>
              <a:rPr lang="en-US" dirty="0" err="1">
                <a:solidFill>
                  <a:srgbClr val="BC7A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omp</a:t>
            </a:r>
            <a:r>
              <a:rPr lang="en-US" dirty="0">
                <a:solidFill>
                  <a:srgbClr val="BC7A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 parallel</a:t>
            </a:r>
            <a:r>
              <a:rPr lang="en-US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endParaRPr lang="en-US" dirty="0" smtClean="0"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printf</a:t>
            </a:r>
            <a:r>
              <a:rPr lang="en-US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(</a:t>
            </a:r>
            <a:r>
              <a:rPr lang="en-US" dirty="0">
                <a:solidFill>
                  <a:srgbClr val="BA212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"Hello, world.</a:t>
            </a:r>
            <a:r>
              <a:rPr lang="en-US" b="1" dirty="0">
                <a:solidFill>
                  <a:srgbClr val="BB6622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\n</a:t>
            </a:r>
            <a:r>
              <a:rPr lang="en-US" dirty="0">
                <a:solidFill>
                  <a:srgbClr val="BA212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);</a:t>
            </a:r>
            <a:r>
              <a:rPr lang="en-US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endParaRPr lang="en-US" dirty="0" smtClean="0"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	return</a:t>
            </a:r>
            <a:r>
              <a:rPr lang="en-US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; </a:t>
            </a:r>
            <a:endParaRPr lang="en-US" dirty="0" smtClean="0">
              <a:solidFill>
                <a:schemeClr val="tx1"/>
              </a:solidFill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7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interesting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rgbClr val="B0004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int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main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(</a:t>
            </a:r>
            <a:r>
              <a:rPr lang="en-US" sz="2400" dirty="0" err="1">
                <a:solidFill>
                  <a:srgbClr val="B0004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int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 err="1">
                <a:latin typeface="Lucida Sans Typewriter" charset="0"/>
                <a:ea typeface="Lucida Sans Typewriter" charset="0"/>
                <a:cs typeface="Lucida Sans Typewriter" charset="0"/>
              </a:rPr>
              <a:t>argc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, </a:t>
            </a:r>
            <a:r>
              <a:rPr lang="en-US" sz="2400" dirty="0">
                <a:solidFill>
                  <a:srgbClr val="B0004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char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**</a:t>
            </a:r>
            <a:r>
              <a:rPr lang="en-US" sz="2400" dirty="0" err="1">
                <a:latin typeface="Lucida Sans Typewriter" charset="0"/>
                <a:ea typeface="Lucida Sans Typewriter" charset="0"/>
                <a:cs typeface="Lucida Sans Typewriter" charset="0"/>
              </a:rPr>
              <a:t>argv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) </a:t>
            </a:r>
            <a:endParaRPr lang="en-US" sz="2400" dirty="0" smtClean="0"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	{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B0004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	</a:t>
            </a:r>
            <a:r>
              <a:rPr lang="en-US" sz="2400" dirty="0" err="1" smtClean="0">
                <a:solidFill>
                  <a:srgbClr val="B0004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int</a:t>
            </a:r>
            <a:r>
              <a:rPr lang="en-US" sz="24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a[</a:t>
            </a:r>
            <a:r>
              <a:rPr lang="en-US" sz="2400" dirty="0">
                <a:solidFill>
                  <a:srgbClr val="666666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100000</a:t>
            </a:r>
            <a:r>
              <a:rPr lang="en-US" sz="24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];</a:t>
            </a:r>
          </a:p>
          <a:p>
            <a:pPr marL="0" indent="0">
              <a:buNone/>
            </a:pPr>
            <a:r>
              <a:rPr lang="en-US" sz="24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	</a:t>
            </a:r>
            <a:r>
              <a:rPr lang="en-US" sz="2400" dirty="0" smtClean="0">
                <a:solidFill>
                  <a:srgbClr val="BC7A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#</a:t>
            </a:r>
            <a:r>
              <a:rPr lang="en-US" sz="2400" dirty="0">
                <a:solidFill>
                  <a:srgbClr val="BC7A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pragma </a:t>
            </a:r>
            <a:r>
              <a:rPr lang="en-US" sz="2400" dirty="0" err="1">
                <a:solidFill>
                  <a:srgbClr val="BC7A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omp</a:t>
            </a:r>
            <a:r>
              <a:rPr lang="en-US" sz="2400" dirty="0">
                <a:solidFill>
                  <a:srgbClr val="BC7A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 parallel for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endParaRPr lang="en-US" sz="2400" dirty="0" smtClean="0"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B0004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	</a:t>
            </a:r>
            <a:r>
              <a:rPr lang="en-US" sz="2400" dirty="0" err="1" smtClean="0">
                <a:solidFill>
                  <a:srgbClr val="B0004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int</a:t>
            </a:r>
            <a:r>
              <a:rPr lang="en-US" sz="24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 err="1">
                <a:latin typeface="Lucida Sans Typewriter" charset="0"/>
                <a:ea typeface="Lucida Sans Typewriter" charset="0"/>
                <a:cs typeface="Lucida Sans Typewriter" charset="0"/>
              </a:rPr>
              <a:t>i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; </a:t>
            </a:r>
            <a:endParaRPr lang="en-US" sz="2400" dirty="0" smtClean="0"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80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	</a:t>
            </a:r>
            <a:r>
              <a:rPr lang="en-US" sz="2400" b="1" dirty="0" smtClean="0">
                <a:solidFill>
                  <a:srgbClr val="0080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for</a:t>
            </a:r>
            <a:r>
              <a:rPr lang="en-US" sz="24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(</a:t>
            </a:r>
            <a:r>
              <a:rPr lang="en-US" sz="2400" dirty="0" err="1">
                <a:latin typeface="Lucida Sans Typewriter" charset="0"/>
                <a:ea typeface="Lucida Sans Typewriter" charset="0"/>
                <a:cs typeface="Lucida Sans Typewriter" charset="0"/>
              </a:rPr>
              <a:t>i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=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0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; </a:t>
            </a:r>
            <a:r>
              <a:rPr lang="en-US" sz="2400" dirty="0" err="1">
                <a:latin typeface="Lucida Sans Typewriter" charset="0"/>
                <a:ea typeface="Lucida Sans Typewriter" charset="0"/>
                <a:cs typeface="Lucida Sans Typewriter" charset="0"/>
              </a:rPr>
              <a:t>i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&lt;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100000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; </a:t>
            </a:r>
            <a:r>
              <a:rPr lang="en-US" sz="2400" dirty="0" err="1">
                <a:latin typeface="Lucida Sans Typewriter" charset="0"/>
                <a:ea typeface="Lucida Sans Typewriter" charset="0"/>
                <a:cs typeface="Lucida Sans Typewriter" charset="0"/>
              </a:rPr>
              <a:t>i</a:t>
            </a:r>
            <a:r>
              <a:rPr lang="en-US" sz="2400" dirty="0">
                <a:solidFill>
                  <a:srgbClr val="666666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++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) </a:t>
            </a:r>
            <a:endParaRPr lang="en-US" sz="2400" dirty="0" smtClean="0"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			a[</a:t>
            </a:r>
            <a:r>
              <a:rPr lang="en-US" sz="2400" dirty="0" err="1" smtClean="0">
                <a:latin typeface="Lucida Sans Typewriter" charset="0"/>
                <a:ea typeface="Lucida Sans Typewriter" charset="0"/>
                <a:cs typeface="Lucida Sans Typewriter" charset="0"/>
              </a:rPr>
              <a:t>i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] </a:t>
            </a:r>
            <a:r>
              <a:rPr lang="en-US" sz="2400" dirty="0">
                <a:solidFill>
                  <a:srgbClr val="666666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=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2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*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 err="1">
                <a:latin typeface="Lucida Sans Typewriter" charset="0"/>
                <a:ea typeface="Lucida Sans Typewriter" charset="0"/>
                <a:cs typeface="Lucida Sans Typewriter" charset="0"/>
              </a:rPr>
              <a:t>i</a:t>
            </a:r>
            <a:r>
              <a:rPr lang="en-US" sz="24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	</a:t>
            </a:r>
            <a:r>
              <a:rPr lang="en-US" sz="2400" b="1" dirty="0" smtClean="0">
                <a:solidFill>
                  <a:srgbClr val="00800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return</a:t>
            </a:r>
            <a:r>
              <a:rPr lang="en-US" sz="24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0</a:t>
            </a:r>
            <a:r>
              <a:rPr lang="en-US" sz="2400" dirty="0">
                <a:latin typeface="Lucida Sans Typewriter" charset="0"/>
                <a:ea typeface="Lucida Sans Typewriter" charset="0"/>
                <a:cs typeface="Lucida Sans Typewriter" charset="0"/>
              </a:rPr>
              <a:t>; </a:t>
            </a:r>
            <a:endParaRPr lang="en-US" sz="2400" dirty="0" smtClean="0">
              <a:latin typeface="Lucida Sans Typewriter" charset="0"/>
              <a:ea typeface="Lucida Sans Typewriter" charset="0"/>
              <a:cs typeface="Lucida Sans Typewriter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Lucida Sans Typewriter" charset="0"/>
                <a:ea typeface="Lucida Sans Typewriter" charset="0"/>
                <a:cs typeface="Lucida Sans Typewriter" charset="0"/>
              </a:rPr>
              <a:t>	}</a:t>
            </a:r>
            <a:endParaRPr lang="en-US" sz="2400" dirty="0">
              <a:latin typeface="Lucida Sans Typewriter" charset="0"/>
              <a:ea typeface="Lucida Sans Typewriter" charset="0"/>
              <a:cs typeface="Lucida Sans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4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OpenACC</a:t>
            </a:r>
            <a:r>
              <a:rPr lang="en-US" dirty="0" smtClean="0"/>
              <a:t> directives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6" y="1828800"/>
            <a:ext cx="8198499" cy="37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OpenACC</a:t>
            </a:r>
            <a:r>
              <a:rPr lang="en-US" dirty="0"/>
              <a:t> Application Programming Interface provides </a:t>
            </a:r>
            <a:r>
              <a:rPr lang="en-US" dirty="0" smtClean="0"/>
              <a:t>a set of</a:t>
            </a:r>
          </a:p>
          <a:p>
            <a:pPr lvl="1"/>
            <a:r>
              <a:rPr lang="en-US" dirty="0" smtClean="0"/>
              <a:t>compiler directives (pragmas)</a:t>
            </a:r>
          </a:p>
          <a:p>
            <a:pPr lvl="1"/>
            <a:r>
              <a:rPr lang="en-US" dirty="0" smtClean="0"/>
              <a:t>library </a:t>
            </a:r>
            <a:r>
              <a:rPr lang="en-US" dirty="0"/>
              <a:t>routines and </a:t>
            </a:r>
            <a:endParaRPr lang="en-US" dirty="0" smtClean="0"/>
          </a:p>
          <a:p>
            <a:pPr lvl="1"/>
            <a:r>
              <a:rPr lang="en-US" dirty="0" smtClean="0"/>
              <a:t>environment </a:t>
            </a:r>
            <a:r>
              <a:rPr lang="en-US" dirty="0"/>
              <a:t>variables </a:t>
            </a:r>
          </a:p>
          <a:p>
            <a:pPr marL="457200" lvl="1" indent="0">
              <a:buNone/>
            </a:pPr>
            <a:r>
              <a:rPr lang="en-US" dirty="0" smtClean="0"/>
              <a:t>that </a:t>
            </a:r>
            <a:r>
              <a:rPr lang="en-US" dirty="0"/>
              <a:t>can be used to write data parallel FORTRAN, C and C++ programs that run on accelerator </a:t>
            </a:r>
            <a:r>
              <a:rPr lang="en-US" dirty="0" smtClean="0"/>
              <a:t>devices including GPUs and CPUs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9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1414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Simple Matrix-Matrix Multiplication in </a:t>
            </a:r>
            <a:r>
              <a:rPr lang="en-US" sz="3200" dirty="0" err="1" smtClean="0"/>
              <a:t>OpenACC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382000" cy="5334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1  void </a:t>
            </a:r>
            <a:r>
              <a:rPr lang="en-US" sz="4000" dirty="0" err="1" smtClean="0"/>
              <a:t>computeAcc</a:t>
            </a:r>
            <a:r>
              <a:rPr lang="en-US" sz="4000" dirty="0" smtClean="0"/>
              <a:t>(float *P, </a:t>
            </a:r>
            <a:r>
              <a:rPr lang="en-US" sz="4000" dirty="0" err="1" smtClean="0"/>
              <a:t>const</a:t>
            </a:r>
            <a:r>
              <a:rPr lang="en-US" sz="4000" dirty="0" smtClean="0"/>
              <a:t> float *M, </a:t>
            </a:r>
            <a:r>
              <a:rPr lang="en-US" sz="4000" dirty="0" err="1" smtClean="0"/>
              <a:t>const</a:t>
            </a:r>
            <a:r>
              <a:rPr lang="en-US" sz="4000" dirty="0" smtClean="0"/>
              <a:t> float *N, </a:t>
            </a:r>
            <a:r>
              <a:rPr lang="en-US" sz="4000" dirty="0" err="1" smtClean="0"/>
              <a:t>int</a:t>
            </a:r>
            <a:r>
              <a:rPr lang="en-US" sz="4000" dirty="0" smtClean="0"/>
              <a:t> </a:t>
            </a:r>
            <a:r>
              <a:rPr lang="en-US" sz="4000" dirty="0" err="1" smtClean="0"/>
              <a:t>Mh</a:t>
            </a:r>
            <a:r>
              <a:rPr lang="en-US" sz="4000" dirty="0" smtClean="0"/>
              <a:t>, </a:t>
            </a:r>
            <a:r>
              <a:rPr lang="en-US" sz="4000" dirty="0" err="1" smtClean="0"/>
              <a:t>int</a:t>
            </a:r>
            <a:r>
              <a:rPr lang="en-US" sz="4000" dirty="0" smtClean="0"/>
              <a:t> Mw, </a:t>
            </a:r>
            <a:r>
              <a:rPr lang="en-US" sz="4000" dirty="0" err="1" smtClean="0"/>
              <a:t>int</a:t>
            </a:r>
            <a:r>
              <a:rPr lang="en-US" sz="4000" dirty="0" smtClean="0"/>
              <a:t> </a:t>
            </a:r>
            <a:r>
              <a:rPr lang="en-US" sz="4000" dirty="0" err="1" smtClean="0"/>
              <a:t>Nw</a:t>
            </a:r>
            <a:r>
              <a:rPr lang="en-US" sz="4000" dirty="0" smtClean="0"/>
              <a:t>)</a:t>
            </a:r>
          </a:p>
          <a:p>
            <a:pPr marL="0" indent="0">
              <a:buNone/>
            </a:pPr>
            <a:r>
              <a:rPr lang="en-US" sz="4000" dirty="0" smtClean="0"/>
              <a:t>2  {</a:t>
            </a:r>
          </a:p>
          <a:p>
            <a:pPr marL="0" indent="0">
              <a:buNone/>
            </a:pPr>
            <a:r>
              <a:rPr lang="en-US" sz="4000" dirty="0" smtClean="0"/>
              <a:t>3   </a:t>
            </a:r>
          </a:p>
          <a:p>
            <a:pPr marL="0" indent="0">
              <a:buNone/>
            </a:pPr>
            <a:r>
              <a:rPr lang="en-US" sz="4000" dirty="0" smtClean="0"/>
              <a:t>4   #pragma </a:t>
            </a:r>
            <a:r>
              <a:rPr lang="en-US" sz="4000" dirty="0" err="1" smtClean="0"/>
              <a:t>acc</a:t>
            </a:r>
            <a:r>
              <a:rPr lang="en-US" sz="4000" dirty="0" smtClean="0"/>
              <a:t> parallel loop </a:t>
            </a:r>
            <a:r>
              <a:rPr lang="en-US" sz="4000" dirty="0" err="1" smtClean="0"/>
              <a:t>copyin</a:t>
            </a:r>
            <a:r>
              <a:rPr lang="en-US" sz="4000" dirty="0" smtClean="0"/>
              <a:t>(M[0:Mh*Mw]) </a:t>
            </a:r>
            <a:r>
              <a:rPr lang="en-US" sz="4000" dirty="0" err="1" smtClean="0"/>
              <a:t>copyin</a:t>
            </a:r>
            <a:r>
              <a:rPr lang="en-US" sz="4000" dirty="0" smtClean="0"/>
              <a:t>(N[0:Nw*Mw]) </a:t>
            </a:r>
            <a:r>
              <a:rPr lang="en-US" sz="4000" dirty="0" err="1" smtClean="0"/>
              <a:t>copyout</a:t>
            </a:r>
            <a:r>
              <a:rPr lang="en-US" sz="4000" dirty="0" smtClean="0"/>
              <a:t>(P[0:Mh*</a:t>
            </a:r>
            <a:r>
              <a:rPr lang="en-US" sz="4000" dirty="0" err="1" smtClean="0"/>
              <a:t>Nw</a:t>
            </a:r>
            <a:r>
              <a:rPr lang="en-US" sz="4000" dirty="0" smtClean="0"/>
              <a:t>]) </a:t>
            </a:r>
          </a:p>
          <a:p>
            <a:pPr marL="0" indent="0">
              <a:buNone/>
            </a:pPr>
            <a:r>
              <a:rPr lang="en-US" sz="4000" dirty="0" smtClean="0"/>
              <a:t>5   for (</a:t>
            </a:r>
            <a:r>
              <a:rPr lang="en-US" sz="4000" dirty="0" err="1" smtClean="0"/>
              <a:t>int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r>
              <a:rPr lang="en-US" sz="4000" dirty="0" smtClean="0"/>
              <a:t>=0; </a:t>
            </a:r>
            <a:r>
              <a:rPr lang="en-US" sz="4000" dirty="0" err="1" smtClean="0"/>
              <a:t>i</a:t>
            </a:r>
            <a:r>
              <a:rPr lang="en-US" sz="4000" dirty="0" smtClean="0"/>
              <a:t>&lt;</a:t>
            </a:r>
            <a:r>
              <a:rPr lang="en-US" sz="4000" dirty="0" err="1" smtClean="0"/>
              <a:t>Mh</a:t>
            </a:r>
            <a:r>
              <a:rPr lang="en-US" sz="4000" dirty="0" smtClean="0"/>
              <a:t>; </a:t>
            </a:r>
            <a:r>
              <a:rPr lang="en-US" sz="4000" dirty="0" err="1" smtClean="0"/>
              <a:t>i</a:t>
            </a:r>
            <a:r>
              <a:rPr lang="en-US" sz="4000" dirty="0" smtClean="0"/>
              <a:t>++) {</a:t>
            </a:r>
          </a:p>
          <a:p>
            <a:pPr marL="0" indent="0">
              <a:buNone/>
            </a:pPr>
            <a:r>
              <a:rPr lang="en-US" sz="4000" dirty="0" smtClean="0"/>
              <a:t>6       #pragma </a:t>
            </a:r>
            <a:r>
              <a:rPr lang="en-US" sz="4000" dirty="0" err="1" smtClean="0"/>
              <a:t>acc</a:t>
            </a:r>
            <a:r>
              <a:rPr lang="en-US" sz="4000" dirty="0" smtClean="0"/>
              <a:t> loop </a:t>
            </a:r>
          </a:p>
          <a:p>
            <a:pPr marL="0" indent="0">
              <a:buNone/>
            </a:pPr>
            <a:r>
              <a:rPr lang="en-US" sz="4000" dirty="0" smtClean="0"/>
              <a:t>7       for (</a:t>
            </a:r>
            <a:r>
              <a:rPr lang="en-US" sz="4000" dirty="0" err="1" smtClean="0"/>
              <a:t>int</a:t>
            </a:r>
            <a:r>
              <a:rPr lang="en-US" sz="4000" dirty="0" smtClean="0"/>
              <a:t> j=0; j&lt;</a:t>
            </a:r>
            <a:r>
              <a:rPr lang="en-US" sz="4000" dirty="0" err="1" smtClean="0"/>
              <a:t>Nw</a:t>
            </a:r>
            <a:r>
              <a:rPr lang="en-US" sz="4000" dirty="0" smtClean="0"/>
              <a:t>; j++) {</a:t>
            </a:r>
          </a:p>
          <a:p>
            <a:pPr marL="0" indent="0">
              <a:buNone/>
            </a:pPr>
            <a:r>
              <a:rPr lang="en-US" sz="4000" dirty="0" smtClean="0"/>
              <a:t>8           float sum = 0;</a:t>
            </a:r>
          </a:p>
          <a:p>
            <a:pPr marL="0" indent="0">
              <a:buNone/>
            </a:pPr>
            <a:r>
              <a:rPr lang="en-US" sz="4000" dirty="0" smtClean="0"/>
              <a:t>9           for (</a:t>
            </a:r>
            <a:r>
              <a:rPr lang="en-US" sz="4000" dirty="0" err="1" smtClean="0"/>
              <a:t>int</a:t>
            </a:r>
            <a:r>
              <a:rPr lang="en-US" sz="4000" dirty="0" smtClean="0"/>
              <a:t> k=0; k&lt;Mw; k++) {</a:t>
            </a:r>
          </a:p>
          <a:p>
            <a:pPr marL="0" indent="0">
              <a:buNone/>
            </a:pPr>
            <a:r>
              <a:rPr lang="en-US" sz="4000" dirty="0" smtClean="0"/>
              <a:t>10              float a = M[</a:t>
            </a:r>
            <a:r>
              <a:rPr lang="en-US" sz="4000" dirty="0" err="1" smtClean="0"/>
              <a:t>i</a:t>
            </a:r>
            <a:r>
              <a:rPr lang="en-US" sz="4000" dirty="0" smtClean="0"/>
              <a:t>*</a:t>
            </a:r>
            <a:r>
              <a:rPr lang="en-US" sz="4000" dirty="0" err="1" smtClean="0"/>
              <a:t>Mw+k</a:t>
            </a:r>
            <a:r>
              <a:rPr lang="en-US" sz="4000" dirty="0" smtClean="0"/>
              <a:t>];</a:t>
            </a:r>
          </a:p>
          <a:p>
            <a:pPr marL="0" indent="0">
              <a:buNone/>
            </a:pPr>
            <a:r>
              <a:rPr lang="en-US" sz="4000" dirty="0" smtClean="0"/>
              <a:t>11              float b = N[k*</a:t>
            </a:r>
            <a:r>
              <a:rPr lang="en-US" sz="4000" dirty="0" err="1" smtClean="0"/>
              <a:t>Nw+j</a:t>
            </a:r>
            <a:r>
              <a:rPr lang="en-US" sz="4000" dirty="0" smtClean="0"/>
              <a:t>];</a:t>
            </a:r>
          </a:p>
          <a:p>
            <a:pPr marL="0" indent="0">
              <a:buNone/>
            </a:pPr>
            <a:r>
              <a:rPr lang="en-US" sz="4000" dirty="0" smtClean="0"/>
              <a:t>12              sum += a*b;</a:t>
            </a:r>
          </a:p>
          <a:p>
            <a:pPr marL="0" indent="0">
              <a:buNone/>
            </a:pPr>
            <a:r>
              <a:rPr lang="en-US" sz="4000" dirty="0" smtClean="0"/>
              <a:t>13          }</a:t>
            </a:r>
          </a:p>
          <a:p>
            <a:pPr marL="0" indent="0">
              <a:buNone/>
            </a:pPr>
            <a:r>
              <a:rPr lang="en-US" sz="4000" dirty="0" smtClean="0"/>
              <a:t>14          P[</a:t>
            </a:r>
            <a:r>
              <a:rPr lang="en-US" sz="4000" dirty="0" err="1" smtClean="0"/>
              <a:t>i</a:t>
            </a:r>
            <a:r>
              <a:rPr lang="en-US" sz="4000" dirty="0" smtClean="0"/>
              <a:t>*</a:t>
            </a:r>
            <a:r>
              <a:rPr lang="en-US" sz="4000" dirty="0" err="1" smtClean="0"/>
              <a:t>Nw+j</a:t>
            </a:r>
            <a:r>
              <a:rPr lang="en-US" sz="4000" dirty="0" smtClean="0"/>
              <a:t>] = sum;</a:t>
            </a:r>
          </a:p>
          <a:p>
            <a:pPr marL="0" indent="0">
              <a:buNone/>
            </a:pPr>
            <a:r>
              <a:rPr lang="en-US" sz="4000" dirty="0" smtClean="0"/>
              <a:t>15      }</a:t>
            </a:r>
          </a:p>
          <a:p>
            <a:pPr marL="0" indent="0">
              <a:buNone/>
            </a:pPr>
            <a:r>
              <a:rPr lang="en-US" sz="4000" dirty="0" smtClean="0"/>
              <a:t>16   }</a:t>
            </a:r>
          </a:p>
          <a:p>
            <a:pPr marL="0" indent="0">
              <a:buNone/>
            </a:pPr>
            <a:r>
              <a:rPr lang="en-US" sz="4000" dirty="0" smtClean="0"/>
              <a:t>17 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80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FFFFFF"/>
      </a:dk2>
      <a:lt2>
        <a:srgbClr val="FFCC33"/>
      </a:lt2>
      <a:accent1>
        <a:srgbClr val="FF6633"/>
      </a:accent1>
      <a:accent2>
        <a:srgbClr val="B9D300"/>
      </a:accent2>
      <a:accent3>
        <a:srgbClr val="FFFFFF"/>
      </a:accent3>
      <a:accent4>
        <a:srgbClr val="000000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FFFFFF"/>
        </a:dk2>
        <a:lt2>
          <a:srgbClr val="FFCC33"/>
        </a:lt2>
        <a:accent1>
          <a:srgbClr val="FF6633"/>
        </a:accent1>
        <a:accent2>
          <a:srgbClr val="B9D300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958040C243B47934B331ABABBB60A" ma:contentTypeVersion="0" ma:contentTypeDescription="Create a new document." ma:contentTypeScope="" ma:versionID="161d8e412e6d3cb302c24d310324e9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67060E-1F2A-42B1-BB56-1ABE7CF475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1759CC-1DCA-412D-B16F-D4CEAD315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F38D24-9AE2-4035-8D91-0E40EFB89C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30006</TotalTime>
  <Words>1032</Words>
  <Application>Microsoft Macintosh PowerPoint</Application>
  <PresentationFormat>On-screen Show (4:3)</PresentationFormat>
  <Paragraphs>168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Lucida Sans Typewriter</vt:lpstr>
      <vt:lpstr>MS PGothic</vt:lpstr>
      <vt:lpstr>ＭＳ Ｐゴシック</vt:lpstr>
      <vt:lpstr>StarSymbol</vt:lpstr>
      <vt:lpstr>Times New Roman</vt:lpstr>
      <vt:lpstr>Arial</vt:lpstr>
      <vt:lpstr>Default Design</vt:lpstr>
      <vt:lpstr>Custom Design</vt:lpstr>
      <vt:lpstr>CS/EE 217  GPU Architecture and Parallel Programming   Lecture 23:  Introduction to OpenACC</vt:lpstr>
      <vt:lpstr>Objective</vt:lpstr>
      <vt:lpstr>OpenMP and OpenACC Pragmas</vt:lpstr>
      <vt:lpstr>OpenACC extends OpenMP</vt:lpstr>
      <vt:lpstr>Example of OpenMP</vt:lpstr>
      <vt:lpstr>More interesting example</vt:lpstr>
      <vt:lpstr>Summary of OpenACC directives</vt:lpstr>
      <vt:lpstr>OpenACC</vt:lpstr>
      <vt:lpstr>Simple Matrix-Matrix Multiplication in OpenACC</vt:lpstr>
      <vt:lpstr>Some Observations</vt:lpstr>
      <vt:lpstr>Motivation</vt:lpstr>
      <vt:lpstr>Frequently Encountered Issues</vt:lpstr>
      <vt:lpstr>OpenACC Device Model</vt:lpstr>
      <vt:lpstr>OpenACC Execution Model</vt:lpstr>
      <vt:lpstr>Parallel vs. Loop Constructs</vt:lpstr>
      <vt:lpstr>Parallel Construct</vt:lpstr>
      <vt:lpstr>What does each “Gang Loop” do?</vt:lpstr>
      <vt:lpstr>Worker Loop</vt:lpstr>
      <vt:lpstr>PowerPoint Presentation</vt:lpstr>
      <vt:lpstr>Kernel Regions</vt:lpstr>
      <vt:lpstr>Any MORE Questions? Read Chapter 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498AL  Lecture 4:  GPU as part of the PC Architecture</dc:title>
  <dc:creator>Wen-mei Hwu</dc:creator>
  <cp:lastModifiedBy>Tala Abughazaleh</cp:lastModifiedBy>
  <cp:revision>107</cp:revision>
  <dcterms:created xsi:type="dcterms:W3CDTF">2010-02-09T04:41:45Z</dcterms:created>
  <dcterms:modified xsi:type="dcterms:W3CDTF">2015-12-02T17:03:58Z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0x0101006D5958040C243B47934B331ABABBB60A</vt:lpwstr>
  </property>
</Properties>
</file>